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Office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plotArea>
      <c:layout>
        <c:manualLayout>
          <c:layoutTarget val="inner"/>
          <c:xMode val="edge"/>
          <c:yMode val="edge"/>
          <c:x val="0.14883497375328086"/>
          <c:y val="4.3710875984251975E-2"/>
          <c:w val="0.64367027559055146"/>
          <c:h val="0.8010521653543305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Uživo</c:v>
                </c:pt>
                <c:pt idx="1">
                  <c:v>Online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Uživo</c:v>
                </c:pt>
                <c:pt idx="1">
                  <c:v>Online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Uživo</c:v>
                </c:pt>
                <c:pt idx="1">
                  <c:v>Online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Uživo</c:v>
                </c:pt>
                <c:pt idx="1">
                  <c:v>Online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14</c:v>
                </c:pt>
                <c:pt idx="1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Uživo</c:v>
                </c:pt>
                <c:pt idx="1">
                  <c:v>Online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</c:ser>
        <c:axId val="138516352"/>
        <c:axId val="138517888"/>
      </c:barChart>
      <c:catAx>
        <c:axId val="138516352"/>
        <c:scaling>
          <c:orientation val="minMax"/>
        </c:scaling>
        <c:axPos val="b"/>
        <c:numFmt formatCode="General" sourceLinked="1"/>
        <c:tickLblPos val="nextTo"/>
        <c:crossAx val="138517888"/>
        <c:crosses val="autoZero"/>
        <c:auto val="1"/>
        <c:lblAlgn val="ctr"/>
        <c:lblOffset val="100"/>
      </c:catAx>
      <c:valAx>
        <c:axId val="13851788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385163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explosion val="2"/>
          </c:dPt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</c:v>
                </c:pt>
                <c:pt idx="1">
                  <c:v>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</c:v>
                </c:pt>
                <c:pt idx="1">
                  <c:v>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2400"/>
      </a:pPr>
      <a:endParaRPr lang="sr-Latn-C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</c:v>
                </c:pt>
                <c:pt idx="1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0.23958</cdr:x>
      <cdr:y>0.35672</cdr:y>
    </cdr:from>
    <cdr:to>
      <cdr:x>0.35069</cdr:x>
      <cdr:y>0.55875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1660" y="16144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0.52604</cdr:x>
      <cdr:y>0.30936</cdr:y>
    </cdr:from>
    <cdr:to>
      <cdr:x>0.63715</cdr:x>
      <cdr:y>0.5114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29114" y="14001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0.30903</cdr:x>
      <cdr:y>0.34093</cdr:y>
    </cdr:from>
    <cdr:to>
      <cdr:x>0.42014</cdr:x>
      <cdr:y>0.54297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43164" y="15430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50%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0.56076</cdr:x>
      <cdr:y>0.35672</cdr:y>
    </cdr:from>
    <cdr:to>
      <cdr:x>0.67188</cdr:x>
      <cdr:y>0.55875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14866" y="16144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50%</a:t>
          </a:r>
          <a:endParaRPr lang="hr-HR" sz="24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0.34375</cdr:x>
      <cdr:y>0.38828</cdr:y>
    </cdr:from>
    <cdr:to>
      <cdr:x>0.45486</cdr:x>
      <cdr:y>0.59032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28916" y="17573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44%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0.58681</cdr:x>
      <cdr:y>0.53034</cdr:y>
    </cdr:from>
    <cdr:to>
      <cdr:x>0.69792</cdr:x>
      <cdr:y>0.73238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9180" y="2400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56%</a:t>
          </a:r>
          <a:endParaRPr lang="hr-HR" sz="24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0.32422</cdr:x>
      <cdr:y>0.28906</cdr:y>
    </cdr:from>
    <cdr:to>
      <cdr:x>0.45312</cdr:x>
      <cdr:y>0.51406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6430" y="1174744"/>
          <a:ext cx="78581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14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0.28906</cdr:x>
      <cdr:y>0.67578</cdr:y>
    </cdr:from>
    <cdr:to>
      <cdr:x>0.43906</cdr:x>
      <cdr:y>0.90078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62116" y="27463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/>
            <a:t>6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0.24219</cdr:x>
      <cdr:y>0.775</cdr:y>
    </cdr:from>
    <cdr:to>
      <cdr:x>0.37109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76364" y="3175008"/>
          <a:ext cx="78581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0.38281</cdr:x>
      <cdr:y>0.76367</cdr:y>
    </cdr:from>
    <cdr:to>
      <cdr:x>0.52344</cdr:x>
      <cdr:y>0.98867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33620" y="3103570"/>
          <a:ext cx="85725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3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0.55859</cdr:x>
      <cdr:y>0.76367</cdr:y>
    </cdr:from>
    <cdr:to>
      <cdr:x>0.70859</cdr:x>
      <cdr:y>0.98867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05190" y="31035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2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0.61719</cdr:x>
      <cdr:y>0.62305</cdr:y>
    </cdr:from>
    <cdr:to>
      <cdr:x>0.75547</cdr:x>
      <cdr:y>0.84805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62380" y="2532066"/>
          <a:ext cx="84296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/>
            <a:t>7</a:t>
          </a:r>
        </a:p>
      </cdr:txBody>
    </cdr:sp>
  </cdr:relSizeAnchor>
  <cdr:relSizeAnchor xmlns:cdr="http://schemas.openxmlformats.org/drawingml/2006/chartDrawing">
    <cdr:from>
      <cdr:x>0.65234</cdr:x>
      <cdr:y>0.37695</cdr:y>
    </cdr:from>
    <cdr:to>
      <cdr:x>0.78125</cdr:x>
      <cdr:y>0.60195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76694" y="1531934"/>
          <a:ext cx="78581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13</a:t>
          </a:r>
          <a:endParaRPr lang="hr-HR" sz="1600" dirty="0"/>
        </a:p>
      </cdr:txBody>
    </cdr:sp>
  </cdr:relSizeAnchor>
  <cdr:relSizeAnchor xmlns:cdr="http://schemas.openxmlformats.org/drawingml/2006/chartDrawing">
    <cdr:from>
      <cdr:x>0.71094</cdr:x>
      <cdr:y>0.76367</cdr:y>
    </cdr:from>
    <cdr:to>
      <cdr:x>0.82813</cdr:x>
      <cdr:y>0.98867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333884" y="3103570"/>
          <a:ext cx="71438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1600" dirty="0" smtClean="0"/>
            <a:t>2</a:t>
          </a:r>
          <a:endParaRPr lang="hr-HR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0.31771</cdr:x>
      <cdr:y>0.32515</cdr:y>
    </cdr:from>
    <cdr:to>
      <cdr:x>0.42882</cdr:x>
      <cdr:y>0.52718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02" y="147161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31%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0.56076</cdr:x>
      <cdr:y>0.54613</cdr:y>
    </cdr:from>
    <cdr:to>
      <cdr:x>0.67188</cdr:x>
      <cdr:y>0.74816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14866" y="24717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69%</a:t>
          </a:r>
          <a:endParaRPr lang="hr-HR" sz="2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0.36459</cdr:x>
      <cdr:y>0.25254</cdr:y>
    </cdr:from>
    <cdr:to>
      <cdr:x>0.4757</cdr:x>
      <cdr:y>0.45458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0396" y="11430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19%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0.52952</cdr:x>
      <cdr:y>0.59979</cdr:y>
    </cdr:from>
    <cdr:to>
      <cdr:x>0.64063</cdr:x>
      <cdr:y>0.80183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57718" y="27146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81%</a:t>
          </a:r>
          <a:endParaRPr lang="hr-HR" sz="2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0.46528</cdr:x>
      <cdr:y>0.6724</cdr:y>
    </cdr:from>
    <cdr:to>
      <cdr:x>0.57639</cdr:x>
      <cdr:y>0.87443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29048" y="30432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94%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0.39583</cdr:x>
      <cdr:y>0.13574</cdr:y>
    </cdr:from>
    <cdr:to>
      <cdr:x>0.5243</cdr:x>
      <cdr:y>0.33777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7544" y="614354"/>
          <a:ext cx="105727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6%</a:t>
          </a:r>
          <a:endParaRPr lang="hr-HR" sz="24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0.38715</cdr:x>
      <cdr:y>0.59348</cdr:y>
    </cdr:from>
    <cdr:to>
      <cdr:x>0.49826</cdr:x>
      <cdr:y>0.79551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86106" y="2686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75%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0.56076</cdr:x>
      <cdr:y>0.30936</cdr:y>
    </cdr:from>
    <cdr:to>
      <cdr:x>0.67188</cdr:x>
      <cdr:y>0.5114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14866" y="14001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25%</a:t>
          </a:r>
          <a:endParaRPr lang="hr-HR" sz="2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0.35243</cdr:x>
      <cdr:y>0.56191</cdr:y>
    </cdr:from>
    <cdr:to>
      <cdr:x>0.46354</cdr:x>
      <cdr:y>0.76394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00354" y="25431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63%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0.56944</cdr:x>
      <cdr:y>0.3725</cdr:y>
    </cdr:from>
    <cdr:to>
      <cdr:x>0.68056</cdr:x>
      <cdr:y>0.57453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86304" y="16859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37%</a:t>
          </a:r>
          <a:endParaRPr lang="hr-HR" sz="24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0.41319</cdr:x>
      <cdr:y>0.62505</cdr:y>
    </cdr:from>
    <cdr:to>
      <cdr:x>0.5243</cdr:x>
      <cdr:y>0.82708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00420" y="28289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75%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0.5434</cdr:x>
      <cdr:y>0.30936</cdr:y>
    </cdr:from>
    <cdr:to>
      <cdr:x>0.65451</cdr:x>
      <cdr:y>0.5114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71990" y="14001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25%</a:t>
          </a:r>
          <a:endParaRPr lang="hr-HR" sz="24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0.36979</cdr:x>
      <cdr:y>0.16731</cdr:y>
    </cdr:from>
    <cdr:to>
      <cdr:x>0.4809</cdr:x>
      <cdr:y>0.36934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3230" y="7572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13%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0.48264</cdr:x>
      <cdr:y>0.6724</cdr:y>
    </cdr:from>
    <cdr:to>
      <cdr:x>0.59375</cdr:x>
      <cdr:y>0.87443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71924" y="30432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87%</a:t>
          </a:r>
          <a:endParaRPr lang="hr-HR" sz="24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0.32639</cdr:x>
      <cdr:y>0.43564</cdr:y>
    </cdr:from>
    <cdr:to>
      <cdr:x>0.4375</cdr:x>
      <cdr:y>0.63767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86040" y="19716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50%</a:t>
          </a:r>
          <a:endParaRPr lang="hr-HR" sz="2400" dirty="0"/>
        </a:p>
      </cdr:txBody>
    </cdr:sp>
  </cdr:relSizeAnchor>
  <cdr:relSizeAnchor xmlns:cdr="http://schemas.openxmlformats.org/drawingml/2006/chartDrawing">
    <cdr:from>
      <cdr:x>0.53472</cdr:x>
      <cdr:y>0.45142</cdr:y>
    </cdr:from>
    <cdr:to>
      <cdr:x>0.64583</cdr:x>
      <cdr:y>0.6724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00552" y="2043114"/>
          <a:ext cx="914400" cy="10001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hr-HR" sz="2400" dirty="0" smtClean="0"/>
            <a:t>50%</a:t>
          </a:r>
          <a:endParaRPr lang="hr-HR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4E94F-8A96-4B5A-ADDB-91D617B42ED8}" type="datetimeFigureOut">
              <a:rPr lang="sr-Latn-CS" smtClean="0"/>
              <a:t>8.6.2021.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F7F97-2F51-4310-9DE1-1A70EB4FEDD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%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F7F97-2F51-4310-9DE1-1A70EB4FEDDE}" type="slidenum">
              <a:rPr lang="hr-HR" smtClean="0"/>
              <a:t>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0496539-6D80-482B-9686-D63C070044A9}" type="datetimeFigureOut">
              <a:rPr lang="sr-Latn-CS" smtClean="0"/>
              <a:pPr/>
              <a:t>8.6.2021.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CB2E7A-FE85-4397-B0D3-B19B72D60F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Rezultati ankete provedene u 3.A razredu (2020-2021)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Esej na engleskom jeziku pisan u virtualnoj učionici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9. Jesi li se služio/la spell checkerom?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10. Je li esej pisan u online učionici postigao bolju ocjeno nego uživo?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Ocjene iz eseja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dirty="0" smtClean="0"/>
              <a:t>1. Nakon zadanog naslova u virtualnoj učionici, je li ti nedostajao kratki komentar s vršnjacima?</a:t>
            </a:r>
            <a:endParaRPr lang="hr-HR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2. Kada si počeo/la prvu fazu eseja “brain storming”, odmah si mogao/la prionuti temi , lakše nego u razredu s drugim učenicima</a:t>
            </a:r>
            <a:r>
              <a:rPr lang="hr-HR" sz="3200" dirty="0" smtClean="0"/>
              <a:t>?</a:t>
            </a:r>
            <a:endParaRPr lang="hr-H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082660"/>
          </a:xfrm>
        </p:spPr>
        <p:txBody>
          <a:bodyPr>
            <a:noAutofit/>
          </a:bodyPr>
          <a:lstStyle/>
          <a:p>
            <a:r>
              <a:rPr lang="hr-HR" sz="2800" dirty="0" smtClean="0"/>
              <a:t>3. U pronalaženju argumenata za i protiv, koristio/la si mogućnosti konzultiranja drugih izvora o temi(google, novine, knjige, ukućane)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71472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dirty="0" smtClean="0"/>
              <a:t> 4. Jesi li pronađene informacije parafrazirao/la svojim riječima?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dirty="0" smtClean="0"/>
              <a:t>5. Jeli faza “brain storminga” trajala duže nego u učionici uživo?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6. Kada si počeo/la pisati esej, jesi li imao/la pred sobom </a:t>
            </a:r>
            <a:br>
              <a:rPr lang="hr-HR" sz="2800" dirty="0" smtClean="0"/>
            </a:br>
            <a:r>
              <a:rPr lang="hr-HR" sz="2800" dirty="0" smtClean="0"/>
              <a:t>upute kako ga napisati?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dirty="0" smtClean="0"/>
              <a:t>7. Jesi li tijekom pisanja eseja tražio/la pomoć prijatelja?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dirty="0" smtClean="0"/>
              <a:t>8. Jesi li esej napisao/la u zadanom roku od 70 minuta?</a:t>
            </a:r>
            <a:endParaRPr lang="hr-HR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</TotalTime>
  <Words>225</Words>
  <Application>Microsoft Office PowerPoint</Application>
  <PresentationFormat>On-screen Show (4:3)</PresentationFormat>
  <Paragraphs>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Esej na engleskom jeziku pisan u virtualnoj učionici</vt:lpstr>
      <vt:lpstr>1. Nakon zadanog naslova u virtualnoj učionici, je li ti nedostajao kratki komentar s vršnjacima?</vt:lpstr>
      <vt:lpstr>2. Kada si počeo/la prvu fazu eseja “brain storming”, odmah si mogao/la prionuti temi , lakše nego u razredu s drugim učenicima?</vt:lpstr>
      <vt:lpstr>3. U pronalaženju argumenata za i protiv, koristio/la si mogućnosti konzultiranja drugih izvora o temi(google, novine, knjige, ukućane)</vt:lpstr>
      <vt:lpstr> 4. Jesi li pronađene informacije parafrazirao/la svojim riječima?</vt:lpstr>
      <vt:lpstr>5. Jeli faza “brain storminga” trajala duže nego u učionici uživo?</vt:lpstr>
      <vt:lpstr>6. Kada si počeo/la pisati esej, jesi li imao/la pred sobom  upute kako ga napisati?</vt:lpstr>
      <vt:lpstr>7. Jesi li tijekom pisanja eseja tražio/la pomoć prijatelja?</vt:lpstr>
      <vt:lpstr>8. Jesi li esej napisao/la u zadanom roku od 70 minuta?</vt:lpstr>
      <vt:lpstr>9. Jesi li se služio/la spell checkerom?</vt:lpstr>
      <vt:lpstr>10. Je li esej pisan u online učionici postigao bolju ocjeno nego uživo?</vt:lpstr>
      <vt:lpstr>Ocjene iz eseja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Esej na engleskom jeziku pisan u virtualnoj učionici</dc:title>
  <dc:creator>Šimun</dc:creator>
  <cp:lastModifiedBy>Šimun</cp:lastModifiedBy>
  <cp:revision>8</cp:revision>
  <dcterms:created xsi:type="dcterms:W3CDTF">2021-05-30T19:45:47Z</dcterms:created>
  <dcterms:modified xsi:type="dcterms:W3CDTF">2021-06-08T18:50:52Z</dcterms:modified>
</cp:coreProperties>
</file>