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309" r:id="rId3"/>
    <p:sldId id="296" r:id="rId4"/>
    <p:sldId id="311" r:id="rId5"/>
    <p:sldId id="308" r:id="rId6"/>
    <p:sldId id="310" r:id="rId7"/>
    <p:sldId id="257" r:id="rId8"/>
    <p:sldId id="307" r:id="rId9"/>
    <p:sldId id="261" r:id="rId10"/>
    <p:sldId id="258" r:id="rId11"/>
    <p:sldId id="259" r:id="rId12"/>
    <p:sldId id="262" r:id="rId13"/>
    <p:sldId id="263" r:id="rId14"/>
    <p:sldId id="264" r:id="rId15"/>
    <p:sldId id="265" r:id="rId16"/>
    <p:sldId id="266" r:id="rId17"/>
    <p:sldId id="267" r:id="rId18"/>
    <p:sldId id="268" r:id="rId19"/>
    <p:sldId id="269" r:id="rId20"/>
    <p:sldId id="270" r:id="rId21"/>
    <p:sldId id="271" r:id="rId22"/>
    <p:sldId id="272" r:id="rId23"/>
    <p:sldId id="295" r:id="rId24"/>
    <p:sldId id="273" r:id="rId25"/>
    <p:sldId id="274" r:id="rId26"/>
    <p:sldId id="276" r:id="rId27"/>
    <p:sldId id="299" r:id="rId28"/>
    <p:sldId id="277" r:id="rId29"/>
    <p:sldId id="278" r:id="rId30"/>
    <p:sldId id="300" r:id="rId31"/>
    <p:sldId id="279" r:id="rId32"/>
    <p:sldId id="280" r:id="rId33"/>
    <p:sldId id="301" r:id="rId34"/>
    <p:sldId id="281" r:id="rId35"/>
    <p:sldId id="282" r:id="rId36"/>
    <p:sldId id="283" r:id="rId37"/>
    <p:sldId id="284" r:id="rId38"/>
    <p:sldId id="285" r:id="rId39"/>
    <p:sldId id="286" r:id="rId40"/>
    <p:sldId id="302" r:id="rId41"/>
    <p:sldId id="287" r:id="rId42"/>
    <p:sldId id="288" r:id="rId43"/>
    <p:sldId id="304" r:id="rId44"/>
    <p:sldId id="289" r:id="rId45"/>
    <p:sldId id="290" r:id="rId46"/>
    <p:sldId id="291" r:id="rId47"/>
    <p:sldId id="292" r:id="rId48"/>
    <p:sldId id="305" r:id="rId49"/>
    <p:sldId id="293" r:id="rId50"/>
    <p:sldId id="306" r:id="rId51"/>
    <p:sldId id="294" r:id="rId52"/>
    <p:sldId id="312" r:id="rId53"/>
    <p:sldId id="297" r:id="rId54"/>
    <p:sldId id="298" r:id="rId5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Uredite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109703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Uredite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19557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Uredite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09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Uredite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141324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02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2719461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60603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Uredite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176536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Uredite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205380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Uredite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39FBE5D-303C-4590-872A-4FC59C8AF0F8}" type="datetimeFigureOut">
              <a:rPr lang="hr-HR" smtClean="0"/>
              <a:t>18.3.2022.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280109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B39FBE5D-303C-4590-872A-4FC59C8AF0F8}" type="datetimeFigureOut">
              <a:rPr lang="hr-HR" smtClean="0"/>
              <a:t>18.3.2022.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427202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Uredite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39FBE5D-303C-4590-872A-4FC59C8AF0F8}" type="datetimeFigureOut">
              <a:rPr lang="hr-HR" smtClean="0"/>
              <a:t>18.3.2022.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153597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B39FBE5D-303C-4590-872A-4FC59C8AF0F8}" type="datetimeFigureOut">
              <a:rPr lang="hr-HR" smtClean="0"/>
              <a:t>18.3.2022.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412020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FBE5D-303C-4590-872A-4FC59C8AF0F8}" type="datetimeFigureOut">
              <a:rPr lang="hr-HR" smtClean="0"/>
              <a:t>18.3.2022.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374747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Uredite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B39FBE5D-303C-4590-872A-4FC59C8AF0F8}" type="datetimeFigureOut">
              <a:rPr lang="hr-HR" smtClean="0"/>
              <a:t>18.3.2022.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176851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Uredite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39FBE5D-303C-4590-872A-4FC59C8AF0F8}" type="datetimeFigureOut">
              <a:rPr lang="hr-HR" smtClean="0"/>
              <a:t>18.3.2022.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819EB7E-377D-493F-8720-D3FDE31544A9}" type="slidenum">
              <a:rPr lang="hr-HR" smtClean="0"/>
              <a:t>‹#›</a:t>
            </a:fld>
            <a:endParaRPr lang="hr-HR"/>
          </a:p>
        </p:txBody>
      </p:sp>
    </p:spTree>
    <p:extLst>
      <p:ext uri="{BB962C8B-B14F-4D97-AF65-F5344CB8AC3E}">
        <p14:creationId xmlns:p14="http://schemas.microsoft.com/office/powerpoint/2010/main" val="217499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Uredite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9FBE5D-303C-4590-872A-4FC59C8AF0F8}" type="datetimeFigureOut">
              <a:rPr lang="hr-HR" smtClean="0"/>
              <a:t>18.3.2022.</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19EB7E-377D-493F-8720-D3FDE31544A9}" type="slidenum">
              <a:rPr lang="hr-HR" smtClean="0"/>
              <a:t>‹#›</a:t>
            </a:fld>
            <a:endParaRPr lang="hr-HR"/>
          </a:p>
        </p:txBody>
      </p:sp>
    </p:spTree>
    <p:extLst>
      <p:ext uri="{BB962C8B-B14F-4D97-AF65-F5344CB8AC3E}">
        <p14:creationId xmlns:p14="http://schemas.microsoft.com/office/powerpoint/2010/main" val="47604471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0" y="-30077"/>
            <a:ext cx="12245470" cy="6888077"/>
          </a:xfrm>
          <a:prstGeom prst="rect">
            <a:avLst/>
          </a:prstGeom>
        </p:spPr>
      </p:pic>
      <p:sp>
        <p:nvSpPr>
          <p:cNvPr id="6" name="Pravokutnik 5"/>
          <p:cNvSpPr/>
          <p:nvPr/>
        </p:nvSpPr>
        <p:spPr>
          <a:xfrm>
            <a:off x="2978331" y="3830827"/>
            <a:ext cx="5993065" cy="1196292"/>
          </a:xfrm>
          <a:prstGeom prst="rect">
            <a:avLst/>
          </a:prstGeom>
          <a:solidFill>
            <a:srgbClr val="D6876D"/>
          </a:solidFill>
          <a:ln>
            <a:solidFill>
              <a:srgbClr val="D68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Pravokutnik 4"/>
          <p:cNvSpPr/>
          <p:nvPr/>
        </p:nvSpPr>
        <p:spPr>
          <a:xfrm>
            <a:off x="2442754" y="1580605"/>
            <a:ext cx="7315200" cy="2063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ctrTitle"/>
          </p:nvPr>
        </p:nvSpPr>
        <p:spPr>
          <a:xfrm>
            <a:off x="2465135" y="1973086"/>
            <a:ext cx="7315200" cy="1671452"/>
          </a:xfrm>
        </p:spPr>
        <p:txBody>
          <a:bodyPr>
            <a:noAutofit/>
          </a:bodyPr>
          <a:lstStyle/>
          <a:p>
            <a:pPr algn="l"/>
            <a:r>
              <a:rPr lang="hr-HR" sz="4000" dirty="0">
                <a:solidFill>
                  <a:schemeClr val="bg2">
                    <a:lumMod val="25000"/>
                  </a:schemeClr>
                </a:solidFill>
                <a:latin typeface="Bahnschrift SemiBold" panose="020B0502040204020203" pitchFamily="34" charset="0"/>
              </a:rPr>
              <a:t>KNJIŽEVNICI MATEMATIČARI I MOTIV MATEMATIKE U KNJIŽEVNIM DJELIMA</a:t>
            </a:r>
          </a:p>
        </p:txBody>
      </p:sp>
      <p:sp>
        <p:nvSpPr>
          <p:cNvPr id="3" name="Podnaslov 2"/>
          <p:cNvSpPr>
            <a:spLocks noGrp="1"/>
          </p:cNvSpPr>
          <p:nvPr>
            <p:ph type="subTitle" idx="1"/>
          </p:nvPr>
        </p:nvSpPr>
        <p:spPr>
          <a:xfrm>
            <a:off x="2795451" y="3861403"/>
            <a:ext cx="10058400" cy="1143000"/>
          </a:xfrm>
        </p:spPr>
        <p:txBody>
          <a:bodyPr>
            <a:noAutofit/>
          </a:bodyPr>
          <a:lstStyle/>
          <a:p>
            <a:pPr algn="l"/>
            <a:r>
              <a:rPr lang="hr-HR" sz="3200" b="1" dirty="0">
                <a:latin typeface="Bahnschrift Condensed" panose="020B0502040204020203" pitchFamily="34" charset="0"/>
              </a:rPr>
              <a:t>OBILJEŽAVANJE DANA BROJA PI </a:t>
            </a:r>
          </a:p>
          <a:p>
            <a:pPr algn="l"/>
            <a:r>
              <a:rPr lang="hr-HR" sz="3200" b="1" dirty="0">
                <a:latin typeface="Bahnschrift Condensed" panose="020B0502040204020203" pitchFamily="34" charset="0"/>
              </a:rPr>
              <a:t>(14. ožujka 2022.)</a:t>
            </a:r>
          </a:p>
        </p:txBody>
      </p:sp>
    </p:spTree>
    <p:extLst>
      <p:ext uri="{BB962C8B-B14F-4D97-AF65-F5344CB8AC3E}">
        <p14:creationId xmlns:p14="http://schemas.microsoft.com/office/powerpoint/2010/main" val="184937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Poveznica s matematikom</a:t>
            </a:r>
          </a:p>
        </p:txBody>
      </p:sp>
      <p:sp>
        <p:nvSpPr>
          <p:cNvPr id="4" name="AutoShape 2" descr="data:image/png;base64,iVBORw0KGgoAAAANSUhEUgAAATQAAAEICAYAAADROQhJAAAAAXNSR0IArs4c6QAAAARnQU1BAACxjwv8YQUAAAAJcEhZcwAADsMAAA7DAcdvqGQAAP+lSURBVHhe7P0HlJzXmh2GWvbzk/1kW7asPNK9M/deEqlT5Zyruro6527kDAIEASIRJHLOOeecc84555xzzgDJS947GutJa3vv0+hZGC7OLM1IsikJvdZZVV311x9O2N/e3/nOd/67j38f/z7+ffz7+Pfx7+Pfx7+Pf/8N/f29j+Vj+Vg+lr+h/GL/fu5mP5aP5WP5WP625f/Vv5+7oY/lY/lYPpb/2PL/6N/P3cBfV/77j+Vj+Vg+lg/Kz+HEX1f+s/793AV/Wj688f/hJ+X/87F8LB/Lf5Plp1jwIU78HI78tPwn//u5i9SWnwOwn3uo//Fj+Vg+lv8my8/hwYd48R8Cbv/J/n7u5Co/BbIPb7b2Qf6/P1P+/sfysXws/02Unxv/Pwdy/6HA9h/993MnVfk5IPspgOmB/qcPyv/8Qfn/fSwfy8fyX3X5cLx/iAM/BboPwe1DYPs53FH5O//93MlqEfSvA7JaEKsFrX/wQflf3pf/9WP5WD6W/yZK7Zj/EAdqwe6n4PZTYKvFmp/Dob/138+d5OfArPZmatG3FsQ+BK7/jeUfvi//O8v/8b78o4/lY/lY/qsstWNc47127AsHPgS6WnCrxY5aLPnPAmo/d4IPwayWldUysp8CWS141T7gP35f/gnLP/2Z8s8+lo/lY/kvuvzcuNZ4rx37tVhQC3I/B2y1jK2WrdWC2s/h0d/q76c//pvArBbIapmYbvr/ZNFD6KH0sP/iffmTD8q/YvnXH8vH8rH8V1U0rj8c57Vjvxb0hAvCB+FELXOrBba/Daj9B//99Ic/B2a6sHSwbqKWkYli1oLYP2epBTA95K9Y/pTlz1h+8778luV3H5RPPpaP5WP5L7J8OI41rmvHuMa7xr3Gv3CgFuCED7XgJtyoZWzCk1r/2n8yUPvpj3QinVSllpn9FMyEtqKXutF/yaKb14PooWrBqg5LXZZ6LPVZGrCk/TUl/WP5WD6WX3T5uXGronGt8a1xrvGucV8LesID4YLwQTghvBBu1LK1D0GtlqnVYs/fCdB++oMP2dnPgZn0sOij0FbIK7pZC2SfsuiB9ICqgAyWLBYri+19sbM4PpaP5WP5r6JoPNeObY1zjXeNe41/4YDwQLhQC2zCC+GG8EM4Ijz560Dt78TSfnrwz0nNnwOzWlamGxUaC52F1pksejg9rIvFw+Jl8bMEWII/KaGP5WP5WP6LKj8dwxrXGt8a5xrvGvca/8IB4YFwQfggnBBe1LK1nwO1n5OeP8Wov/HvwwN/ys50cs1GyIFXKzNrwUwaWTcneqkbFjILrfUwejA9ZJglyhJnSbAkWXLel9RPSu7H8rF8LL/o8tMxWzuWNa41vjXONd417jX+hQPCA+GC8EE4IbwQbgg/akGtVn4KZ2pnP/8mlvY3/n14oH74c+xMsxJy5En7ii7WMrNaMBPV1I37WITgMZZsFj10PkshSxFLCUspS9n7Uv6xfCwfy3+RpXYMazxrXGt8a5xrvGvca/wLB4QHwgXhg3DiQ1ATjghPhCvCF+HMz7G0/yBA+/AAlQ/ZmU4kLfshO9PshBx60sC1YJbuywkhmBdFKD8BbzIMVzwAW9gDDz/35oX5GuRnXlgCNjgiLtiDDriibh4fRSAvgjS/hb8LwB338bMIcspzEeRvvGEHwlEPYjEfIvx9IOmHO+aBm59F8mKwh1zwxIMI5ERh8Tth8dhgZ/FHfHAHnHB47XDxc2/ECyf/r2+pjyxHJj9zwO61whN2IpYbgTvsRjg3jnAqCXcwgFgias7hjXp5H3yGbC/C+bqOh9dJR4zPFEp44QlZ4fRnIJL0oLA8G65AJn9v5f8BBBJ8vqQX/rjLvI8kfYjymUIJPgu/DydCvA+XuS9/3I9gMog4nynB+8lhXQaC/JzfJXOD8PM63mA6QlELkvl+pIqiCGf7zHO4/G54gl7YfXY+jxtR1n+Ar4lsP4sPgZAbXpZgzG/qQ88fjPGckQBC8TCSeUl4Ay7E+bug6jjmRjw3wPce3muA9xrl7z1sB55L5+d59Qyl1YV85lzkFuWYa4b5bEE+YziHz8bnyymKoagsicrqAoQjrGeeO6Z6CbvM8xUUJ3mNmnoJs35DqqMcH4I8t4f1buWzO6Osl1SU//Mz9htvlOcpYD9Lsf5zWFeFefDGIvAnImw/thnvzeLNgot1p7rMLUkhmorAy37lirAO1JY8v5vXzS5PwZcT5jUCyGId2tnefh5rCdpgjdhR2qoKkZJsvud3rDsb7yGd/dfO33pzQ/ClQuyrcfaNCGwhP+rYLDyX+koUVvXLbPXnsCmZPhfqOSxwxWq+d0aD5pouvrr5mzS3DeleGzJ8FqR5MuBkn/Hn+BEt4r3ne+HIYxuz/9nYJm72E082+07ED3uA98K+kxGw8poOBHLDiPCeXKo/jjE328+VzWvp2Yv5OdvGl89xk+B4ZP3581N8nggCBXmsiwQygx44E2F4UxwLRblwZrNPFKXgTsXQgH3EW5DkfWTDz8+srJN01nMDP8c0r2NnWxU1a8Y6K+c5E7DFoqjjcvB7tiPvWdfWfdT3ckwVFkK48R4/hCPCE+GK8OVDlib8+VB2/hTUVP7K30+//BDQPmRn0ra1UlNTsHLsSQsbZuYgOGXywSKFfFh2QIGZnSCSGSLIRDlo2YlcMQ5udig7P8v0WBBgpxSA2djBPakgGy+bDeBHfnURO50fPpZwMoQwwdHHDlJaVYQoB4I6ZJgN54qwcQl0TnZEgZqPlZ/lssIX5mfsQFmOLA5ErwGNEBvJz0EcVGPxM1+Y98IOaiOoudkoPp7Hz07iDPlgddthZwcTMHp4DR8HiYMD0snB5CdAufjey8ElQNGADMScKChLIJLtQaajPs/N4wgKArMgP/NECLDsoO6QnccKJHgt1lec9RTifXtYV17ei0A+yGe2c0B6A3aECB7ZfH4f37sJmjZXXeQWBgloAQI9z6lrxAKIcjBHCToh3r+fnUwlzA4bZUcO8txWVxYy7Rl8tSBG4I+wnlQnniAHFF8jHJBevncTHH28ZoSdL8aBHmSdyBhYWKdhXifBzyLsuAJHFwdQgO0poyDDYQCT9eHX8/E1/B70cgsTyCtIICc3RoPkZwkgtyAb+QSaFPtKiJ/5+BxhGqogDYSf9enjOby8dpS/ixfn1rStBqYAXmDC72UAXATxAMEsnEywDvk/70HtJSOkdnWxz2TzHFECnYDMw/uNEuSKGpVw8BJ0CYwOHusi4Pg5mLNYFy6eVwZVgObmMSGCgIVtnea3w8K6tHBAyvjqOw/BOchz29iX7GHeH+/FFQsTuLJQ15HB/k8gZF/M8nsIeD4ac/YP9ku9F7g1YD8ToIVS2eY3dt67fiNgihNIIwURxGi4YuVxgkgAToK9i9f085p2XtNFg+RjfxZ4ZdHwe3S/BCsnzxNgW2k8WnnP7iRBmsc42C4CMwf7hYXgU8dtJejwu0iYz0QA5PkEZi71BwKahyVQmGMAzaGxxXHm4LnsNMR6tbJPOGnI3OzHTv7Gk2I7pHJ4vgjquvkcURKFnDjq09DWcWfymh6kGhUjVlbA3wYFaLVMTTgiPBGu1ErPn/rS/qMATT/+ENBq2Zkcd0LRWqkpB580scvHgediJ7Swc7s5mHx8UCc7r1UdhhVo56usX5AdKpOWyMvKCLBSfByEsnI6JpOdxsPfhtj5XRzgbg5MdWRZZycHXKok13TIKI/PLc+v6eRsPA+vk2DHV3HTUkaSbAhaPRUP/1cJ0gqZz9nhAhGCBDtggL9TcfhsCPD6Tg5mC+/Bx+tpsId4Lw4OCifBx83BkOEh0LDDB9lZQjzez88EUkEyiwStpzfiINvjoOfgidJ6B8g6giy+GAGVLMRLoPOwszpohcWENJgFqkE+R5jn1IALE0zCBLXCkhyk2HGTORFks97CHPRRgmNZVYq/40DxZvI+PQiyY4ZoqQXQQd6vn+eKsCP6Wb+6fwGejwAutplfkoemrRqjumkVwSSJ7DzVEweDM93cZ5D3k52XIGAmyaTiBNwEX6NI0DrHeR/5xSnkyDrTUCV4bxG2eYTtJ+ZnAJSDragsl4yP4MX70Pl1nSRfC0vykUMgyyGDj3BA6Hd5bK+CsnzWXZxsK4QYXwN8djGqBIFIg9JF9hTWfbK+3WyLOA2aT30qSAYjMCCTThbksl3Z/8hWIvytQMzL53USoCwctJkEcofAjnXl430minMIHDRiNKJePoPYjp/P6GBbZLAvWIJ2gkbIsB6b1ISAm79No4HLoHHJ5Pcy0HZ+V9eRDqf6MkHJGQ0j3eMk2Pj5GZkiATjDW1MEYOkesmnep9iZwE0MTWzNx5LFe6/vyjTGPUIjEC4gezL3JxCT0iEYkalbWAdWsmX9zs+2sQtkeR07mZsAy8v+I0AzRUaabeHiM3r5ms6xaWN/F9uyE8Szwmyz0mK+5/hLZpN1ZvNZec337EyAVd/nMK9e9gsVO42Llf1NAJdJsLbwfRafJy1I9kplk+YnIWA92MnO9Joe8CJSmmdKBu9bjM7BZ4qQuQs33uOHcKRWegpfhDO1LO1DQFP5WwPaT+WmplBrZzZFB6V1P2RncvT5xJLcrAw7b9qhimSHtxAg0ojOPko5Hzulh4MiwMry0grY2ICZtFBBWQFWsIud3EoQ8ZFtRDignKo0VphYl46303q4WZlONrhAJcSOq06qhnNoMPMcMVoTDyvX5iUrcRNYWcGugJ+siZ2QRe8dpLv+MDtRiNaUjRBQYxmGJGD0ECDV8QkUvIbkm1+dQcApUFXjecli2Bk8spBsnJAsJgHGT1DzErgiBLKYBjsHo5tM1E/g8pKh+hNkFQTG2hIhI/Hw9x4+g46NUmZKYouh5Zck0ahpOUpKc5FHAMklzffzuBxK8zx1dt6bK8COxoHq4+eSiy4WMbQoAUN1YCd7CbIunWQHTh+ZHs+TR0ASI5Q8LChLoappGcobUTZWZBNA+BxkoKE4nzdEUI1nw0fLHeM5qhqWGpAS+AbYtiEOCrG8HN5XPo1MnHWv/5N8hjDBJsrva8Ash0Ao0KSBi6hI4nJA+5yGGQb5PsTfBTRI+FmQ7FHPIIBLiL1JavK7iEDQ1KnYGI0RAdVNQFPbCcS87Cc6l2S06j6sPkNQEdgFeP92goeD9WEhsITzso17wsE2drJtBGIa+HKTuNkHxZIEaMb1QfD085o2MXrJRNMHeR0aXDEzP9vaxfbK5L1b2ZfccQ7igF75TPzeJ5cJfxegYRDIGRBifTh4niDBQ0xNx3p4n3a+D3KcuAiEUim6dk5FHrJpIMQk/SkadrJeuXIEiipuPqdIQyb7URb7mI3PJHKQqsjn/TipeHJQ0LicLIxymcc59QwEQQevJzkoNuXNpezOy6PkJEHgPTlY38ECfs5xmcV6tfF/FTEyyU+fWBjPY+HzZIV4bbZrJoErk+fLIjBmkChY2d4enitYmIsM1rvAz8f+JyAVqLoJzMHiqABNPjXhx4csTfginKmd8awN4fhQdv4Us/7K30+//KnclI6Vk+5DuSk0VVyJYWcsIY90OBvLTYuqypTFcGWLwoZYeawUgR2LJzvGTsrKYaPaid5BWjY/PxNgWbzykcgqCxhpmciw7LQinmyBYTYbiDrfsCYBH5kV9b6LllNFQOpk54wVpMg2spFuo6V1aaDzvHzNcvKe3AQVgVmQgzNCkCU1dvMcsvhiBh7JHQKPgx3aS2BzEpBE531sTH9SrJGgS2qe6XCwWIzPSqDmlEXn88p3pP/F8ILsQGIUAqsILW2CnTJVTBlBAIxxILiDlIwG3MjKyD68ek8LK99cqihBECOrKUoiykEbZefNzokZYAvzWYOsY4GJnwArH1qQA1wMLSw/Fjui6tfFjuZPxMxz+/leTE2yMs7BnC/2VxhDcUUKFY3zkVcaQbO2FcaP5SZAeAICtSglKEEoyMHF53FTDkdSYp8srA8BU5DnFEBKOouJ5YiBi9nyePnqbDRYYd5DlG0XIQPw877CHMBhgowYlZud3UWwcbPtrQTdIFmhi+0hyewjaPtYLx69sq1jBLVcgqebbR/l9cUkdX0DsqoTvncT1MUe3QQXb5h9RzLKR/nF/pNTUkiDy/Zjn1Nxst6tbF+BmRhakADsI3gJ0LLIwrLI1L3sa/JT6Xc+9lGrgFHSktc0TJ0ALgDJ9IuFEaBzKbcIaHVsmYahyYcmJiYw87H/CMjEyiQ79bn+t7IOaj/zsl4E4OlklVIuArYAryHXTFB1K+XCepe/zqEx8n5MeVn/brlyCNACabE8AZ+D92BnvThpBNzsF262gyeVRCYNVgaNvTVKICUI2WJUTUE+K5/RyXvw5iZ4LK/FviLJ6WFdW0Q4+BwZZJk+tpOdSke+NyvrNiseQ0aUJRZHHRoNSVOxOv1W8lTMTGAmUHOxjh0CZo4V4cZ7/BCOCE+EKx/KTuHOz812/hSz/srfT7/8KaBJx4r+6QJakyVaqMhfBcspvkQoG/PxoQRMYXU0Wqcgtbpfzkc2kGiprIInJ8FKDrMh5dDkKxlTLD+PlpiVZqxplAObla8ByMoP51G7U4en+0hRi4tpkWoA00mLKWeom+fV9cQOQ7Ju7NheDhh/gpKLxUKmlukikJGVWanpHR4PbC6yNzt/72ZHDVDGqPNzEPgpITyUdUFWtC/BQUGL56LFk2M6i8XDhtY9W7ySMpQpHOgOsgwNMPlr0u1pPA87KTu3jY0u1mAc9OqIHJBOMqooO12CLMs48wOSnW6ykxoG56YE8vO68icJ9IJiijyv02U1YFbEARllB3Jz4AQkFWhpNZDluwrxVZLSJ0ssPxAHnQazh500mp1Ebn4KSR5fVl6I8goObG8WrLa6fE1DRtZvCJBWtGxTifYdm6NNh1asGwJfUtIxn2BFS8vzxnjfOWSObj5jjAMrO5/sy3zHgUBQldz0sZ58vL6fbeNn50/QSrfv9DmatGqOoqpyAn7cMDn57MJk3X62ZYj1KsmYXZiPZHEB60ZMkAOZYCJ2HBITEisjgOi6YbIDMTC5CgyAy7XB6+p/J42JwFDMNJidYB9Ksp+wnTh41cdUstgXMr2sWw40sTL5ewVoyfICSj0eL0DktevY05FGBiw2lywtpDJgP/bJAJMhk+VJOWRSnsqFIsnp1X2zz0p22tUvyTAFaAIqA3AEIAFXmvyzrJtaoGvgsaMOjaOOyyQY2MiorTxOqkN+aAefS0bVRkaqyQcxwQYuGlS2bwaBWYDm4v1b2G8yw06ONRdlMw0tfxekxLfx3gQqAh+xMTExvdo5XhtwXLlzcjg2EwQ4jgUClYdtGmY7hIp0XJLAQ6lZmIKf/9vfEw35G3W+dIE3DcYnHhd+bbPi13YbfueyIY2GpS7luUCtFsw0MZApJVWU4vc0ADR8wo33+CEcEZ4IV4QvwhnhjXDn5/xoP8Wsv/L34Rd/3YSATlwrNxU3oohfzVAoaE4BddmOICuND+ihBYnIEVucJBKzQdkoVj68k5Ug1LexE6shbbRMajzN8GTROot+R1iZXlaaV34ugpeVetxHy+6iBXER/V20KEGeJyJqLLnIBhaQCdBqpCktOhvYR2CMcZCI/dnlkPWwA9MqeSVBfQSBADuhhxaHjM2j69Lih8maNAkRIdWPFcgSkv3FSJc5gDM5YGVJZUEtHBCBGBuZHVeA6iNgS6baaNHlg6uZjaN14r0lJJUIaJptk88tJIsb8xAMwqaIEXnClDdhDgyCXIgSRWwuh+wsQuYQYKPHeP4cWswELXyYdRUi2LvZ4cXOBA7yk8knJUaowWz3OcjKbEZyBXhsIplAjHVSQAYS4oBvUP/XiEYcmDB+MNq1rYbPm47Jk4diztwJWL5yLlasWoRmLRsj3ZKOOOs5r7SA4FLj3/td5u/wmwa/RT1LGkFMrI3X44AME7DdHNw2RxZclPoFZNJtO7RBq89aoqy6lMBLsOP9eti5w3JHkLkGOUjFtKIEDIGb7tcqQyBmyed08Vj5MyX35VYIkRkm8pJkv5TD7Ech/s7POg2zfq3+Gh+ol3Xl47NKcvvY52QUxdDU1zw0dJk0BmpHsS0xJoGMSwOe7efXBBWvJUBzkpFpgsBKENExkYI8hPNzjSH2knGKAft4fQGWJhHk05LjP4t1IoZmIcsMCHzJ3nw0JLWMTL40vVf/r++0EjDtZD0+fOKkgaGRdrAvOni/DgEV/w/QWLtYR24CVgOCawaBw8o+rJlUXcfK+s+g3E1nPWWS4dvZv+rLuGq2lMXBZ5NstLJebBxT8pNFSopJNPIoHzUec8jSIoaxuQj+bo6tDI4rl5gyx18DsVn2eTvrKlBSwLFMIGbxcVw5OcYacNxmsb08NG4utk19Hm9jnxSzE0urR5aezjrUJISfmGCVu4Is25OfhIXtIdx4jx/CEeGJcEX4Uis7/zpA+6kf7a/8ffjFzwGaHHO1/jMFwEnnaqpVyxpEFxU8l3IF2OnJYDzsnK64HJhhPowDn5JhWOKkxGRbNg48WQzpf3UyyQyxCRsrwsGKcrIjWL0OdkQ5gdVpCXAEMk80zsamJWYRE/TxfGFWaowVaaU1sHHgi6p7WGGSnXLwyjcnNudWA+gaHrIsdWxJqBgHRojgSiYiyeOl5XDwXi0cGJoNC7DIPyLKX8+ZQStIBsdBJFlr4/EWsj4vO0KI1trFDqPJjbjx37Fzyz/E6wlwjdOawBZkhzThGKbwf4Jl7exoIO4g+6FsK6TULE8aWZpNZpsnZzo7Rg4ZREkZ2QM7QJydLEC54WV9iaHJFya5J6Ymn5LYimE3AjvWR5gDJJedNJcdqlWzcnRo2xhDB/XA2VP78PzJDZw4sgOrls/C4f1bcOzwTpzm5ydO7sX23WvJqsrJSLLg5oDNrSxDqy8/Q8O2jQxjynI7UDczg9K4kIBVRhYYQnlVESoaVhAMm6Nt+7YoKM03s58Z1jQTDhJTHbBeU/kh5BVEUFAcN/5AAZv8c7l8Xh8HgSZvNKjttOiawdasuJiym0BjJnk4gAIcYCG2rwDNw76mohAgB42nj/UtCas2kGFTicoNQXBWn3Pz/GH2GwfPkywrIivje96Dk4bGk+TAY9+RfDR9lHXpkNxkXwsSBPwpMhWyGy/7p411LIYnh7wkp2EtZHH1ZUzYNprtN4DH3+vaYma1kwAhAbMMFO9DzncXj7fz2ZwhHu9n/yTYeDRjynsPFecZH5RmHt0EU2dMvrkk+72APoR0GhQzk8l+5dOkCo2opKlCUQSW+q2dxUpAE3gFCwuM3Kzr5rh5Lxt9HJtBMmSpqLpsWwc/y2QdprG+GrDUk7+bz2Hh8WJl+l0ax24m+6JYmAAsWp5P0sLf8ZqhQt1zFGl8Xs2CekUSynPJ1uyo5xMe8Fwswo33+CEcEZ4IV4QvwplaP9pPJwb+owBNDrlaQFPQm/StVtHXzm5qeYMigvPdASK5P8CBmTJA4OCAdVKGZLKTOghMFlZWWohWhEzCywrOYEOIjUmGyCI5WRFZbgvskg182ExaMLEgP9mZ1UN2FKaVkKOagGYzMoIVywoTmGXKErhp5QJsXAKTHLVyyrpkbXlNnypdwOcmi6BVtDgIZD5adFomzXrqOysZRgavbyXD0cxppJCSNWhnw1lo0aLIqy7mNSwESYUkxAygSdKKZQbYeGJkioXS/zZaahvliYXXktNavjbJUeM4J/uKpQi0QSu/y6KM8iFZRGAqDFHK+FkH6YbFpdQxaaUTZA0Jdgo3gVJgFmSnD7KzJdhpFSOm8IoAWYlm9SR/5Uty0Jq7aUg+b9sCU8aOwLrlczFz8nCcO7EbLx9fw5tnt3CB4HX+xF5THtw8j8tnjuH+7Qu4fes0Tp3bhbXbFhLEmiMzYEMJQapz356Yvng6eg7qZUDdSrnSvlNndOnRFS1bN8X8xbMwauJYdOzSGSVVZTQi7NgE1Wy2Q4gyKEJJlEtWWl6RTQYXQnFpDPmFEaTywmayI58AUFRGiUuZk52XS2DPRwHrPFIYI7CJyctXxkEdJqhJUoqZa/KGv68t8ovJoIrpKPzGSWOmmcAY+6Q+l2Rzsa6i/F8hFlEOPDEpGeAg70EznmJUAjsXjaadgziTAzrEwZ4oL+f3OWQoHIwESxOrxQGsGUlNGog16ZwK3xBgeXguzTgKxMTo9FobkxYtFNsLsH/xfgnMYbIfH5m0gyDlDYutEnxYv072dW8ujTavZWcfE7OyUaW4E2Ra+fkEbxpt3qtiP32sP7Gg7IoCMxngIKAFCZhRGkM368rG55HU9JNpRkqKTNyZk/3YwvtwsF40YSBA0/fuVBJOqSCCtEqwtAgOyuxMjpUMjhm7WCrbyc/zB2kQIqUpJCrzkNuo2IBdOkHZzrqIlxdTuqYQ5fexipQJO6njSUd9jlErwV648R4/hCO1s53CF+GM8KYW0IRDf2dA048+BDTNNNSuDqidENCFLSxa0qBlDoXBOK0GB7E6UpJorYBaTRfLQgjZ65JqZ2jWU9KM0kgBk7Ii8huocdXh9JmmoR3sIAIrFzukWFyGg9aaDDCUSFL+EADJsoLvG1POes0+KqhWbM1PtiSfiFu+BwKanczFyu/ElHLY0PLDuNhZ5Cdy8NwCA6fYAO/Nx9/IP6dwkWiRZnPI7DhoFHwpZqJzuXicZuLcBBArn8nLTu9Xh+N3mk1zEXQEdHoVQ/PxGeXzUUiF4rYUthGIuwhqfrK1ELI5qMM5tMpJ+Y04eCg95WML81jFoMXJQuKUVdnslKkCdlAO5iifRTOLmklUKIbCURLscA6vBZnWukiSXX75ZRtcvXgSN66cw52rZ3H7ymk8vHURP759av6/ePIgrp45iqN7NuHCsX24ce4Mnty5iicPLuPKlUPYsmspFq+ZhbZd2qJhmxbo2vcrTJo9DuNmTEB5s0bo3q8/2n/ZFYuWL8f+g7uw58BWjJk2Ac3bt0NRVSkqm1SgacuGaNG6ETp3aYeOnVqTaSZRVBxGUUkUZZUpFJenyOoKkZMfQWllLqoaF1GCRlg3cdYL2bni0lg3vgQZvwwJgUFy1CGWynYWEGkGMEZWqxlFSUaxI/WHCOvDq3aSMeNvXTKsBLwsDib1P4GOZhw1s1kTtlHTb9QX3eyvcldY2BfS2cZRMtFUVRWvRxnmocwSM+H5XLyeh+0TYNsIyGwEJD/ZlSYO5J7Q9Sw0uGJnmh1V+W1mAyM5JUElOx0EOAFJGqV6msNOUkC2TaUjf62N4FnHqcBUjgXdK8EljezVlaAyINhpkiqL9ydAlY+qvoKmadSy+L9CK9JoBBVvpllKBdAKrCQTMzlG5RtTWEUG7yWL9SE5mUGioNlPO8dYXa+bUlWTAgVUVnHUp5HW51bWQX2yNLdAW0aXYOWhMfCzHQIsCgdJ43ksHJtOtpGDoO4VI29RhgiNWUaY9yjGzfEk3HiPH8IR4Ult+EYtoAl3amc6awFN5W8NaJoi/RDQamc4a1cHKEWIHHlaiKq1W0Vh0nEvG0YzQTECh5cdJEvgRMDQNK60t6aCHWxUPzubrIM0umJYMjRJQMS3sRNksiE0I5pBgEhnA9WxZiLTI8lBSx2mFfEpZIHMJDeXTI5aPySHMVkbK7yBnQwsoNAOnodAmeFhhyFTcLHhfLQqfgELB7uCbBUqEJFEE+jxOC+BysSikUk52Flr/GbsHH4CsWZ2+Js4AcUlectj7WSDYpPyLVnI7rIIJlb+Rn41p58SVv4aMkIHP/NTOmkm1U0ws/oyeM8WSmYPiqvJSCgvFdQr2VsTUhFioRyiZE+xIzi0siJoMzOMmlxQfFxKlpcdJ0FgS7GjFlcUIyY2YPkNWrTIx7y5o/HgwSX82///j/jxjz/ijz/8Hn/B1x/efYfv33zL8hZ3b1wjsF3A8QPbCGpbcPXkCVw+dhRPb13G3WuncXDvOqxfuwBLlszA2LGDMHr0QAwf0QdTZ47HghVLMXDUODRu/TnuPXqGu/duYP2mJWjXvQMlWQyljYsJaEVo1LgQ/ft3x4JFMzFj9lSMmzgSX3RugYZNSlDeiKDXtBJ5ZBRxPmd+RRy5pUGUNqQMS3oQJnMN59MY5MtPFqQU1aoHgh2fO5Irx3yCzCtpmJuFDFizoZEC/s920iy5wn9k3KIFcuAH2Q+oGMj0tDLFTYCMFZOpUIrWgFeC79lnCZgOMhAf+5WPjCUs5iPgpNGSH60+QcfFz4O8jo8ySjP5Nk3e6JoRsnNfgG2Xx/4h/x5BLqgZU4KKDCGNpfxzDvYPgWacDFSgaiW42Dn45Z+LFRUgQDUTIEMS29NrJgFM/jmNK/mZMwhuWXolqDTwOMksUzw/+4/YFO9fM5U2Al2A/cLHMaWJOMlZgaEvT2EavCafJ43jUb4xWw7HlZ6ddRGQb42KKFZawrGa4tjlmOE48/G9vrPzfwfrJotAm8Vx3EBjhkbKq+Bj1ql85n7WjZ1GxcK+apFSKsmGqyCMeuzzjjwqFxruTAKu7ku48R4/hCPCE+GK8EU482GAbS2g1YZu/J0A7cMYtA8BTUncamc4dSNakFoSI41Wx5DlkSQQc5L/QVPAHtF4VoBmW+RDk8VIYyPVp7WwsoNksZOm06qlsZGy2OAWWowGApSQBw2cAilaRD+B0U1r4iTQ2WzGiokRZtFiOglqAjTNZtk1AxlJ8PuAAZgsglEgO5v/RygprRwAYlgKP5AvqyaeSnFViuuSYz/La2MnstcAmmYMeT9ZtHSaVZXDv1Y+usK0jAQ1xcXp1QTg0jpqlYGYmUISbARkHa/wDYGajfLVF3Px/iyUrDbEKMHsfj6fgJcW1sXOr6Kg1KhCQAhmirmyeSgh9bnYADuRlg2ltDyKAz2/KNvIzjr1/zUKCv3YQal46vhmXL90HN++fYl3777HoweP8PzZY/7/Fvfv3MXl8xfIxO7j1tXzOHtsN04d3oGLR8nYTh7FlZOHceX0QVw/fwgbVs/FpHH90O+b9pg9bRgmjx+A4cO+weHjezFq/DhMmzkHt27ewsXzR7Fs6UQ0a1eJqpYl6NS1OTp0KEfH9mUYNrATFs0bhwXzJmLDxsUYNfobVFen0KZdQzRrUYE8Doai8gQZphd5ZZSo+WQo7PzJ4hjBiDJJU/ysA8n8EAd5mAwiQnaqsAn50OSfDPC9lj3FVRdkdmJlYnFBDlZNFqkoSFdhGgpYTZTmGKmpsIYoB3NhwwrTd2X0NOkTTGaz7QkgGrA8Tn3aRqkv0BD7yWK/DBZoBYEc8jbUc1jZFzXpQYPuouEioHnkbKdRtbJPKNZNRT43rRzQxECsiHKX11QIicBM5/fw+uaVzyp/XJZmMsmULAbQ3IYtanZQjn4nAVOR+WKL9dwOw9wkhQVm+syEVbAoqiCT40pA5jYyMs6xRjbG8eHi/1kcozaOQRfPJdALFykejYDKe7ESaPV/gKDpJxhmkkjYY2SpHHf1eR912e9tKdYL2zBSkU82FiIDY/2wPdIjLtTj95KXnqI4Ac2GOgELPKx/YYL8kMKN9/hRC2jCFeHLzwHah7Fof2dAUwzIh4CmKVVdsDagVivptcq+RI59AZlmckSpZSVdtFxaEqGbt0pekv6msTNksJFrYtMUbRxAOge/hQ2hGZZ0WTVWSgOCgYcdUTM7ovI+ys10B8HMTrBxuZDpdhGsBCyUCQQyA2yKpWGncgY1A0n5SIbYQPFi/L0zSKCTo5Qd0MHGSOQnDZiJofl5nIJr5WuTg9/Ge7SwA1kIZJo+V3ClkZu0xmJlAi+LnJt+K/9ngxGstK7UxXNYCMB2sjOFF0gmmWVIbGjFp4ltBRICND6bltaEHTyPhfde45vTbKJPdUfpLBB0EmDl3A+wTpwuC/Ly46ioykdZRQ4SZDHVjXIJcFY0yPoU3Xp8hi2bF+PkkU24cnYvXj29B/y7f48fvv0j7ty+jW3bNuL+/du4eO40dm/fjNcvHlOSnsC1S8dwaO967Nm6EpdPSYYexrqlBKoLR3HtzB6MH9IZA3o0xop5wzBzYi90al+CmdOHYvy4QVi0YCaO7N+GY/vXYv3ysRgy+HOMHNEZ40ezDGuPhVN6YvKwDpg7+WusnE9AHNsDo0Z8iV5fNcWEMT3Q48tqtG6Zh44dK9FvUCd07N4c+aVxspwAUsVJKHhaQdYRso1QDgdVXC6HJKJkZ1rLKUOilRFBApsMhoP/a72nlkDJVSE/a4jgFyvi7ykLs2SMyGS1xE4xZwrPEPjFaYwVjqA4Sg9llsDITOy8Z+tiRpKE3mSCTIUMhG1qpWyyU/Km+xyoZ6PUd7tppGLIchOgAmREknM0pgI0sTO9ykjKhyapq8mBmplPzaQqBETLojzmOuns8zUTDHYDaLq+ZkF/Z8ugqnHiU4+c61QAHD8Cs1ogq/HtyfcnPxZVTTJuPk9nXXjIBjUTacvh9wR6gZomAOpqZplgZfxpmpTgq34rMBOI6RyaABBI2lgvzljCTChoHH+qMaC11QIpLVukUUlTv6WxdecpPi2ATzTbys/dZMoWGp9gaR5i5QVm5YJw4z1+CEdqA2yFL8KZDwHtp2s6/5MCmmJFagFNU666oTILB6HxP7DBZHnkR1Dwnxa7Kvo4iwM2nbLLyofSRIG0fTrps5ZG2Nh4Vh5vfBMEunQyIyd/o86kyGt/QtZTMVBkekEOeB5fM5NIK01L4tb/bAwHWZorREus1QBkg7Li8mvJ6nooWZ3GatNq8Z7CbHhFz4ud+QhECrEIs/NLpmg2TIG/muJXh1fogI0MzoRlcOAYcJOEZIfWTJwAzkHA0npMrSDwsPPlyhmaqol8D2gWTr6zhAJ4KXuSlJcEpFAO71/r79jgWlAcJKvVrKxCGLR0SQwyhwMxqZlMXjNINhhnB6qilCuvzkVBCYHWk0EQtWL5qkX49//uR8rJ+7h89gBuXDyFezdu4PG9R2RQpzFx0igcPrSbAHYSe3esI4M7hldPrvP789i4ejZ2bV2EM0e24AaZ2cGtq7Bu3iTcO7sLh9ZPxZzR7bF2di8smNgVX7QMY9rYzpg5/huMHdQFG5ZMxO61E7Fj1XDMn0J5yTJ1WBvMGt4axzaMwd0TS3B4/Rhc3j8X25cPx8pFg7Bwek+smd8PI3o1xBctIli1aAQ2b5mDLl+1ROPmJWhIyVotWdq4FDkcADmlRcirIJurrEayrIzMrCbExkUJGSQweVlPCjyNcCDFKCmLG5YiVVpo/Jtm8Tb7gpiYmJpiJAP8jRiTYtC0+sRL9eAjwKjdIxzECvXQxIKCW20yLjyPJKDAJcTzxMsKaHT5OQ2VUz5YDn6pBYGa1cs+61cAqiasBEQ1DE3gKfkpgy/Db+Qj31vY/xWCISDTq1ial+xL73U9gVtdtm8Dr8NItXpk8mnsY3La/5af1yf4aKZSQFbj2+O44f8CtUR5iXlVEQPLkDQmIPuK86iCCIA8VuNPLM7J3wi8an8vMBO4SRrq1U0wTxcL5PhSrFo67yGdoG6lgbDSAMnJX58GuAHHgY3/21h3Vta7lYQmg325Lse6MzeHDI3ytYhKLuYWoClLh/BDOFILaLWxaP/ZAe3DoFpduDYGTVOvZVmk83KwKm5HsWPx4iJ2shofgRyVWm3vyGXFsePpYaW15V+rT4lmpaR0Ef3tpN5OAqJmgeSglUNVjk8PtXsgmeKApyUhcCnwMMoKD7Gy3bye1mp6CWpa4qNg3TSypCDpvUIwMlxWZDjdBApaHmeNL0xgmGDFKszBIXnpzKRVJtjwf81yaYGxXRZJgEbgzdAMqpgdAU3LcRTvFKaFEdDJdyOgsxPw5FvTQnOBmKRiWK88r/xzWkXgpUSJ5yk+jc/qyyDoelhPfIY4j9VkhdiZ/CF89fG6ChZN5CkQlYCbF0IBpZIWfGfTIvYe+DV69uuOX336W2S5gpg8fSZOnjiCf/9vKTHvXsCqJTOwcvEsHNy3HQsXTMbECQMwddJAHNm7GqsXjceSWcNw9/IBXDm1HWsWj8NYMqnVC4bjxO4VuHFsG+aO+AqH10zGua2TsGJca4zploN5I5pj9YxOWDK5A8b3a4T+XxQRuAh2M7rh8NohWD3tS2yY0QPT+1Zj28xuOL5yIE6sGoTTa4biytZxOLhyMPauHY7lU7/AgdWDsW/FAJzYOgHHds7C2pXjsHHTXMxbMBaNm6RQWhZFaWU2WnzWCBVNBGw0ELTyqYoiMq5ssx5TzvgQ+1GQbRkpTJmF7AKhKA1VsoiAX1FMkFN4R9j427JLcg1TU6xkgMCmKP84DY/CccQE5SbxsO39BActlbKz38qgGeZGoBHAaLZSMWha3mclUIULdM4cgicBkSDkknykoVW8mPpRbQCvGKFeP7Wmm0kCMTQBWwOXHeH8PBNTpmto+ZR8aQJQgZr8aJKadZwWE9eVyT6Rzr7hJSg5ybjkB8tknxGYfUrp+4ndgvoeAieBSp/pOwNw7Nf1+TsLXxU3ZuM402SEQ/5lzbBS6bgJXDaOJy8BS+BW45Oj4a8oJTgWI5hf40/L4vgRQ/ORRQvQXPkxhDURqPYoZX2U5XKcU35zrMmdpPvU0igbcUHxbNnVBQiVGMkpQBN+1MaifQhotcG1/9kBrXYN54eAVq5lFwIuhzQ8LVR9p4uNRbQ2dJkMhgPflUewYNFSDA/ZkCRpDf2OsUIprXKSZmIhv7qc/7MhRPdlqWj5xND82WRpBmzIksTs5OdgcfIYi4sMiI3jUcNENDNGdhZkB3DbYPHIIU+Kz9d0gp3ksYJzA+xsWuRcu6hboBKUz48dzaXpabI7B79XqqIAGy7LZzPWXiEmmo3N8FrYefmMteyMjaxAV4+sugIzXVmwuS1kg0EEYwI2AhpB3erOQIa9vpkkiBDgNLEgKav7VqCvQj0UT6aF2M6ggM9u1lrmlWWjommpWQJUUlWKz77owPN48L/+n3+KkWMm48H9u7hz/SyWzRuLnp0bYdGc4Vi2aAymTvgGyyj5xg1tj2UzexNUxmHZpO7YsmAo9hO09q+bjGHfVGDKsFZYNb0XgWciTpGZHVs5AidXD8TRJd2weUorbJzaDrsWdMKmme2wenJbTOhZiHmDm2DtpDY4vqYP9i3oiRXDW2LT+PY4vbw/9s/qgkNzumL3tM9xaF5XbJjQGqsntcXIzlHM6FOEA8t74f6pBXh+fSuZ4Wbs27UIM6b2xsB+LQm+X2PY0I74snM1WrQuQkXjJIqrE5SHlIhFbCfVG9l0sqoMiaoKBAoV2U4GIJbxXrLLT6p+IFYdVOAsjYtWk0TEzGmQtJ5TiQ10vFwLmh0VM1dQrtrCQoko4xWg4ZSzXsxJQbnKdKH4PC0rsqqfKNiV/TfNZTO/L2xU9Z7hkA1ykAvIxNJkpMXoJDU1KVDeookhADqvJKZATfJTYGaCePl5SKtlyKbcBCIxtCzDdlzI4O8cqTicHD+SiLWy0EwCcIzUThDovT6XzyyLbMkwJhpMAZ1+I5+dAE2kQmCm63goSaWsLPL3yQXE6+rzGsDj79lHG8iXx7qV1PQoZISGQes2XRxDZtaU9eyjkamnexPZyE3BQqVl5z1r1jO7Ol+ApnxqPwU04cv/44D24SoBA2g20v8sMhHF7dQAmqKiScPNtLIbGWQ4ihrWQlkr2YuFncIEC7Ki5HOTXFWn0YykofhRTZ8T/dmwovAuSkZfIpsdT50n8Jeg5mQROxOY+SQ7JRfkzCdjtHoJKB4HQYUg4acUjmhWVAxPQFWzeFs+LpNehp3Ow+tKLhvQ9PM4zVSyUzsJRErlYiVAakAo6rwmwpygqmdTfJrizDjAlJ5HMWIBDRCfle8jZGocRKThOYVaP+qi1OUxHJBaCiX/mpZeKe2Nm53E6XNAM3oBDrYgGVwg286BmIlYno8A50ev/l2QUxDFP/w//ifUq/9b2B0O/PM/+VNkZWZi9NC+2Lp6FmaN7YGvP8/H1JGfYUTfRpg+iixqbi8sn/IFloxuiTUT2mDdxHbYOecr7JzdG+e3TMa6GZ2xe0kf7F3SD8dXDcOhxX2wbWoHHJzfGQfmtMPJ5d1wectAHF7SEXvmtsbeuZ9hy5TW2DO7Mw4t6oJjy7ti55T22DGxA/ZN78TSEdvGt8S+ae2xfXxz7JrM6w6rwKL+hZj1dRKbJrXGmU3D8OT8MpzZPR3jBrXCuCGfYfXiwdixYSxBuS8unVqNS6fXYvniYejWrRLtPy9AVaMQWrQtR6okRlZGlqVQHDIIP1lNsCDfOLMFUsaXFiQjp7FQdhb5PwVuchGIXWuNpMI+LAG7YWICNNO2kpAEAOXGEwDKPWFATmCW0GqVGuWgCYOapUgEJH4uwysjLHDUEiEHjXUGf2sWkLOPmUXlLOrrYmXKvKFZzkRJoWFiKrUTAQIYrQuVT80speL9KGZNfmgLATaDYFufoPg7Sk4Bk3zPAicBm3xmAjJJR5VacFOQbCbvy8n+XZ8s0wTU5iYNkxOAatmWog8U7qHlVFrRo/81PgVoGqsa25KoWnQuYM1k/UWrChEozYNdrJVkxMbnrs86sPH4EGV/Bs/za3smnGTAYmmZZMexqjxEKnJ+DtCEK/+vApoWlyolb7kr24c6rky4SIF9lIaOsIAqZABNUs1HhmMJEyDIbIzFYuMqYZ7WsslnlklWotgbdRg5UxX5rw6iiOlgTg4sPrEusaeQWdqhDhhgZWspjFiNW8DGhtWqAC3/0YyiFo1rEbTdQxClLAtEycriWmRM5qfGF9iSxlsJPJrdVExPFjtKmosWPii2p/V7YnRWdizlQ9MCYgIQG07r5wJ5lDNkAVpnp8DcLEpXh8dqFpALzLT4XEGyAjEBmhiacp0pLEML0uW7E4Apa4bWYkbI5ByUt8EYrx/IIAinEdzsPM6Klm0r0eHzRqiqTKKqnHXi+R0i/k9RUuBFXo4Xfvvv4GrwjzHqm4Y4sn4UJvUpw6geOVg4tgVWEWjWEZw2TWmDnVNbYv/0Vjg4ow3ubx2OK2uG4NbWsbixYzSubB6GC+sH4vKGATi7qidOLu2KzWOrsW5YEfbOaIUzK7rhzCoC38yG2Dm9EY4u6ojzq77GwXntcWQBWdmibthD5rZ7cmscnfsFzpLZHZrZFqcWduT1muPA5KY4Or0NDs9sj5vbR+L+sdnYSuD8+rMoWldYsXBSV9w8vQK7147Esund8fTqZvzx+VG8vLMT29eNxsbVw7Bj8wRMGtsVI0Z0Rat2FWS4lJPFlJxkCLGiPGNsYpRAycII8suTKG1USGZXQKZF2V6k5XTsEzQkWoGgoFgxNaWrkl9NoSDKAqNsKgI0zaIaNi7Dyb6sdaEK4VAfVvB2jaSUkWV/JugIEEM8h/KPKXmiZuwzCX61/jNNCmiWs9aHJqamFQa14RkCsrp2q/Gb1bI2rds0C+oJjmmagPDYTDR+HYKigEzsq3YyQO8FYAIyfaZi1mfyGgI7LVMSGMlnVjuRIEDU8R5eW8HCAjKNRwGbwqzE0vRe32WwbnRNSUsX682iOE3Wo4/134Cgp6iFul6HWdYk8MzkuawE9DQa7E99dtQl0DVg3YXKkvCQIAg33uOHcOSXBWjOJCuXwCV/RqiggB0rm5SdFo+NZw3QGtEiyuekoFVZKgutogBNa740QWBlke/BQ4sk/5g6Uk0KIclBzWrlEdhSlBrsMOogbFwTSkGLpxlFO0HQ7rYTDEJmtksziLLSCqPQsqxgjNo+niK4UOoSOC1edVwCAwFK7MrkX6P1cNOyZPkUxJmkfFQskWY6NTulSG85cGmB2RnSyN6y2Fn1LFpDqhi2AJ+tqLzAZHb1sgMr55lYmbJrKAeaAC5Iq+YhACqAVDOsmdZ0gpiNEpUskL8PK6wkYkc8x4nisghatKzCiOF90bdXR4Q8DfCP/sF/h85tszFmQBMM+aYY08a0wbA+jdCzfRz9Po9iQFsPZvUpwNqxTbFjRjvsm9+JLOxz7JrdHmeXd8GFZR1wa3Un3FjWEbdW9MBjgtjt9UPwcOdo3N0+FPe2D8K1DT1xb0c/3N7SC7dYjs5ri4OzWuPEos9xYfUXuL2tB25u6oYLK7sQEL/BlXUEv0XtcX5pFxyf18EA5tF5n2EfQezY/DY4sbA1Ti5siQuL2uHUlBY4wfu5tGEINs3uhkFd8jCgSwH6dc7FovFfYPGEL3CMoPX25jY8OLUc908uxZ8/PYA/f3EI7x7sxP/17gSe39yO6+c2YNO6aWjfsRGyydTyyvNR2aKa0rQMqeI4wSyGdp1bUKIXUaorZk2hRDKCWsqVhyjBTFmWHWRuMriaAZX/TaCk4Gof+4LWiWqxv4K4w5RMwRy5PQhUbKsMLw0WWY36eaaXxpT9XMHddrZ9OoEri+dx0OBm8LM0GjmBmWFqYj8CIRlO9k3lTxMLE3BJZtbOeIqxSQ7Kp2Yho5KxFajVc1vRwEf1wWMVIKuZScWZiWk10Iwo3xvHPu9HsWgCM32m/qqMtJqpFZiJtek3Cp+ST0zrNwVeAbIyC88rEJP01GdGcpKBSZLq3C75kVl/TqoMyU4rCYpmTRWU60xlU2rmwUqA1fIpAZ9kaR0qNPnavEUJSuWAYWnCjff48csDNAvZh40UXSlGrCECgwLw2NAOVrjWOCrlj1mTR8pfk1pF1JgdSg7b8kJaEnUUfs/K1wJ0s8hc4MKG0IoANxtQU+pKk6wocfOdQIxWQTm/PLQcTlo2By2E/E9mqZPWubkdaGCxkgVRZmq5U4TnEP1mx9B9+QlIes0gqJhQE3YozYo6fWJ6Ct2w02oTIAlOundlWFBYh4Ju9V7JKm3sYF52Ai2yzi3MMTnKFHLhCXEw8HeuYBalcQaBzU25yOfNCSBBkAuTvXkCmUjmeJCXH0RlVQ4qKrJRXh5Dw8oovvyiEr16dERVSS4+/fU/gj3tnyEZ+A36fpGDGYMaYtf87ti9oBuu7B2HZWMbY3qvJFaNqsDMnlHKPwLH4q44s/xrHKFsPEO2dWNtTzzfNQCPN32F28sJTnNa4vmmvniyqR/ube5PxjYQj3YMwo11PXBldRfc39YHLw9SFu4ZTODqjhvre/Czb/BoZx/cXN8dl1Z+iTsbe+Pu5t64uqYr7m3VOQbg1oZeuLC0I47NbobTC1qSubXCqcUtcHp+c5yd1QqHp5E1Di3D7H7FmDukGuN7FmJs11wsHtoMKymHdy75GjcPz8STc0vx7NJqvL21A79/dAR//uoc7l3ZjnuXNuDprZ14fv8gLp/bitWrZ6Bnrw4o5SDJL0uhYctqZBPUShoWoFm7ajQlu61oVoQE6z6nWAkD2MdYAnkKnpXPzUnAkL+3ZlG4Jg20ykB9UMGxckGo72lxu4xelG1cX2t8CQTebIIaZa7WDvs5sJV+SIvCtT5T2Vrjpfmmr8sIm/ANnk8gJkCrmUAjOyQIaF2mrhGkDNSsqWSpiW+jkTduFo4LN0GiJkBdi9a1nKlGTtYCVhb7tdiXIgYEdAHlO0tmG6Vk4/n1fRb7qcmLJqIhwCFABwtyea8xE9mvnGdiaWJn4WLlScshsMXNZF0m71lxpBaOgwyOdUUtWKg2xMJsRrUkCGIEZ/kCc1kvJDce/b6Q0pa/ccvlUpxjwjm8/Ey48R4/fnmAJhamuDFNQ8uySJcrTYtmJbWo2E2kV1YDi+K2SFWVf0rxPKKyycoSvpIys7E1i+Rng9V2KrOUiZUox65yoYUUHMhGFcjJl2YliCky308g8hFITRYKNpZynwmU/Jo91fQ4raRYmYvyQKxLEwaauXRRuoqpaeZTM1UZbhePFRjqvDyHKLc6OwHSgBdBSs+hfRG0djTdkQmLk+Ali+q0kikq04V8eGR1PFZLmQIJB3LLAiiuCCJV4EE07mQhS0s6UNEoispKH1q1yEbrVnmorIigUVUcHdsUoklpEJ/8+h/j0z/9Jygr8KHXl+Xo1MSHQe0jWDG0CXaMbYNLS3vhyd6RuLG5Hw7OaYs9YkVkUueXd8PZpd0JTASftX14HAFt1Td4tXc4Hm7qhZvLO7F0xLXF7XB/bRfc3fQNbm/4Bnc39sH1NT0JVH3M/5dWdMLLA0Px+uBQPNjWm4DXB/fE3NZ9zd/0xhV+f3VlJ/7fnZ/3x5OdQ3FtRRdcJ2Cen9cMR6dV4NDUCspOAuz8Fji/kPc4sQL7pjbG+pElmPCFGwt65WDjqEbYMKIxNkxojEUjirF+Wkuc2jgYRzaMxLFt03Hp+HqcP7kDxw5twN0bu3BfEwlnV+Mmy59/ewGXzmxC+w7lKCiL4YuvOqK6VRMUVhWijJKzqDIHpdV5SBZEkSpS2qMYpSrBjMXMcrKNJR9V5HJQbJnSbcvfpf5ownc4oOUztZBdm6BcMjGbWIlhW5KV7PM0Xopd04ymfMJK9aPkpLUxb0rLLamp78TODKjxHDWJGBLsj240cFrYzyQzORbIynSMfMuZHFfyX2kGswHBqz5LuhiaFAkBKlFaYCYajI+O/VHqyOoP8BwcK9EYwoX5hjWaPGUEGbEujb2Q1rkSVIN8tSkwloQhk8+p3GVREg0pKC0+1wSHjo9QXmoRvDOXY4XA5FKKIn6nOFKNYTEzdwGlP0sWx2F9XkclnSCpmDTFwdXnfdv5vMKN9/jxywM00XX5lqT7BWiizGpQpe8xKXqou0XxtQA4TsahTiFAk7OxVrOL4qrSjHYnC0onO5JVM7FClIaygH8Z1c1KNCliaB19sm4ByrU4G4ZWVVk1rE63SVLo9NeEQWitphJIasWA4tMUGKsof6X/qQ3C9MkKy3/GZ9BEg53UP4sdKFNLXtggJiMuj1eeKs2AGTlKoHPyOJt8HQ4LlPVCPjNPxAGzaUi2F0rPnVsaRjzXjWSul5LShlQeAa48agCtWdMImjcKoqo8gOrqBNq2rUCSIPirf/m/IRCwoHXLInTtUIQerUIY3jGCbZNbUdp9jssEqWc7h+HGhr64TYb1bN9IPN4zFHfImG6t/xpXKDGv8piba3rh/JJuBKpeeLB1EL47Mg4Pt/bF9dVdcWn5F/y8C4/vydfuuLnuGx4zAC95rme7h+LprkEEs2FkXt/w+y8JWt/g/pbeeM7rvNjHzwluT7b3IVAOxuMdA/F45yDcWtsNN1d2xL11nfBgE8Ftzec4NLMhTi5ohQOTK3CGEvT4vJbYPKYEW8dV8rWCYFaObWMaslRhJ0Ft9ZBSrBlJ2Tz3K7y8thWv7h3EtYvb8PzxSbx9egLvHh7E02tbcOHgXFw+Mh9vHuzFuZPLMWt2bzRtlY+CihxUNS1BWcN85JKVJQs4qJWeKYcsuiSFRLGWGIVM/J8WrysLh4BNxSoJyiLflQBCICTXicI1/qqDn3KM/VusS2mENGvqprHWpEEm+5Ti0CRPBYKSnPL9ammWzmlSCbHfZygwlv1SBlVJOSVdBWSaiJDhFvjJD12faqMBgVZ+rN/aMkxq7DT55/ISKG7Z2DjwNXYEdNb3Y9BFA+2gIlH6LcPU+Iw1C9BTxncmdqfSgMZbbNJO8pBGoDbB7wQypQKqz/tXHjMBoSb0anKvEdgJ4PX4XJ/qPlg/VgKafHgNCMBWslNvUS4cuWRsrCexsywBOpmwjwbEz/EvYBNuvMePXx6giTlZOLDFzGS19CpKbuEDa9OKCBmZdu/RLJAAQUWNWzuz4uPDyxIob7mWRikpXBYthWZEfQQ/JyvQ7ADE64TzklBKGHUEgVo8L4UQG89Paq0dkLTsyO7xvAc0LwK0rmFe28b3Cny08x5qcpix8cm+0kjt69soC9kJBHgKklQ2DS2B0ZIq/R/hNXPKCtlJee+0OAopUYya8m+52KlDtJRKhV2TiZYMLNdHMNOkgDZo8ZoF2JEEn9mbjnjChfwCPwEtgiIyt5bN42jVJIwm1WF81r6KjNaB/+F//nv4s0/+BG07VKB5U7KOpl5M6paNiysIOiu74uHGnri9rivukCXd2DgINzcPxK0tg3B/x2BKwL64u5ayckVn3GW5vaonbqzpjXubBuLyyq8oGwdRSo7BD2en482JCXhxaBReHxiFx9sHkHX1xcNtA/8S0H44ye/3UXKu6oSnu/ub9zWANoxgNxjPCWRvDw/HuyMjDNjd3tidn5MVrumEh5u74fG2HgTIryg7W5PttcepuY0Jrq1xhuXo3Ga4uPILHJvXGrsmVuH47DY4PL4K+0aU4cS0djg4pQPu75mOf//iCO6fW4WbF1fi2YOd+P2To/jD4yN4d3sn7p5ajNun5uHKsZm4fWkJrl9YglGj2qJNhxJUN8lhHSfQrHUjVDalIaQx9RNwogS3UJ6kY81yKfVLP/uejezKEqKRiso36kMoP0mVwM85YGtea9iXJrVqFrJTYXAgay1nOg2kmLuZLGD/1eSBgEtAJjb3l0ugzG+ClLo5HAOUbh4HnAQXuVrE5gRkAjQBWS2YKnRCPmYtNtcMpHxoSqKo5ImSicqooZAO+cMcZHtawiQ/WWaQLFETFgQ0+dwEOkr5o+9VtBxKKwRMGiECqZVg7y5OEnRyECjJIyCRiZJkKP2Qi4QkVlFo2JlN4M36UuR/up6N960URJow0HsF0tYAWc2ru4CyXpOC2UFEKwt47hzUo6ITbrzHj18eoLm0INxDGqv0JnHF3iRMw2mxt3bpUaS9RQBCwDFWUHqe7zUdbZI+shNkymfBClQMS22xs9Jc7ECqRK2hU0Mba8kOJgtm0vcQPD1sPDE0JRK0ibK73PCF2bj8XA7epFihpvR5f1qfqfWBXl5PDmAxNJWaiQI2YECrDmgtSdU9tHDKfGrW+Ymx6VhaIQGbsoJkuqzIcmZR7nrMAvHc4jgBTCyPABlMRzhbYMc6oHXSlnQ5qTAKCnhcnguFlJTlVVFUVfjQhLKzRdMksmyf4L//+38P/+J3/xpJsoh+/VphRJ8qzOpXhl1jG+MF5eKzDV/hAcsdsqMfL83FD5dW4NnRWXh8aCqubBiERztH4P4GgsqyTni7tQ++3T0Md8jOLi36Eg82D+D3Qwh+/XCbAPaEYHZzez8yq4EEM8pJStf7WwaQsfUmsPUnQH2NG+u68fOeeE5Ae7i1N74/MsYAoADt0Q4eT/Z2dU1n3FhPBre1B2Un2d6qjrixmmXNF7i9vhuuru6Mk/Ob4/KyVpS/rXBkRgVOL2iG43Ma4dC0SuybVIqdo/Oxb3guTowpx+mprbFjWGM82TUFj4/MwbkdYzB7XEMM7BnDwY3jCGQr8Oj8Sjw8vwQvrq8iW1uBqydm4eyhydi7fSymTu2B/gPaobKh0o1nI4/GyMyKs43yqgoQyhUbcpOdxY0fTas1JBe1jZyKAE3+MvVT9TkBkYklIyjKGPtSEcSK8whc7LP8X6m8tVa0pigG02pkqiaRdLxmOQVqSsgosBPrkuw052c/VqiSwEzrP/W5xoZejTRl3xIzkqIxq274fz2PFXVcWWSSHr5akMX7kGNem5UopMMsZSJTq+8hyCaTJo+ZGJpATCxN7wMFuSQKMcPqlPesgVxABHgvGaxXvi5e00ki4iC5qEc1EuQYipTmc1yScRGstBLASdBLp3GPyA9OZZXBMSugEytzsV41EZBOA5FJo57F4qJhd5AZO1Jm16dfLqA5AmGj2T2xOBtHOaLkQ1BjuWkVFeSq2Rx2DFoIAYKisuUQlRUSqKWzoesTnJRITnE2DdhoVnUoUXvSVWW9VGR2rdWq7QRiaD4CmoPsS7nrlfpaqZ2DvA/j2OfnSh2jGVYLwchNQNOyFqX+UYyRNs5Q3JHYm5ZSiZFF87TXY4LgR8vm473YbZSdNWtHNUkhmSDfWk5ZPvzsYH51dM3kKn12juLbSK1jNiMxs/PIKiP8n1IhzucpL89FeUUczZvnoqwyguLSAIryHWhcGURxkRf/6k//Ef7hP//feT1Kzc8aY+hX5RjaPoC1g8twjTLzxeqvcG95N9zZ2B93D0zEo5ML8ILs5dWFtfjzOzvx8OhCgtQsgtZYyk2ypY198XxjHzymlLyzsjveklk9JxDdp+S8SWl6c1sf3Nnel+frhRd7R1A2DsG11V8bQLtP0HuxdxhBZQCurepMWTkIr/YMxjPK0AcEOwHeqwM8375BBDNNCnTHi/19eO7uuL3hS4JhV75SfpJJ3iUgXlreHvc3EuDWdcDpudW4tKQ5LixsgrNzG+KKJg1mV+HQ+HzsH52HIxMbYuU3SbK2Tri0th/WTGiKg6u74BCZ6eYl3+DG8QW4eWohbrD84dl+/OH5ATy5vhFPrq7Dw+vrsXnDCCycPxCDh3RhG0SQTQmUIAApqDZChpYojqCgKscAW5SgpjTfjjD7hEJzcthfIzX+q5rAV4GdmBX7KsFKslNsToAnv7FSEinjbU1SUC2piuBTW5r5fe1kgMDQ/I5GsHajFIGWgE2MTHGVGhf6XNcTkCmkqb7bZsI1PnVkUm7SKFLBCNC0+ZASUGYJMNnfM8i+PvE4TU5/rR6oy1f53CxkZg6ClsI2FHSsSQAxKS17UoCsGJ1yrVnJ9DJYrPmUiWShVj6DSoZmMcnc0jWBVZANF0FLYOYkyIXI4pxkatqns44SMfD3bv5es57KxJFBaaqi3yrjRgMqD0s260dGv2bXp18uoJmUKdpcVI5IvxqOspEWSkn3NE2eTdSXLJWPQEuKShpXG9otgBLj0k4yyskkB6OSx2kGR4vUtZBdM6ECM+Wg8rKxahf4CtC09MlHiyM/mpc0W1uXKT2QT76DYJgyg2xRoMMOa1IvJ8gcCbYCMQ87gV61NlThItqHwOSiIk2XIzWL8lQztRkuRfFrGp8SRDNe/J2WxCj6PLswgVRxAgkOjGyWRD4ZYdTOz4NkYNpMl5acjagNTwoKEihmYzasTrLEUFDo4WdeMrQQ2rYqRPv2Dc15zL4DlK0VhV7M6lWM3WOb4igH9JOVX+Ppqr54SQby6tgCPDu/AU8ubsGLS1vx6Mwmvt+O724fIMBtwKtTy3Bz03Dc30zwouT8bscgsru+eEGQekeQ+vHYWDwikN0W89o3xPjNHlOu3tkohjYQbw+Np6wcTuk5HG8OjSR764lHlJSvKTkfb9MxPBfP84wg9+7YSDyizLy7pYsptyU1d1GW7h/I1/5keF0pXylnJUe3q3TD7dWf4frSlni4rj1e7+yGuytb4/L8apybX4ljM8uwfVQONg/Lw87x1Ti56AscWtABb85NAd5uxt0LC7BwUlvcPLsYj65vwtXTq3Fq30LcPb8FDy9tx9ObO3D/5hZsXj8RY8f1QuPm5ahoppnPXLN8SiFEARqe7JIoomQMMUqigobFJj4t00+2E7SQVSnMokY61gKbVghIQoptCai0W5n8ZzUbrYjBaXJAkwUEKh6nVNzym6V7yeL5G22Rp+N1PvVfAVoDV038o1YZmOwcHBsy9FoyKFdMOg2h1nFKbtZxWvFbazr/d5oZRwXwauZVs5zp7J+fUmHU4f+KAVPaeznqxcRU5N/SnhwuKicBnZI0Wvi5nPhK4mjhmEkT+xMbI1DayMwySALqkojUE+tUvjmCldaRptOYpxNU41qGRmaWTpb4a2sDykgex7Fqkyxnf08j6Ncj2NcPOxEmBgTLU3BT5rvzOb4o+YUb7/Hjlwdo2fm5BA+FW0TY+AQPvteSJkXSx6nLZRkVmKhUQBkuWsH4e8koK/FeRmawkUx0s4AmJp+FHKy0DPxOHUtFEwae7JpZJP1eW4jJoRrk+XwEJrEz7flZk4WjJuBRy1i0mFxgKhapBIwCKM2UCvCcBF9l69BaT/nL6tusSHPaKaHdBDSyRvOdzYCZV/fGe86kLNG2d7F8XjPmRDylwN4sWFxa0qRNgJ0IRKwIx+xmAiCfjZjL1zKCXMPqbMPGSosDKMjzoKwsjKbNi9CmfVO079QajRrmoSCWjvFfk7FMbIXz01qTnXXC3RW98WrnRPzh7Go8P7EGT84TwO4cwY/3j+D55T14dGkvXt08ipdX9+Hbazsp1ebj3o7x/M1IfL97BF5vH8IyFHfJ8l7vHopnOyg5CWpPdw4goPUngI0wQPbu8ASClfxqY/B4+0DcXP8VWduXlLFf4dnO/rhP2fuaQCeGdotAd5eS88aG7mRhBLKd3+DFgUF4tm8gnh8YgjdHR+HWxh64vOIL3Fr7JUGR8nVdR9xZ1R5X5zfBrcWUoXMrcXlOOV/LcGVJQxyZnoeNg73YPDSMnWMLsHdyBW5v7YXfn5+O+wdH4wqZ6eEtI7B8dncc2jEDuzdNx41z2/H4+mE8unIQb+4fxbmjS7F43hBMmToQzVqXI7cshaR2UedAjdOweJUCPak1tGEoJ1tZ00rKz2z2KxdBxUajqYkAGWSCA0FG77WMSQvaxbRUNFOfW1ViJKY2B3aSoSvZpDb4rZ3ZrJ1A0MSAmdlnX1SfV1+WP9gYdGP43zNBvmq1ipYFCtDEzpTSOq9RtQma1cJw7YIWLyrkb2uc/xlUF07NhLJPKzGjSIEkpzLtKiTDZLyhMTbrMEPyowUJdgQ6/iaDhtytNZrFlIxF+bDlJ2Hlc7oJSFYxNbIzzX4mlI2WgN+AYObKJQvjGJMPT0G2UlA2KqjMuBiZH3UI5pKqCrjV+wZkvl7WrcI89N6VCiBEEiDceI8fvzxAUw4wr0CCFaQJgYCWVdBaKEGiNg/WsiKlVkmzOwwDUmZPBSuqMdVh5IvQ4l8LAS+LoKL1cSryXem3kpbyl2kphlmGQaumuDGBmiK5BTbK3Kqd0RXlHc3N5ediXiGEWLk16zCjlJ2k0D52VjaogKyGlbGRKSkzXA4DXCYjqjoXzy3radLA8DXdSetNK+mk1fRmayrfzvtih0u6EKbMjKfY2AEL68FtljUFQlYUFEVQUhZBNJ6Bhg2jKC8LIhZJR2GeG2VFQZQVE8yaFZm9OJWCKLcogSS/79rIjV2T2uHwyCpcmfkZ7q/pR1AZiJdHF+DlqdV4dHQ17h5aidcXtuPJyXW4dXgNbhzbhGtHt+ApB/WP947i+2tbcWfPVLKjCbixsg9ure6HO5RvV5b1wPWVX+Hp1oF4TQn6ctdQvDs01oDYk53D8Gr/WILVYByZ2RqnF7Q3cWkPyc6e7+yHu+u74+aa7niyY6CZSb1BsLq+kbJyUw+83D+IgDgUb4+OxLcnxuEtWeCzfUNxexOPW9sVb8juXuzqi+vL2uPRui9xd2kbss7PcGtBY9xf0hR3lzTGgxXNcHpKCvtHBrB1oBMXFpC1LWyG+9v7YNf05jhJlnr/yCxsnvsV5o3tiHtkZH/+7jq+e3YRPz6/jB+fnKf8vIDbF3fj7PFN2LVnOXoP6oy8ymyUNil5v3OUNjKOsr61kJ2MPyo/bwCJIs1iy/jRkPm1gDxilieprwlklOpaclK7Q+m9QC1Rmkv2ZSdgyfnvJpAFUdq8Co3bNzcgVs9Zs6Wdin4rA2xkJtmZEkyWN2+MREmBATnJUU2UeXNifzn7LzkZKynmZwq1YF/Oz6eyyWdfziYga1crgib7sOK/smjElatMPjIBWs1KgprwDLEzTzaVTzRqjtMmKRZJUfV9Hm8jUDrycsiiSlDYtrmJHZPvLMDnc7GushsXI1ZVRKDKNolYFbhbOxY9BPmCltUmyFYL5zXLKeBzF+RQYlKuUl15Vbc8ZybZrFJ2Fzav+GUDmvZEDJMqK6bGrYhhWQAyJ61DE83W+kllvchy871SrBBUonm0HmRJamRNbyvrp9VDC0bJKhZl9WjZEC2Ex2UWn5uYs7ico8G/tGiSnVnv/WBiapoAqIktq/F/CawU7iEfmkkLpMkLpXlhw6vUtZBV8VqOoKL94wa4TJYNAq06nvwm2rdAYKYgWy14VmofR8RGoLYjlHIjmG0jkKXBT0amGU751GLsDHnsCHmUnmWUlC1bp1BVTUaWb0PDygiK8r18TaB92wqTjjpJa6aAzU/q/ymC1j/B0iGNcHRSU5we2xD3l/bA3XWD8frkQgLYGry9sgVvz2/CowNL8D3l5Q9XtuOHmwfw9OIevLx2HK9vnCBrO4Hvrm3D8+OL8XDPNDzcNYnMaRpeH5yG53snUopSZm4iwOwcgceaHd08APcoNW9v6Gvi1u7x/4vLuhDgeMzeIbiniYiNX+EhGdnznQNxb2MvvDk4iuccitdHh+Mp5eUDsqgXewdTwhLEtvTB5TU9yOB6m4DcOwS+Kys+xzXFvi1pj8fruuDWwpZ4sKQ17i1sihdr2uHOooa4Pq0Qt1juzC7CxanZODsjjyDaHnunVmPbpBY4s2oAdk7vhivbZ+DV5e24cXID/vz1Vby6fxz3zm7GnVPrcJ9s7Yfn1/BvfniIy5f3Y+bC0WjYqgSVzUoRJ6B5aACThQlka3ctZd3IidKwhZFTWgCFH5lMKmQcAh0xKPUFqQT5wcTQlLM/uyzfOPkVSCt/m6SmAE1LqpS+vQbkaiYExNCyAg4DbtrURP2qrj3LqAzJSzOT6ROIUl667SZEo1ZqKjpfiRUbcCzUcThRl8Wi/VJN5hkZeTLIQAifOHh+9uN6VBNK261ZTjG8DPVngppSdOkcWeznmQQ0pdWuS2b3KcdU3SBZFcEvjcY/QyywMGVmOMWy7GRodaRGjDNfvjGfWQ+qcA87wVaAqwm7TzyZ+I07k4zMbVhfvYDShYm1cTyS9SkzriYL5IfzyYikfuGSU6lvtFDcLVnJihUbUhoggU4GWY1LIEF67OCDajYxw029LWbFjhJShguChNkvgBZHzExgE83NQzgnBW04EmUDhrMlCUiX2RByogrU1BmMQ5XWzOSSZ8W55aNgw2hWUzmxtKu6yXPGypa/zE/A1TpNlfrWLGQRLO28hv7X6gDFnplJBzZWllcrBWh5CWyOgPP9YnKPmfp3U3KanGYEMR/ZWCjqQDzHi7xipb7JRSHZWUFhAI2a5qCiOoxkMhPFhS6UFnpRlHKhT4+WKCkJGaB0Zecgw2GHo/6/woDmYRya3BZnpjbDvUUd8HRdLzzYPBx/uLQaj48vxK0Dc/Bg/zy8O74ab4+vwbuLm/D76/vw4sIefHv9GL67Ttl5cQcenViGJ8cX4OFhHn9gJp4cmIEfzy3F/d3j8Hj/BDw9OB53tw0ikA2gtCRobexPJjYQFxZ3xQO+/nBiMr4/NoGMbTjBj/ew8WsyrIF4u38YHm7uhcc7+uHF/sF4dXAo7mz5Cle0pGoDJeW23nhIaXqLzOzVoeHGT3dvy9e4S1C7RaZ2ZVkH3FnXGbfIzm4saY7bS/icZGgPlzfFlWm5ODXaj1tzCnBjTjF2D/bh4IQSys7muLF1FHbP7YlTa0bjD7f24PyO2di9cizO7V+I07tm4NT2Mdi34msc3TAIVw7Nwel9c3Dh9HosXT7RZMUtqS5EfkUxnOyLfsWkFUaRKk+hqGExsotSZDw1+dKC+WTtHHxZlEsytGaGk8UiHxGNc+1qAQGVWJdmNhVUayeg2bTHanaAoEFGT7nYwG1FmtvGPupFfRpFOf61lEmz9DWTAX7jntESJ/mdpVK0QUsWx0mGT2CpYF/lS5OslXRV+FKE96UxoJhIqhQabcWeZREg7Rx3kp5KAOkjkGg3dBELPxWTJgTS+TsLAcdG451BYDO7nhOw6xOoHAQwMSknAT1cQSZYmU9w03KlGCVnoXmvGU6vwllYnARj7SFgowKzUk6GKOljlOBiaQ6qJJMHTTF4cX5P1qbgWmW6VXJM7Z4u3HiPH788QFP6EW1j5yYwKONFJkFBjab8YtqSX8uCshyZtIopFDesNHFkAjMFrJp1m2R4+p2i9b0KnRCokanZjR9McjIXwViNH05rMf08dzAnTjCgpCV4GdAhvc0hiLr5mZ+NK/kZEsCJUZG1KRe9l9fzs8G1T6dWESQoe7W/pIMgrP07MwkqNoJaustGCapF68rYEDRrPpVmKKcoCbMrOhswwE6vDBsOdtoIGymZ8pOVhZBb6DcrArKTdlQ3SvJ/LxJ8X1jkR36uCx0/q8DnrctQnOtAjOyujsMKWyQbn37yZ/i8yIP949rg+ISmuDr/M9xZ3BY3FnbA7XUD8ebYfLw4sRCvTi/BKzKv14cW48XhpXh+di2ecuA+O70V35KRvDy7g8C3BrcOzsPtQ7Pw/MwivD27FLe3j8eD3RPx4ugMvDk9h5/Nwj3KzdcHx+G7QxPJvIYTsEbwdRgBbQDl42i8PVxTXu3lcSzfHhqFH4+PwyOysVvru5HtDSTgDcadzWSRWha1pz9Z2xD8+flJeLJnAKViL35HVrdXAbrD8WhHbzzd0w+vj5DJ7e/D63TCtaVN+YzV+H5bJzxf3xxX5qZwZXY+jowIYVtfLw6OLcexWZ9j07jWuLVnBl5f2oqz2+bi5pG12LJoDDYvJGgeX4aHp+fj6r6ROEN2eGB1dxwmA127pD+2bJyBZi1KUFCWh5LGVcYf5iCjSpAZhwsiSFLu51cWUnJmE6i0m5EWmPOYCBlYiIOPclGviqHUCha5SbRngSNCxh/3UWYSGAJsQxo4ZzbZVpjAx99omZAMoxz+co8IwIzjn6Cmz9WH5W9u4FLcmRSNJiDE/mvep1NJRAvyKZUbmt8LCM3MKa+vEmB/1q5L2eXFSJQVUUoqrQ/vgbKwAc+vUAxrjIqEY0b+NzdZlzJ2aJG6heMsS8DIz5WKW2zMzGQSvLKySTSK44hWE9D4f6Qqj68cy/zMotAWMlOFa2h/TYVuKMjXxbGn2DxfQYIszU65SXleQkLD+mzAsadUR2JpmiG1KaQjZXZ9+uUCmhbUKsZLwa1ahmSWJdH6aFpZaXrySedr8vEHkV1cYPZEVOiG5F2m1lx6bAQK5YsnPRU4ssLTaZXUqBYfLR7lqidI3a5AQQKQovkDBEo56RW2oeBEyYay6nKCSYogqsBYSVICGEFHi47DrNRkcT4BjJLVz895vyFl8AiSgpOOa/MVu8fL43KMw1ZAqUkDpRrK4j0qX1pRZRGfgR05RNCkjNWC9Ex7A4RpmasaKj02GzKcjlS+Cw0bxQlolDYpO2JJG4rKwigtj2PUyN5YtWwWWjQrIKDyXLT+dTIbIO5tgLWjPsPl+R1xYUYT3F/1OR6t7YjrSz4nu6H0I9N6dnw+Gdd0MrSpuLV1DG7tmIA359awbMDT4+vw7OQWvDi9BbcPLMajk8vx5MwSgttcPDs0Ey8PTMcbsrTvT8zF3Z2jcW/nKErMAXi2bTj+eGI6mddYXF7SlaA2jBK0n3H6P9k9kAA0EO8OjcR3h0fhjycn4NnOAXiyoz+eEbAUVKuwDcWiPdxFMDs4zMjQh2RvT/g7sbXr67RKoRsebNNMaE+yukH48fQYvNzfD093dMfDDR35nG3xbmtnPFvbAo9XN8LjlY1xZUYhLs0sw75RhTg+UwvkP8fFjbwPstEbh9bj+aUjlJh7cevETvy7N9fx7c3deHlpLR4R2M5sHYIL+ydh8shWmD+nL0aM6kGWlkJZ40rklGgXfhonMhCtFEh3ye1gI0MLmcSRWsZk1l9SSmnBeQb7pmY4lf1FgCRFIGOt7RjF0AR8zoRCJJwEQj/Stf2hJCb7jGSk3Cq1YRkNtDyO79MpLRV3pv0CajYpFmvMZqFc5f81S6p875mYz6xmkBrRTlEm0+1735iX6kN+Mi2J+sRpwyc8bz1e53caOzTc9X1keiIGHCNmR3O3g/dHCcsxVI/nrstxm0GQs+s58sKwJHmNMMejQlfIorRngEups/h/uDwHHsrOrBjHLMeT8p4pWasC4bM4HmxkqA7+r5xr+l4rDVTqqP5oIAR+dn6n/XnTg85fNqBpZlKsSuzHxYqS1NT6r0xWooJXDcPhQynuSxllnWRZSpGiRlW0fpbLYsIusgvzjBytZ7dBySI1SSA/gfK0awMKAY+VICcmlelQ/n4yM15Tu3xriVWKDK2IFsvH8yqQsibjKCUmKz3AyhU4WVzsZD5KxxDv0c+OGwgj3apgXHaqiDY51kYbNUyxdqswk/mD1k97doqdeRNipB4EWLTnZEFhBLn5ZIXRTCRyHAS3BCoqOGhSViRSBLPyEBq3KDJxaXmUOitWLcCtu1fQpHVj1M2sizqf/gt0rPRg75TWODu1ArcWNcWtZS1we2VbXF3ekWxoMH48vwqPKaVu7hqL23tG4cb2wXh8cBJ+vLQGf7iyEd+e24jnx9fiW8rNV+c34d3VLXh7bQNenJyPR7sn4NvDZGs7KTV3jcODHWPwYPto3N0wBG92jyf7Go3HWwfj2orueLR9kJGaT3YONCEdz/cPwasDw83M5tMdAwlM/QhGQwlolKsErJcHh7AMxctDI/Bk7xCysn64tpaMjUzp5oavcX3tVybO7SE/v0NAu76+K84sbo2rKzvg1poOeLi+I14q3GNxczMxcGN+KR4ua4wny5vj2uwqbO0fxqbBKRyd/RkOzO2MSzun48Lu+bh5dB2eXj6EM7tX4tSORTi3ax7unliKv3i0G8c3DsPKGV9g6ewumDHlS6xbPwVVjfORzM9BbnGZ8dtqx33tM1HPmo7fNPgUme4sxMgslFIoWphtlug1cFuML0zyUjOUYki1sZBO9i1tY5cVsBEgCRCeDDOo3ZSzPrI8AU0WlYMJreDx8pnp93pvQpVYakNC9F0aAfBDv5quo+9N1mYeq+OMTOU9m5UBfAaThJHv6wnQOG7SKEuVUDFLKicnSfnJ6+SSYZEoZPA47Stq57hTiEc6j8sg2GpW1J6i4iHgu9iPndrVvzLX7OgUJIj5ShL8XMdQTRHYvIVxgpZWAhBUc0kyWJQazKJdzVgnOmeafOcEXOVvq0vGlslj07SHBseNfHDxqrJfNqB5aV2UKlvLkCwK8LNlktYTkBRFTesmR71etcREvjOTHYDAp0BVZYbVrumakcykBZGTX9kGBHjyLaRrUxQnrZtV2TPI2PQ/wSzdZsGnafVRPyuDYEbLyGtqFlK7oWe5bUaCip0pZ5lyXZlkfby2GJlypDl9WvdJes/3Dq/YWc1naXbNRClSPM5OJetKRhijJaL+V/56BQlnujPNfpq5hTEUl8UJYDmUmz6CmgfllVEUlvhQURlAUanSZ9tQWk12WBgyKaWHjR2Mzzq1RXWLpibw95NPf42I7deY368KZ2e1xMWpxbg6txw3OaAvL2uDm+u+xuNdk/DdqZV4cWwx7u2bjFdnpuPduel4dXIqfn9ekwMrKEOX4cXx1WRxa/Dtle24f2w5rh+YjafHZuP5walkUaPwas9EfEvJ+XjvBPzx/GL8+dkleL59LNnZOANqij0ToN3f3News3fHCHS7+xO4+pLd6fuhNfFnfH20s58BtCe7BxjQe3N0DL49MQE/nJ5EFjacjHAEXh0cSbk5DO8Oj6HkHImneylDKU0vruiAC0va4e66L/FgXSfcX90Bj9d+gUer2+LhiuZ4urIlrs8uw/lJBVjdzYItgxI4PL0Z9s9shS3TWuLY2v7YsehrXNw7C1cOLsDelcOxYVY3HF0zAK8vryR7W4U1sztj3uS2WLm4NyZP6or8Qj8CHNTFFdVGTaQrqQDVhGbQtZ9DfXs6Da6V/SZomJoc/5oI0FInhVnUhG/UTHYpZ5nWbCoGzav1m5SZYmguvncmgiai3kMjG1Emi/e/lUwUWMnY53FAa+Y03Tj+a1IOaR+NNOXnowJQEK1WBiiwVutMlVZIiR+0m7q2hRQjq8+xokkDxZlZEwSwpGYu42RoVA00yNbsJGVlHJ68AjInLSlUPCeLlkLJX002aOI+KVEVM+ZXnjJKzMI21Yg1KqDsTFBmKnyDiiY/SoaWgiNJUkEW52a/TyN4Z8S98PF9A38W0gOWGrZGNqj4tl/TUIjF2SnJM6hgrJSyVklyjqFQecEvXHJqipiDUx1EO2trJkdxKgI0OfxNSmOyNU2FOynltO5Mu9Eow4Hou+ShZilFr42vwRTNMtF6hZQ+iJ2OjeLjqzfEDqIF434f0iyZ5r0yamjHpAxHFqVoGJ9m1qdltJvgR/k6jOyU41Pn1CyrS8kgycDI0DLtLsPSVMTaHPzMFmIHIqgpGaTuR/4TkwTSa6FsSOdzupBXmkAk24VQ1IJ4woJkthWVBLNkrgOFxV6UlwWQW+BESWUEsVw3ypsVYcq8ySioLOQzuckK0vCbT+sh49NfoVfzHJyc2w3X5rbCnQVNcHtJc9xY0Q6n5EfbNIwycRn+cHYTpeMiPDsyB69PzyJwTcSTQ+PweN9EPNo3DQ/3zcbD/Qtwect0PDu1Fg+Pr8DTs6vx4MhMPOAxT/dP5Hlm4cHOkXh7Zi5OruyHdcNa4gee78fjkqPj8Gr/GBNge3+r5CZfCWQCre+PT8C7I+PJzEaa8lSL4Lf0pswcQMAbZJz/j3j8s/3D8PrwaHx7jKzv4CjKziG4u7mPCcS9v5UydO9APNrVj4yP7JIy9T7l6IvtvXF/TWe82NwTdwjg95a2wK35DXF1ejHOjs3B1m+c2NDLg2NTq3F4RiNsGJOH/fNaYdecdtg0vQM2Tu+IS2ScJ9b2xak1PXGSYLdt/tfYu6o/VpPRLSGwjRjaggYmwnYKoWnLtsgtrUCWx8t+koXfpjVgH2U/IENS0gFNBCnpoxJHioFplrCmP9L4kgHVyED2VTG1sNsc40poaREHLAe5ovjTCXYmqJV9WkAm5qXF6iryHytkI52AlElJ28BnQwP2LS1vSpTnExAJmJSsArr6WtBOo67sz/Xk36WysUcpH/l/fS+NPCVjOuWjWJnkYyaBuh7HxadSMvFsAhAJRixBwPHhN5oAk5+Ov88ISzqGeSzHYJ5A0G4AK1adj3AF2Vmp1nRmm9gzb0G28Zn5FFJEoHPmUYWRsWmTFGWt1d6bcvJnaTez3ATc+SmTF03LsbSlnfKmZcSociRhKcklY7VblHDjPX788gDN7B7DStUGE0ZGEsCsRGun8UUoNMNOLV9jUZRFM4ONoP0C5ScwU+JkT8pvJj+FnKgKMJR1yiAAhfNzjZz1Eiy1CYomHzLI0DJpYTVDqV3K5ZuLphRTRq2fG0fjdi3YmUixKRdqAU0+Nu28bXWLpZEqB1S0L2fSMDOnl7I0SjpcUEQAC6GuxcqOTgAWUFJ6aCMUMbNgsia/f25RhPLShTiBLCfHgsaN4sjNtSORyEJRkY8y1ItWbRUq4EKjlqVYvG4BWnzeDPUdaShuVGKA9c9+/acoDtmwZWJ3XJz3JW7OaY0nKz7H7WXtcXVZZ5xa2I1MaAol4Cq8OUiGdmAh3pxcgDu7xuDKlsG4sW04rm8ebmYwXxxdgEcH5lGSzsHDI8vw/Mw6vLqwEbf53b39E3B7x0jc2zkCd3YOx12ysc2TO2LBN9X4N2eW4NW+Cbi26hs82TGMklLrQQlOe+UfI9MSy9o3Ai/3jcJDgt3j3ZSYh0bj3vb+eHVkNL4nI/v+zES8ODgcrw6PxLfHx+L3JyeQtQ0lQxuBN4dH4RnB7tHOAQS9AcbH9ubAMLzZOxi3V3Wh5KQ8Xd0F99Z2xYPVX5ChtcOtuY1wfXopbs4oI7CV4eT4Qlye3xwnZjTE7nFFODKrBc4t+wrHl3yDHdM7Y/csStGNg3B960Bc2jwES8e2wvpZHXF442CMGViO2VO7oHOnaoTIqJq1qQG0QDIHv6pXH39S51NjWONF+YZNSSJqn1kPmZmyEivpp5bmpUtNsP9of07NRIbycswspgJrJTktERcNtZWvVB6Us9rY16SzljGX3CNL+8SWYV6VpiiTYKJzKx29koVqjwJlu82Q4ach9lBZOAnAmt10EKisMrIEIi06d5BhOZPZJkxD+9lK4mlHc7GvLB1Do5/B4xsEOPYiBB/+5lONF36eHiT4ecm0qIC0/lOxYVpv6cojuSDbilXlI15dyO8lR0NmokEptb2U4+HyJNwFHK/5Wg2gyYQoshsVIVyqbB4eI7V1rJYtZleXmr06/TwuRIDMJIMVS7Nku82mw8KN9/jxywM0rR+Tz0szQCrqAN4CTe8moJTFmv52U6dLx6sBZDEUEyNrJ8snQFMWDG0GrJxQ8g2YdMPGh0CrxGNtZEwWzaKycRTsKmmqlCuaAfKzEv1kedqSTGwqSbkgqWD8H+wo+lyL0X083urmOf1BSlePYWTeUI3sFGMz+w+wI2hPAUeAwKxgX1ps7auZX5aLnKI42ZafMlK7ZLsoKYMEMRtKSlyorg6gosxvgmcL8r0mYaMmCvJLYli7ZRkGj+1PtpeBxm0aooBW8De//RXq/OqfYlTXxji7sA+uzuuIB0u/wPP1PTnAe+D+poFkVAvxHdnZ890L8IDM682hufju5Fw8IUA9P8L/T83Dd+cW4/cXVuDd2eV4e24Nfn9pC/5wYxf+eGsPnp9eC4VuPDs2E2+Oz8KbY9MIfJNwfdsQ/n4a/i3l2Ys90/CUDOfxjhF8r6DaIZS4w/H60FhKzgkEqbG8h8kEpKH8XAxsLP5wbgb+eGEm/nB+Ot6eHI9Xx8biqQJnjS9tGMGOrIvl+f7BBDSCIiXp2yMjcWPjV3wdhZdkbrfX9MDjTWJnPSg7e+Lx5t54RMb2iID+YEkbXJpYiJtTS3FnZjXOji/CcZVJ5dg2OA+7RzXC8VldcHTuN9gzozs2jG2HA3O+xPnVvXBieU9c2DIM57cPx5oZ7TF3XGusXDQQjRol2NZOSv3mKGnUGMEUmUhODn6dlo5/Wa8u6jrJkijVLDQ0isDXqhQ53pUzTFlhFHslJRIvKzYJFgVKSjiq1EHKsuGnLMtkP9FmQUq/rQBXBZ6qaI8Bszet+jn7Yc0r+xj7pZItqtj5vp6bLIzfazPeGuMfM059xaKpmDFDxZJOw24l03Jlk0XxnrUOWkwtg+NKDK6ek/0+kc3xxmNZ0vi5wE+xag14vgY6H8eV1k37Ka/l+PcSzCQNo5V5SDYuQR2yQwXXKuOG5Kkc+wGqErErhXZYyN6yyCaDpaxHglYWZbeCbLWhuDZEjpTmmf033TlhVLdvbnyLFjK1rISLwPgLXymg7arU4FovKYqdTlBpwIbNoLWyR6n9ydKkr7UGLF0MjprfRC2T2WlXaPnPfKwIpdbWcillGDDT0JQBspiSnQqIrV3u8ZeOVV7LzCLxOgp0TCcgmrV2tC5OanVJXvlB5P9S7rMALbGLncFBcHQQHDWz6aHVCsbj5r2+k6RV+iE7G18AqA2DU2ywAlqhaI4HyfwQSwCRuBXxpAXZyQzk52WhgKWqIoDSEj+KCgNo3LgUpZQQi5fNxd4jO5BdGEFhRQ5af94E3rAN//pf/gM0StmwfUYPnJr1OU5Oosya1wZPNvbGpSVdcW/LUDzbR4m4Ywae7ppBgBuDOxsG4cF2Od6HUUJOxrPDs/Di5EI8Z7l3QMxsEUFtPX64vhMvz6zn/8vx+4tr8fzQTALSOLw9NAU/nJlJEJpKcJuB7yg33+2fiVd7J+P7ozPw++OzKTsJYgfG4+neUbgn+bl9MFnXZLw9OpHScpxJKHl/5xDK3OG4v2sIblJO3t0xgOyvDx7u7kMW1tf4yt4cGU42NpjSVZlsvzbg9mBnPzI+guK+YXi4qQ9ebBuI1zuG4NmWAWblwtNN3+D6vBa4M78FLk8owdnhCVwam4eLfH9waBKbvglhdc8oAa0xzizsiRM0BLtndsXKkU1wcFFn7JndGpcIko+OTKQE7YV10z/DiuldsH7ZSLPkzBGwIreiGGXNmiJaWIhIURGSlZX4U0sW/v4/+2f41OZAQVVD+JJJghhZBYFHgKRAVfmttFWciflif6xHAFTgtVYBuDiwJRUFUgInZbdIJ4ikyR/Mor0FdB6dT+9rI/gVx6UMGPVlONnXtLQpWlqEENmiUmMrtY9S2guctCemNax74VjTmmQDZgQbsjUpJG2UkkYZK6WkdcjKfOOMa8UAx0GEzJP9uj6ZmTuVokTUVnNJsqkwASmFYFkS+S3KDKhJQuY2KzchF978HASLC+DJS5ldnCIEO39JTdS/hUClGDMtVBdwGckdo/rJFagRcOVf5Hvt8uZOEXwJgFZlnqEEzW9W+ssGNC2H0CJZkyqYlkbgpcC6jAjpKsFGaYmVMVO5lRy0OopW1poyrUOTn0HLjZReSDs9KcW2jZYvi3RYexIKsJSi2MoOIolaU2oW+WoBcc2MUM2sk8BLgCYwUyxR7a47ilNT1twgO5CbVlZ50pSdI0TaHdZsK//XJIMSO3p5b1YXLRwBL5cdyyNrk1S22QhyC0MoLs9GOOFAdq4bFdVRlJR6kJebgYpyNyrLAygu9KCqOoeMoBJDhw3Gnn07MWr8UBRVpFDVtAgNm3EgKYtttD42zOxpUv5cXfI5bixui6cbe+LBpr6GIb06PBWvjy4iSAiMyJC2jsStdb0IdPx+N1nPIQLd4bl4fHw+XiuVDiXng8MLyMiW4fXZdXh6YgWBbhVeHl9MMKHs3DACT7eNwvM9Y/DtsSl4snMMXuyYgMcbRuHpdi19moT7W5RxYxRubxyIF/vH8Toj8Ij3cp+s7RkB7gHB5xGv/XDPcNzZPohgRhDbM5RsbzSBbgAe7+lLIBtGZkeJenAw2ZxAeYABtIcEPM2E3tvWx8yWvtgxCM8IYs828/v1vXCHAHR/TXfcWfwZLk6qxI0plbg0psCU+3Oa4cKkCmztG8bmgdlYOyAHeye3xNqRDbF4cAkWDyvCpmnV2DS1BLvnNMbx5V/iNM93YEUvjOxZjBXzBqN3r8/M1oGFjStMP9WayER5GfKaNEZp2zb4rd1OwKJK8AbQwOUmMyPzMMGpVBnsg8rBr6wVmWRCWTSqFvajDO/7fGdakK7lTxrgHAsCJwdlqZidAExAFi3JN4xMs5N6Ffhp6zcxLUskbJiWJ5VDJpM0S5iyBELsj25KY0csDluYBICgJEkpIEsn0/rUSSmsccTz67zG/+x2QlljtNemAnO1ckCgpuvU93jhJ0Ba9Hv5rDnW3PmUtwSyguYVcGQHkKTcLGvbBCH5EFPKU0hmS0BLNqxAYatGZGghA2bBikIEygtNvFmyupgSmyQlrqVNObxGDMGiBHLJ9IpaVJvv/QUEZdZVOomHndcRbrzHj18eoClwT1ZM69DM1nRsLCF0WsDGyq+h5nZSblkl5Tx3ytFJRmSnBXGwWNhQDUSJ2UAqDcjGtLdnGl+tPM4WYMPS4gi8FIej+DXjlGXnasAGy6soRzSf1oNWUIuM7fJriBmKIVIG2P01ew0oo632G9AO55oN9ci5S+toJwsM875zi/PMEq4QG9rsXK50M7Q2eYUJ5BfFyMyCyC+NU3oGUdEoidbtSghkflRX+MkACHaa3STIdejUDF26dcLataswdvRweHxWhFIulDVPobgigvKCEIZ9UYRTi77EZQ4+LQd6soHSS/6kTf1wlYBynwxMjOve/rl4c3IxfjyzAE93j8bvT0zH9yfn4PWRuXhAdvX87BL8/to6fHdpFf7ixib8m2sbzaznm1NL8IJy8+XxuXh7Yj4BchbBaTyBZqr5/ZuDU/CMoPZsp0BuHL6lBH2wbTilreLQhuApP3+1fzy+OzqVYEqmtW0wnu0ehjdHx+H18QmUrmN4nSl4Sbn5mu/fkI292KN8a/3I5EaSBU7gtcfhPj97vH8Qnhsf21iC5FC8PjCasnMYnhHUHm3ojbcK96DUvjyvLe4s6IBz4xrh2sTGuDmpGmeGJXF9cgkus+wZGMGuEblY2sOH3eOqsG5wERb1ysaOyU1wlAbh3LoOuLCuI+7uHoQ35xbg8p7xWDP3C8ye0B6ftS4ho44jv7oKXho2zYIXNW2EaFkZcps2Q1WHDobJ/Ku6v8M/+82vUNdhYT8m8HFQB5XCmv1WUlKSsa4zi33UVjNRQEOpFEIZbGOHZvV4TJqLfY7ncrDvpPttqEvlIAmpMSJQlLRM92tDYI8Byiz2Y40BJ5mXl1K4npuf+zmGIopz06L1OI8TcFHlsMipb5FfTTOWBEKlAjJbSBJkHfzfRyntJoPzkYmlEfh0jIVjTgG1njxtQxcxsWhy3lsVXsV7CxTk8dwkH2RSkfKUyZ6RzmdxkanaybSUSijeuBzOArGzCP8PQrs4ia0FCH7KoNuAkj5SkUeQJPhqgX+BZlNJcvJ0DYI3gczK/xXyIdx4jx+/PEAzVokAYwBLlZAtC0TKSaqpYiWASB7K3+WhLNUyDDWgj5Ura5PB92osNWAgLx+B3DwEU6wY5TWjZUp3krLzuxABJpOytIbNKQMpLRcBT8kYNRMayombWCLtxRiiFXGxUWK0HNp/s3bPTO2Yrr04lTtNYOYi44vSCgVoXeN5ZGxsLKUGCvP3MZYE71+AliqIIpYKUDYmUVAeR15xCGWVMZSVkpUVuFGU7yFbi6DNZ1WYOXcyDh09gAvnT+Hk8UP4/ItWSPD4osZxlJUHUZXjxKphLXFuXmtcXsiBOKe5yfF/d91XBJ0ROLumL27smoinZ1bi8bHFeHxwNp4emIqHOwgEByfj3YkakHvIz99cWo4Xpxfg8aHpeMfX52RuD3aOx5N9k/H4wGS8ODYT9/ZMwK0dYykLCTKHKTmPzsLzfRPwkNL10Y5huEMAvbNxEB7vHEmmRllJMHu0YwReH5zEolUEfL9nBP5waiqBiQB4aDQe7BmEJwSp52RdWur0ktLy+S6FePQ2x7w7NRnPCX4CtXened0jowyzfLJLYR+8rgJ3t4mdfYWnmyk1lxLIZjTHjTntcGN6O1we1wSnh+Tj4qhcsrUiXJ5YgN39Atg6KIY9o4qwc0Qxto0ox5qBBdg3rTkuremKU8s+w/XNXXF7R3/c2jcJVw5Mwn5K0BnjWiFfa28jNKChCPsNpVxKAz+BZp07I1RSSlbSFi2//AK5VUX4df3f4R/96k/wG0sGQYmSKjdlXhMVJWRuOVQQHmijHIVhKEWQstXawk6kebLMJJJZ7ULmJDATc5Ojvx7loPxbYngaK0o5LxnqUWZkMql0nw+f2GyGjalIYupVC9GDufkcGwKuEH5H9SAfmJ3gl6kQJCMr/SYLrba3k7/MMDgeIzZnj2vzEjJD3VdBLvxUHQqr0ESCi3LXTpAXuGXwXJLKijOTH00boWhZlE1R/qkQvJSmDoKXh0bfX1Zolkopfi0kfzU/N3sSKEaTY0Wzo5Ky/mJ9HjRxaFoLGpBcJXOzcUwJN97jxy8P0DQ7o4RzotxKeSLfVbiImrtYgEULIfBghcqiaYZIGyqksQHrkI3VpDQRlabUY4O72cAZAVks+cbCqO8mjab2N5sQ8/zKLyXrqmBXRV+bpSSSkWRbbk2PBxwG1BTJL0ATgAnQIvxNDq2L/teO6Uo1pPi1BEFVvjWtVrB6rOyMijsj83OkI8HzZLPhoooip/aPpSg9i8nQCvk+x4v8wiDlpgdlRSEk4040bVyMz9q3wM7d23Dr5g3s2L4R5y8dx6CRfVDarJhgSJkTrIuJvZrgwvJeODGtES7Nb4Njk6pwd21XfE8G85wA8vDAFDw9uQBvLqzDy9MrcG/vVDwhY3t7bAbZ1iw8OTANL08swI9XtZZzMZ7y88dkXLe3DseZJV/j+rqBZElTyJym4Q2Pf3Z4Gr4jw3t5eAae7ee5CHDPCFwv94/FqwPj8JzM7ynB7I3Aa99Yfk8JuW80vjs1A4/2jsbbIxPN2s53x8bjLdnZm+Pj8Yxg9uIwWdyhUSZo9umufnhO2akQjncEsVdH+SyHR+OHc9Pwx/NTzWznHe0utWUAXki2bu6LBxt6Ecz64N6qrmZFxMPVXXFjbjucHdsY50dV49zwItyYVIrjg0I4OjiM8xOLsZUsbdXXPmwj2O0cWYG9E5vi4MzWOLn4c5wk072xtTvOrPkS9wnka2Z1xDyyt1mT26Mwx43f/O4T1LNRdlZRClWX4ndZmShs1hylbdpQFlWjYfu26DN8INp1/cKAnQAooISfBDQBR05VBRIczNofVvtiBGgYQ5RsqcoCFDQqNhMECuLWTlFalylj7mf/qTH4NNgEmAD7m/L6i51ph/VYSQnZFGWmx0NJSJCk7FQmWe2iJPWiECInAcpPBeLmfdThMVZ+HigsJKMkUzI+Mkpcjin53OT811gSmOl7e5zgSEamGU3tmenJzyGwEVjMK2UlX20kGE5KW0nLUFkKZZ81QbicEllym2M7U4vvybKC5UUEtjw48xJw5hJ4CWhaUhUS2Il5RbXyoKaIjSn0w0haMjW9CtwUyqGcacKN9/jxywM0B29SwYHayk5FPgNlC5D/QRK0gUfOfvm+SIv9coiSRscjqONwELAUu0MEZ6WmiYKT9jaQL4DHi56rofSq9MXKYmAWA/Ma2ktTzn5tQ6ZYt5q1l3ZaSGWm5T24swhcbjj5fYDfBwi42tTXQ7DNpp4PxEOw0KLVTBKw82mqnefUagDFzKW5ssxypyStT5LHB7O1Q48P8cIososiqGxcgMpqNj4laJPqPLRsWooWTavQvHlTzJ41C9cuXcKWrWuxdO0cNNf+kSXZiMfdKA59ip3TO+HK0k44N7MZ7q7sjHuru+DlDiVZHIqn+yfh7dnFuHtgJp4eXYI3p8nS+P7R3kkEJALdocl4RPC6um00buweQzCbgvv7xpABTcbLA+ONQ//1wfF4c4ivh8fj+9Oz8YxM7f7Osbi7neB0bBZe7JuIJwSx+5SSD3cMwSuC2FOyMLE1+cxeyPl/YIwpjw9STp6YhO9OTsKDXWRl+0bg9rZ+uL6hJ66u7U4QG2oWsGtJ04MdvVj64vmBYZSXo0woxwOCXQ3gDca9jf1wb0Mfw/burO2JK4u+wO0VXU3iyXsru+Da/La4Nqctbs5qj9vT2+DC6DJKzxIcGxjAzq/sODw4jiNjC7GhTxC7hheSpZXi8LRWODa3PY7O/QxnKd8vrmPdbvsa391cg6NbR2Llgk6YNeULFOfTQLo8JlzDT0Aqa1xl/GD/vE4d5BDMKtu1I7gUoqx5I3zZ+ys0atcG0cIi+KkW/Pn5VBN5qEt2pN9oCZOWPSmxozJtKMNGqjKfn4XIttzv0wtp8sDDvus2/dfMULLYybQEbnLiC7SCPLfkoVMTU1QcXspAbTWXxf4vP7KdwCRAMyEb8qvRsKvYCHoCs9r02r+xZpIQhMjSHOazLF5DfjkxtQb8X+EUJlMGmWFaSGEbVByVpWRUKbPuM53AmUXVo4h+TQxECNICNA8ZqSYCMik53SIE5QVwpXg/HFM+/h8pzUVOw2ICIgGbJEKgpRUBLgKgGJqYmYDNQ+YnGapwLgdBUrjxHj9+eYDmJKVUMVvsa8aH7EcApn0GlQ0gza1MBTWZBTRTqWBBE/0c5nFshJpt5j2op8wTlIaK49EyCm0OIWqu3W4kYbXMRKCWSZam/Qq0V2aKliTEziVfmcDIp0olzXeG3AgrDk7Bj2KM7MRedrAorYqkpZugq9REmu308N7ibDwxN/ndTB54Ms0oLVFhRaHZKShA0NZGtb4kn4vWvrJxLsrIuHJTbhTkeNCKgNaja0d07/YlmjRshOUL5+PYiT3oMaAjZYWTsjaMuNeCrhVu3F7fC5fnNcfdZe1xX2C2XZku+hMMRuDp4el4eXIRHh1ZgLt7ZuO7c2vw5NBs3DWSkVLwwAS8OjUbt/eNx529BJxDY3CDv5UD/8fT0/GHE1PwrQBJS6NYnpOF3eN5724fgTdamE629pqy9dGO4bi7eSABaSSl4kg83jYUz3aPxHcnpuLFEYLhccrV45Pw/aU5BNBReKp0QYcJcvt5j0rwuHMgviML+z1Z2x8pL98cpfTUjCYB7eleytfdmukcSXk5kIxsIJ7tHIRHmwfgydaBeLKpvwGzW8u74urCz/F43dd4TVC7s7Qjbi/sgPsLO+PRwk64PL4K50fn4tzoJA709uLQgAgOj0xhF4Ft28AcrOuTwO4xZHKLuxDUOuLovI40Fg2xfGQenp6nJCeDXbW4J+bN6onOnVrCEyBzIZD8qs5vzDrgxp+1JauKGXbkTMQJLikUNapASZMqRAsKkF/dEHmNGpOh5SL4fkZUkwlSG0pJpawdtpADXsWhBe1QCqEao6uMtS586sh6D2Y1IRcWyjqBl/bNFGCJpRnXi2YeqUw0+WCC1Ak48rHJhWMWq7NYFX/JsVMLaGJdmkzQLKdyn0lufuq0mT0C9L9kqOSn2Foax5dmIzWrqVelzdZ7bX6iNZYWGnf55bTbuQJnlVVW0lN7a9opOT2UkXaCtYDMTxALUXlp9lJFG6doEsDJOsgkMxMTC5XlmletEqiVm9GqArNUSuNbm7UIN97jxy8P0GpSqPhorbQg3WkcpQqrCLODiJEJzLR+U2CmxbcONRxZmBbvKmdTfZeipe2s/PeR1jyHln/URlBrOUkGpWQ6AUHXChAc3HEvgTID2o7My2trQ2Afry/JqEkBBcIGaQ188uURpHxhL5JsyJD8e7yGhYzOQVmgBeouMkdtsKLUQAI07dCupVoeMjYxtAQbLUh2lixOIFIQJKDZUVDuR36RF6mUjZLTh6ZVOfiqSzu0btUI/Wjhl8yfiWUrZqG4SQ4+sf4ZyspTqIjZsWFUO1yY3RIXZ1bi5uK2eLzhKzzZxkFOtvXHS8vw7Nh8fHdpHb6/spHsiLLz1DKzT8CLozPxlmzrD1cX4eWp6WRw4wh6Ewg+Y/HtiYlkXSPwf12Yhd8foYTUDKI2QdnazwTKfneSQHd2Dv783HwyuAn49thU/MhzfH98Cr4jcP0bSsvvj07CO0rL7wSIpxSvNgHPj0/E6zMEwDNT8MOlmXhMJnZ/52C84/W+o+z8lgD3ao8SRI42gbRPCGQKy3jF8ojA9u3hEQTX4Xi+k4BLaXlzeXe82jEYb3YNxYutA3B/TU9cnt8Bd1d0x3e7huCZdm1f9gUeLeuCp8u64frUJjg+JI5TQ+M4NiCKw/0jODOuEOcml2Nr3whBLRdHp7TAhcXdcWp+N5wmeO2f2wqHlnfE9w92YMfaUdi0dgS2b52Bgwd3mBnsPyGY/Ta9HupkpiFRVEAAI2hVVdIgR5AgQ6tq3RRlzRqjpHEjtl0TlLdqjZzKKvbDJOJlZQgX5CG3sgTZxTk0qG72FS1pUn6+ALx81f4C6TS8mhDQbKZJka0F4lEyFoVLkIkJuGomCeRPU9/Wzufq827+T5VANqXf6tWfk+Q5c2nQCUhiZSQIVoKqwE1gpmgBhZTIL23OS9kpUNR7qRtfXpLgx88JYNqtSQvHFSOq/8XaXFQhYm7prBsBW4MI1VQOf8/n0cZFCqy150g+cgxwLCieVPFmmvRTZhEXn1kzmq7cMH6n8Ug2l2pabtiY2FotsKnUV3A6x1UDgrVw4z1+/PIATUtALGRI9SnztJGEX8F4ETYwK1mZa+2sXJPPidS3Zqs7VphmVNig2rVaTn6tjZOstJqoakVSu2g55VSVL4JWUb44glm6h1KSlsD+/r2VltFNy6i9NsXQxNTS3Zlw8Z4kNQVgYmgm/IKNmKAcUCogk3mWnUK7RtnYIRxkZDpWy5KU4M/G8/jZIKmiHIKdG/llSRRUpmi5g8gtDyFV7ELjZgkzu9m0OoKObUvQplkRRo/si8cPr+PRvYs4dHQbPv+6LSyeukhGMjGxZxNKrqG4OL0xLs1siDsrOuHJ5r64sOwrXN80HK9OLML9g/Nw/9BCPD2+HI8Ozcfd3dMILPPw9Mg0StApuEyWc4uy8MFBsjCCzj0xH8o57Yx+f1NvvCV7ek6AfLjxGwJaX7yRZCTwvaYEvbm+n2Flkpa/PzmNcpAykMDyfM9IPNo+BE8pBR/tGkY2Rym6l0yM4CgGeIvnv7mjP16Skb0hI3upiQECmWTk3Q298PrASLw7SnA7rNeRZrbz20PDcHttVzzd3ofsT/c1DI839sHTzf3wnNcUoF1b3AmXCGj3V/c0u7jfXd4J1+e3wUMC2o1ZbXBzZnPcnF6JOzOqcG5ELi6OKsQZMraLBLRtvQLYP6IEhyc0xfmF3XB11UDc3jSadTgVN7Thy4V1WDZvEBbO74/NW+bi+o2LaPvF5/hXdf+MQJYPJfb8TVoDhHJTqGrZAuXNmqKwUTVi/K6wURW++LoHmrT/DCFNUlFuJisqzOy7kjMq6YFSefvJ2DO8WezHbmMAFb7hz6Mck9siQoPNvqyiiQA31YlCOQRkWgGQyX4mQ61VAUqUWBPK4TeumjpOC0GKaoRMRnnRtPN5zcJyrdlUhL9kpNdkzzASk0xMbE+rcARkdcnW9L+NY1ApuJWzrMaPJUZGZllE5URS4OEzaNNgAZ0SM8o3lt+qAnkty8zEgJtKRoG3fq3rJGNLNSxFmGrFo30vyhSbJtZHYIu5yOIob/nM8eoiw9B0PUlNyU6ziJ3Apv+D/L12cxNuvMePXx6gac2kUgUplbbkptZsahmT3itwNpSfYyo6k2xNgbHpSmtNQNN3VqK1VggoC0emPmdDGPYmPxqLgmu1XESLd23sNFp1oJTaDZyZfFUaFspJ6vVAUhk2xNYoC9loYmhWntf4xTQJQBkrUJPkFMAFeK/aqLh2l3TNeorJSb56aF21M3qAViqfDReKKxbNawJjy5sWoKxJErFcKxo2iaO0xE25mY2xw7ti9dIpeHjvAi5fOISD+1Zh/JQhyCMI5hYEUJZdH7tnfYmbK3rg/pLP8YLM7Pm2fni4dTCurh9C0FCYhoBsBZ6fWo0HBLV7B2bj+o5JeHpM6zfn4tnxqfx/CIFsPGXnFNwi27lJqXZ/+0Dcp+x8SLB4t58SUoGqBMqXBJyHZGk3KXGf7h5O0OsN7Rh1Y20fAlvNlnYPdhD8yOK06/mLfZS0/Ow2z/nswCj8cG4GviNDe0hmdnVLbyM35Ut7KjbFc2v7uxvrepIF9jfrO+9t5Xk3fU0A64U3ewfw+n3xinLzzQHe8/a+BNneuEmwuruKdbD2ayM7z89ph4vz2lN6dsStJR0pwz/Ho5XdcHJsFS5NqcatmdW4ODafgJaH6+PLsI/S84x2hhqWwu5BuTgxtRUuLOT5No/F2cUD8GDfBFzSrOyt/di2YTb69m2NuQvG4ODhfZg+bw7qOdPI5j34JCMd//TXvyIQBZEsKUIwlU3WHyEDz6PUrEB+VSmlZ0OUNmuCeGkJIsVkb21amGV0dhk9MpB0VzrS2Q/r2zNplAl2lJiaHNNesmnso8o2I4OsRItyq9SysJii6wuicJP5SKp5qDLcZDBhGk8Bm/xu8rFlkADIZaNwDO0PkEW2pzAL5TBTPKd8ZwJLzZLWc5MYEOjqEeTqcxzJf63ZVU3SeQlMHsWGlaaMw97MNhJw9FrjrBeDyjazloFSglgZ2RgNuJVA2LRLBxPG8Yk7HT79hqAUKc81edKU+DHEMWHXypmGeYhVFxjfmSSmit6Hy/P+kqklmxAQK/LgJdsTbrzHj18eoGmjVGWl0OLycF4OGRSZkaispJ5YD8HEQSrsIoBIdgrMBFjpZo2kNv0lM6P8U6aOdKUFUkMqZoeNo+wc9ZUEkedX9gJlKVDCxprZJDYmmZrZ95MMLUirI4bmIR3WLKdmNwVoNkpXJyWtmw3s5LU0UWB1UxbI+nnc/JzH0CLqc/nctKu6nbIhmPAhvySBOMHMH7EhlvKhvEk+8iui8EbTa9ZxZlvQoU0R1iyZhGsX9uPI/o1YvWIa5swdgFRhAG52/oL8ADpUWXBiYQfDyu4v7YLHa3sZAHq6bzyeH52LJyeUrHEdvr2yDX9xZx9BbBlenVmBl2eX4sXZhXh7YSEeH5uCZycm4QJZ0T1tSScGtY8Atn8MnivYluXeOrEgsi75qghyd9Z/bTZBUQzZ053D8YyDXSB6b3N/vNo/ikA3zOzHeYfs6Q5BsHYd5wuC1xvK2RdkX/cIevf3DMHVDd+YY17sGY7vjo4jiJHV7SNTY3lAUDUgt60Pbq3qjEcbu+O1kjlq+zsC2uOdffGOslhy8x1//5rAqfcP1n1NKdqVINwfj9Z3w5N1XXFt/mc4PqYK5ydV4fjwbOzr5caJgXFcGlWEIwMDODaY0nNsEQ6PLMbJKa1wc1U/3Fo3EvunfYVLG4bhwo6x+Lff3qLsn4guXZtj6oxROHbqGHYe3IeyFuX40waf4rdpafiz+nXxT/71v6QhjCGnVBuP+Nm/kihvTqnZtMr40tp0+QJtun+JRHkRWnNw51cVkcWTvWtCgMxdSQvUX9NdTgRyyWZovENi9WRDFvYlKw2ufiuAEVg54jS8BBcX+5QvjwQgmwBTQCNKUNMKGQXzalMT+dpcCf6GYOXTRAHlo4t9XzFjCsFI53jQJIKTxUdJajN+NgX01shVFZ/YH8eCid43sk8Oe44tAWh+FGlkVFrHqWwbn3D8ZZAMZCScyMzmeCLz0mof+cyUB61+wMrfk0mmSExo4J35ZH3FMdTjuHAW8R7LCYRa08nrKGeaXgWemiBQ0QJ4+eGy+LzW1C99cTpZjjJTmFz/CepyEz5BxkYwiVDi+WjVFK4h2anjJEW1gYpmixrQqjnEmDRVHWQlsQEV6awdl1T+MoOt/FzseD5ZKAKo1mcqtbGN7EuUX6msHZS7ikETU9N7vzqPVg2I3hOs/BE/X3lf/I3VbSfYhfg96TAtoJ1y1+5XShmCrSeT/2chnhtCko0QSbgRjNnNhih55VFE8wjcOW7kFgXMVnRffFaJc8e349SR7dizbR3u3jqDpUtHo6w6F17K57I8Pyb2yMXxWU1wZlolbi36Eo/W9cMjgs6dbZR4e6fi5bk1uHd0GZ6dXovvLm3GixPL8fL0Mjw6Ng+vLizGizNz8OzkVJNl4w4Z0hsypbcnJ+PZwbF4dXA8GRZBaPdI3CX7er5tCN5q0xOB2rYBeEvW9oTM7qVCMY5OxhNK1me7R+Dd4XEmJuzVwdEGxPT6grJT4CeA1C7qAjyt33x7YqKRm095/J1NfXi9QXhLwPvDmakEvjHmPN8eGo2/OD0J3x2kvNxMBrqzF8+nVN2D8HB7bwLuELPk6f6G3mRww/EtwVhM7Sql55ONfQlk7cjOOuP81KY4Na4KF8nQjgyN4+jACLZ1tuN43zhlZw5ODUvg4qRSnBhfjsPjm+HGysG4tHwoto3rgHu7J+CHG5vwF2+uY8umZWjfsRl69e2GMxfOYceBPeg5uCfZWMQkO4jTQGrnfO1JkV9ZZvqTVENBdSmKG5UhXpRCTnkJKtu2RJLfK/woolAebWpDGWUPatMfGc8YVYY2Pskjk8szfjAvDXo9uUfI8kOFSfj5f6SYMo2/a+DLpOSkMU/YYY3ZCG7svxEngSxM9pZvGJpWIwioNGY0ESF/WAaBTAkUMzi+sjjWtD7UZ9RPiOfUb3wERQFdzSYryYpCnpMsiUxMYKRsF05eIy3MaylejP+bz3mPcv6b3dOLogiVJwlaHh7HcaPJLLKqEA27k+NBM6A1GTM4RnN8qBvmGI6TFXJ8WHkubZai3dLF+sTMJGvF0tIVq8f/swjk1txfOKBlEVysMYIIWZg7SgshGkwZp6yvAp8gLY5J0x0TOPHYAB/MRyvjdqGOzUJpycbQcg+vjx3DQwpvR12rhVYwweP5OzFA+QTY2SxeBwFHMtVhrqMMH0q17SNwCcTyKwsQIdXNcGdRwlpNjivlMdPi9CAbWmtGtYA9mKOdfxK8X9J+yWOyvtqAS7E0zYimipJIEiDD2Urh7UMumVlBo2yCWtyUWCE7eNKB7t1bk50dwYFdW3Hy6DHcuXUDnTq2RJydxum3YVSPFjg6vSMuzGxCadUC9yi5XlAWPtrUyzCiVydm4M35pXh0nCzs+GKzr+b351fj+emFeHB0Oh4cmYJvLxHYCB63dg/Gy+MT8IeLcwhqk8meyH4ITk93Kd/ZWILGaBYtZxqM5wS+V3tH44fj0/F6/wTKMqXcJuAcm8pXsrtdw/COAKmJgB9OTcMb+eUIhq+NT20QrpM9Xd/4DV4RqH48NRW/PzEZrw+NwcMdgwywvSIgvSLwfUdQfUuJqkXnb/bznAeHU2IS9Hb0JmvrSzn8lWFuyob7kOxRO7iLTWqH97trvsGVhZ1xf+XXuDe/I65MaISL46twYlg+Lk+qICNL4Ei/GHZ2DeBor2ycHZiNk4MSuDC5BHsJbgcnt8bt9dNwfukYbBhNRkf2++DwIvzh2Vns3LYUI0b3R5MWDbF951acvXgGuw/uwGedW6L1581Q1byh8Z1plUmILMhFxhIhm27Srgotv2htZKfWRPpT+Shv1ZbgVo4A+1pVy2qTslsb8ESUX58AY2LP2C8VH6l4ST+BQCm95Y5R3GRN7BolXS7HCA2kL0UWEycIsKQa55F9+c06x1BxNtJofNNpdC0CLr8SONT4x5S7zOxWbmYOlUKbzJDsqi5lpXKwKQ7Uz+tppzNl3tW2evaYBxkhbaJigYv3pFlGe0KvmrHM5jm13pK/I6vMpJISuPnIIAPqu8qFliQgE8xCZF9+ns9rAmM51rUYXxMHlN4OPpd2SXcQvByaLCnJJdMjQ6NCUqyadlbX7KqT7zOUT43nEm68x49fJqBZCGiyDoFktmFWWnupdNrayKG+iyDERvESoNRBHOEomVUY6R6CFC3QJ5ZMfGolAPEYrQioZ7UayRnKTeLTrAxoezmlwRa9TyOjs3i1Zo0N7mXDEtSUoM9KhmZVdkwTra29BnwmvMMEylL6KqOH0gvZKXczyM4UjKtidlGnZdNyGDFL5WXTuk+3JhESQSRpbbILwuzAIeRqx6amSVQ0zUM22VlueQSRlAtDhvYkoB3Dvu2bcfP6NSxYMA+5tHjZpbmwezMw4atmODP9C1yc3ojMrBOuzGuHx5SCd9Z0xV1tAHxUUnIO7h+eiZdnluLJ8fm4unUcHh6ZhYfHpuPO/poZzbuUbDd2DsRjAswDMpxnBJfnB8fg/nYyn62UlNtG4OXO0Xwdijvreptd0p9uH4q7GxTMqgy1BCJ+/3LvOMrQIXiwTRkyxuDp3pFmguDOpv54sInykmzp/JLOZFaj8JDnuEfJelV+L7K9J2KHlLpic28O8Po7hpINUpZKBm/sZdZpau/Ouxt74vU+3RdlKqXkj8f4DJspSwnA2ozl4qLOODWzDW4t74ZHlN/PKZWfEYyO9M3BuVEluDGtIW7NaIwTQ1N4OLsVzg4twpYOLoJaHPu+ouwcmcSBMUlcWNSF152NiysmY+2Yhtg9uz0ubCZg3zmE82d2YvzEYWjTtjk6dWqPAwSzS5dPYsKkgWj9WRWat2mC6ubN0LRdWxQ1rERuWS6iNFzFDZOobl2B0qYVBIeUAbRUVWM0bNfeTBpo56cUB2mytID9lDKNxlWGW340JUhQSEeEA1yTSvLx2glO+kxhTblVBShsUoxYSZRS0Mtx40CsIkkQicBfGEWqURHBhGOIfdaELrGPKkhXs6Vuylbtb5ml5AsEv6w4+zL/txA8BFaKBRWQhdj3NNuqGLlYaQrZiinjb5TFI1ZajEhJIWUu1QMB0kOgCRB4FU+m9ZsRgpEYXYiA7SYjs9OYZ1fnmwkAC88t4LLz3DYCs5fHWXheD+9XkwcNONasBLVMSVwqMzc/V8YOgZkmGAIlKWSSxflKc37ZgCZnpLIQmPxmWi/GYqNMFFhpClnT0mYxLwFLgYUZbjaWXzOJIXOsNvrNZKOlKS0Qj/lNen3UtWUizVWTTqiuRc5XWhh2DpPfn9ZUuf8lTcUEA5ShYlZiaC5SW+23aCYGgk4jP7M8NgNm2uZOjE5AJtZXs8Kghk1q42GBmcBNu1i5yNDy2bgxyQBaTwFYIGnjeTMRTVqRnU82WBYxqZ2nTxuN4xwsW9cux+VLZ9CyVUM04WAoalQMq7MuJvdsinNkaPeWtMOtpa1xY9FnuL2sE0GgJ0FiEB4fnIh7Byfj/tGZeHNpBVnaHNzePZGvMwlk0/D6rDLPTsR1yrwHByjTCGaPJCMPjMbjvVrwPZggMhgPNg7B/XX98WTLYLwmyLzaMxyPKTsV//Vm71gWMbARuLueoEgAfHdgIgF1AG6u74OLy7vjzoa+/HyQYU5XCTTyrSkxo7LmGklJZvhkz1A80FZ2BDf54MS0Hm7qZ0JP5BN8vXeYkZb3N3zD82vJFBkoy7e87ze8n7e8Xy1Kv0KZeZ2gqRi0p+u+wb3FX+Lt6q9wdmQpzhLQXq7oSID7DE8XtcPLJR0pNcuwvZMXR/oksadHEOfHF+P8jFLK1c64uWYyfriyH/uX9cGGqe1wfst03Dy1EXduHsWaNfPxZafW6MYydGBXzJw2BOtWT0XfPu0wYEB3dO3WGV90/RKNWjZFeZMKlmLklUWNsapqVYZiflZMFqd4tPzGjVHUrAn7tIfsJ8/I0bLmTWi4iglcBBWqADfVgCXA/kYgCOZSFZDNaNJKjE0bqigAt6hJKUI0koHCMJQF1kHW4isgeyNohLRciMxGm48oyYN8zhb1c/ZXK8+vfS61JZwi7jWr6M6LmTAMC4FN8lIxlGKDHrInE+RLRhUlqCm2swH7uVY8aM2qOyfbxKzpnDEFy/Le8puUo7AZQVxMLD9CwCWrpARNNswjkxQrJPMjq9MeBGlkiVY+m48SNC3qMnK0vvxxikdLkcREPYZJ1iXIWkgMTMgG2VwDHmMnGAs33uPHLw/QNBMjZ6p2ZJLkFDPT4lwfGZaC6LQ0wyUWpUYJKzV2iseEyLK8COfQOqS06bCy2arxCG4+pwEyTRrUd2TyOCuZlMPISElOq6Ksw2w0Xksg5E+w8tkJNDEgINPkgMOwND/lKAGMclWAKFDT1nYudhIBm9Iv671YnrLtqigtuFIg2fwuNKRUadKqCr6IAMyLeIGLFtyGRMqCVB6lQqEXn3VohOFDemPftnU4vGczZs8eW5OWu1EJstzpSOU4sXToZzg75TM8WNaeQNYKd5d2wN3lnU2c2GMCxXNKwBdn5+M+AezWoSm4y6LAWZX7Bybhxq4RuLJ1AO6Rob0+NQUP+Ko4sSeUeY8JXE93kyFtHIAry3ri2bZheE3J+ZBs6xFlrWLS3hEA3/CYdwS1Z1sJhpuG8tojCHATcHsNQYwy8wVl5v2NBDCC2WPNklJyXlnexQTEagf1x2RWtzZSNvKaL+RzI6Deli9N4R4E1Of8/u2+0Xixcyi+pwTVbOtrgt+TLX353UDcXNnVpEZ6yXO9Jct7uL4nnhD0Xm/ta4Jpb81th2tTmuHWtGa4P7cNbs9qhu+0sxTr6uqESpwZWoBDvRI41DuFLV/4CHz5uEJAOzejBe97KvDtXTy4uB7rZnXB+e0zcOv0Blw5vwMH9q7G0vljMaBnKyyY0RdL5/XH/u3TsGHVGEwc+zUGD/oKX3T6DL369USnHh3x5TefY/DonujQhbKS7Rshc9L6zbA2/NUmvwUFlGVxyjvtPVBAMCtBvLjIMCmHZvVpVDP9WQgXhlDYSKCXRIKDPkymHyXrKWxcZpZLhYsoIQ1gxCnpCCBG+gVQh32+ns9GmUjjTaUgV43ZQCWPbIjjQ3tmZhEgMuTsz1doRA5ilWRdpXlIVhbxfvLI/lKGqbl5PiWH0CxnJo200hTVrO9UMK5i1nhNkgE3GZSHjMujzZfLUihpXUUJSoDVrk9l2chplE/2qLCPFFxkdVoOZSPbzCR4Bfl89rwg6gVJPghsNtZXZiqA+jG+J7BZeIyVTFUrDxTOkUHWmMX7Em68x49fHqBluJwEhQDZjmi3QivIyMjObAQPAZoilwVqthiR3aNlS9qCLmA2H9Z+mzlFRWaGVLFrJpQjoL0xvWRtSoccRbZiWcyMksVITu2WrutJdnp5TvnHJCu1/lKgp6VPYmY16b8lI3l9AqHAzK1ZIzaodk7Xtnj6XznmBZAqYn1imnZJ1JAT5Q0LDEDll2obOw9KqqMoLHIhmcwyi9M/79gUg/p2w/Z1S3Hm2C7MmDUcJVXsvKTijkAWCpIWrBnWFpent8fDpe1xcwkH4NJ2eLb+K7Khvri3fQAeHR6Pl+fn48GpmXhwYjoeHp+KJ3o9OAmPj0w1GWYfHR5n4sJenphkXp8dGY8XlKGvDk0wcWWawXwgtrXyG9xd0xs3VvQ07EmhIc82U9IRpF5tH85CoNkxBq928hxbCIibtXv6SPxwdDJfCXab++Pe+t54t28knhF8nm7rT0bXixJ1EK8zFO8IpL9X4C3l5kuWuwROgdpL+eP2jzYTEfKraUd2/f4J5epLAtgjguGDtT3wiEB2bVF73FnZGU+11ydZ6o05bXBhYiMc6p8koDXF5UmV2NbDi2tTG1N2NsWl8RW4O60JdnUPYGd3Ss6vk7g0rhR35lbh/PSmuLVmHP79oyt4cGUXdqwYgsNrRuLOuXW4fHYDjh1chlWLhmHB5G5YPK0TNi//Bgc3D8XWVQMxbVwnjB/9FYYO/Qq9+3dF56/aoUe/z9F/+JcYPvpLMrdGlJUKiI0iWKQBWQZfcQm8xcXs12RYOSl+r/0BONAJDpqB99GYRggGCfaZ4qb5KCCoxYrJvAhiWhIVprzTChizzpMg56YC8FOm1SeIZVGBKAmqkjyaDUfYz+VnVtbmAMHEEg0SzEJIY1/P5PcuSkhF94dK8xEuyyNpoCGnEc+pKCR4JuEh65IfzJvH4zgOtSRK6Yl8efkEMmURKeB7AiXPYYlpAoDKhGAUq0ghWEzQluM/6uR15EdLmYDeTI63+hwbVt6/AE2TA1aWugGLcfbXj7vwacgKZ2HEzGa68ik/eayy2yoZpBaui6kJN97jxy8P0AQK8plpBtNF1uRJasq6Jt+TIpetLKpQMbRgnrJosOHjtEoENhsBzm7y90uWevmd/A6k2EE3MjxWk/lC+yZKStrkLCXTklz0J+KUkqTQ/J1Ay614M3YI+c7E0vyk5QIy7VdgJGlOgv+z4bweA1wCRIGXpKvuX3uC6nMnizeu3/B9wIq8khhlZS4KyygXaLHzSgOobkgGVhlB89ZFfJ+L6ZOH4fKZ/bh15RjWrJuJxi2LUdGojM9WHyWJNOwY0x4PFlLCUT5dmNMQdxe3wf3lX+DGKg7qvWQxBKc3lxbg+oFxuHtsCtnabLw4PQNvzszB06NTCWz8/sx0E+T6gMxHoHZn9zA81EzmnjF4zd892zHcSM0H6/riLRnaC/5/e3UvglZfAsc3eCyQInD9xdHp+MOhafj9/ikEtrH4bv9E49cSI7tP6ShQEwC94P/vyB4VXvFYkpKA9ops8PXBMXhLQH1zWDOc04zsfEfp+0zHSwYTwF7zd28oLQWOYntib+Z82n9gW1+83t4PL7b0otTsgWtzWpFptcCtOa3xcEEbPJjbiuysOS5OqMD5cWU4PaoID5X4cl5rnB1eiJPDy3B5fHPcmNrEpOe+NKcFLi0bhn/79Dpe3D2FXWtGY9fSvjh7YDZ2bZmIM0cXY9PywTi6bQy2reiGPeu64Qwl8MaFnbFsTjcsXzQE8+YOR/9BndHtm9b4vFtjtGhfiIWLR+DEmW34rFMzsrQ4IiUFKGjRHPGGDRGpaghvbh6NbT5yyioQLyomoMWMfy1SmI24HOiaCS8MwJujfQdqdl13JagACFiaBVWuNB+BRtJSaYnMHhwEOsWWaczUEAAqHvZLjyIAsmOor/g0Mi3tcWlTmi6qHoVxaOMRk9mCMlR7EQTJyLQDVaSE7JAS18bvdV5lDKkBNC24z6UULUG4uJDAlksGFkOimp/n0+CTZSmtdpTsS8Am316c7E8bsbjyUmSJPD9BXpIzjYDn0H4BBMPMJIGOoGbL43gkiNsLSHAEkgRzAZlNyokMU/Fuwo33+PHLAzSFVig9tpY4ObTOTL4ohW+wETIJONo/QO8VS+NN5lBOKtaLDULZmWa3G5BRYKPi05TvrIalaebTgbo2si6XlaDDc5POK25NIKbfCJRq2JpCLXiM1pKJnfHamgTQPgJRdpwIpa+KmXklc9TGKlYPKbGcrXy1uLR7usckevSwI+l3MVa8J2QjkGkn9BgCsQyCWwi5xaTPMe2UToZWHUejprmULV/i+IENOHVkM6ZMGYiqpgWoaFwFm6seujSLY//Yz3Fvzpe4M78tbixqiaszG+HGvJaUhV/h1UGyIsq4G5J8ZEnnCEpXybZu8/+7eygRydBukhld3zYIFzf0wulV3Q2YXSFY3N4+lExpPAGN0nFtH0rJgbi35htcXdwVt1Z9QznZm9Lua1ye3w53VnTHyy1D8Hwz2dKGQbi9og+Bjr/fTuDZMhB31mnz4F54qckGysw7a74yEvERf/9sM0FxC+UxywPK5EdkXnrVaoEHil17//1Lss3nZHSPKUVf7hhsMtI+ERiSxSnW7OWW3nizg9+TnWoN63Oys+uUl3cpOR+Qtd2a2QR351Byzm+NewSwuwSyw4NSuD6lIR7Obo67MxrjwrgqHB9aivPjK3FkZDaOTa7GyYUD8P2ds7hz4SAuH1mG28fn4+Lhudi1eRwe3dyMaycXYPPiLji8uSfO7OuDI1t7YuvSzti3cRhOHFyAJYtGYszYbzBx2gB81bctPv+yEjOmD8Sp0zvQf0hPlDWtpHyLcXAXI1CqBd3F8FF+2iLqz0mUtWxpsmjIkLvIoLLI7HMqc8nSsin92D9paMMFyqJBQ0m2FWTRkiSFWmgLOo0VST9tHlSTOSNCaahlUxHK2nyzT6xZ70wVo+zQTv5W+26Gy0qQatqQrDGHLImKJazJAx+yywsQJAhr1lTLkuTs9/IcynkmVqasNvKleXNz+FmKoMZ7KiZ7LE2YEI14ZR4ClJhhAqKK4tBCJXmox/tT2Ihf6bVLcuHiMWbDFMpLs7MTGZkAzUMS4OOzW8gOJTGVEDJLvmypJjJUFeHGe/z45QGa2FmGZh3l+CfAqKEMqJH5yKEpx78Wo2vHJ3ci28xypru9qGOzkYVpR6Wa9Z3KxqGkjdqbU7NH/zdzf/0XV7pn/cMzZ845c9zau5N0RzqGO0VRVEEVDoW7S0IgQUIgIcSFeELcXYgSd3d3d7fWc8bvmbln1rPWJn0/3z8hP+xXQcku2Xu/r7Wu6yNuJlXPMBsNiNXfU0DTrSbwZTdd/XzhTRAJXgqulYJTbwKFcajnop5rUmyc3pevkbJTqpNqoCntqa1jVKARYPvTrfI6FbNmDqXUD/dDelYk4pI40oa6GQsDIZGBsFKexyTYqdZsKCxLxKCGYmzZMAe3rx7C3r1rUdgrGw6e4NYwXzTVpGHfmEIcH5qEqzNzcHtZMS/UQjxcUYzXuwfh+Z4heLhvJG7sGo07tJY391FdnaX1PDwV93Zp8n8anlOBPT82lfdNxOtTzbScvI829fWx6fj+uAo1SiVNI9BGUKE1GjmTDzc0GvNpzwml11RDTzYO4u0oPN9CS0jb+f2+yfjxEPdBG6qFgJdGpsB4vNw/mp9ppBGC8XQL4bisDx6vr+XrBlHNSb2NwPPdQ/n4aDzeOhCPef+NVX3xeucQ7o82k7dvCLZvlfNJpfZKKm3rUNxZU4PH62oJyDqCchDe7mzE8421eLCqAs/XVOEFt1tGZkA2rs5Iw405OVRgtJ+zsvGQMLs/J8uoYntyTAQOD4/G8aZ4XF+cg5O0pedbxuLHW2fw5s5ZvL61Hy+ubMTdc2tx8uBCXDqxAtdOLMGelnqc2UuwXqCCW1+JQ1Ssp/fPwP4ds7Fk4VhMmTIE8xdOJMxykF/kxJQJg3FEQdKbVqJmUH8qMLkMhTFEITKTEImhUqGStzmdSC4sJKji0J0Do9RX9wAlpfsYts9CNaJmKIKZ5o9V50wlvDV/1Z3nn/ap0kBSTz00uBJUvtyv+gaojJYCyhXw66kYMzuhQKD15H0uOn8JpQBCyScqjDbQjypPmQk8/+OlwkKp+AKMNKX4gnQjQPanxHU5pZ9uFcLhGx5C60tnEiv7KxBqXs1GdacqGjZaWbourYhyH92VgUO15RnJ65XAUrCsu91EK0oY03r6xdFSEuIdA93Rg2AXzNwcIXDlZ3d3WI1FBW/uU9x4x4/3EGgEhBdBpB9MGf+SylJqhn3jgYtPS4MlKoJW0kYlxtEgKhY9qdLU+j6QB0XL0oKfdwh/IFUf0BwXD5iS17UcHs5RSrbS1c/dUGiCkxSa5u58qKq0KKBYM4sCeHlCqUu6mhq7+HoaK6J6vo9AxRMhkJuaISs7QJVq20pyS52ZCDsbfAJ9EcSTIjUrDpHRJiSm0PImWhAWrdi1AMSkRcGZloDEjAREJluR3YsKrakPWjfQ3pzdiZs3T2Fg4wAE2kJhDvbE5FoqiinlONbgxLHR8Tg2KQH3FxXgMYF2a1URzizOw9WN/fHk2BTc3j8Bz2gJX5+eh2/Pqo7ZDPx4bj6eqTzQqRl4cXyqsd3f18RbWsVjM/D9sdl4vW8Snm4fice8SL+hmtP2eFMjVdIEfKdYtN3D8YpK6Zs9fN1WAY3g2jEWb/eOx1+PNhvxZAqmVeu6hwSSynyrQ/o3e0fi6aaBuLOyL+6t6YuX2wfh+wOjaClHGKEYdwiGp9sG4sEGqk9uqrh7p6WC7zscPxwcYyi2R1R6d9f2J2RrcL+lmu/fQLA24gXV2ZN1NXimxYK11XhD5Slw3Z2bRYhl4L6sJ9Xb7Xn5eLGyDy0mldhYBy5OjSHo8nF6Uiqh2YCTC4vwcL9Wh4/jNS3/xb0rcHTDNNrK5YTZWmxa0YRTe2bj0KaR2L+hHns3VWPrir6E2lCsW9yImRMHYPHcCVi8oBmr1yzksWxAXl4Shg6sxPYtLTh0ZC8WrViMmJREIwTJhQOpcjuj0lMJMboNnrvqTRCWmGRUYf7S3QXd/D2NIgs+PBe1YKaIfw+5kSCt+vPCNoov8n8O9qoFaE1wUqFFQN2ZlHCuOmYuZqoxvp+6Tcm1yOEomNaN57La1vlFa+5LyeaEJAGhZHCFZih9SqlXIVRPfhEEoYPqMJnqkABSYriUmpq8CGaKRfOko1EPAJXP1kqnPTXWCAHRQkFYipO3tJe8LkKctNh8TNVmFYemiX3FobXNj9mp3Ah72lUtBMhiaoVT82wBTpUeouLU59dGeGqlVtx4x4/3D2jqUyiFpaYQnpTGOtDB0eEGlJTSZEzAE1YCXKBkut0BFz8llwcimL7czB9YJYW0oOAeQCvIkcmbfwtCyvEUnCwc5TSxL6ApDk3zX0o58VZUtYkQVdR2CB8L8OH+ecIE8j49xte2NTPmyWPyo6XkgVcyPB9XtoCe78P71dsziLY2wExwhQYhMyfByMFMyghHdCI/t9UL0ckOpOYnItIZwe/ji8ikUOSXJqCyJgOLFozBi+dXsXnbGoSrwUZAIBwcIecMKcKhMUU4OSQJJ0fG48iYGFxuTsOztWW8yAtxs6UE97cNwKP9o/DqJBXTqVl4dGAS7uwkYGgl39KGPt4/3ijp80BpScdlQ6fijmziLtpHwunFrrG4t2EwvjtABce/3+6WMhuDJ1uoorYMxS0CRXNZ31D9fXdgMl7Qdj7fNpqAGk34jMPj7UP4GRqgruevqcKUl6kYth8ONuF7Qu7uSlrmtVUE4RD+P4KvryfI6vDjYb1+KKHVn2quzvj72dY6Wtp6/s197RpKKFKt7eN343s82VSPl9tog5X/ubGOkOyHN1SBf6VN/V4xbGtoOxdmG7B/tqoMT1aWEf6FuEPIPVyYi3tzUnF7TgLuLsrjwJCMv53gIELreHnLZPxw4zSenTuCi3tW4giBduPEOjy5vg8blozFmT2LcGTTeGxZ2he7Wsqxc00lljYXYsPSYdixfi72bFuLXTs2E2hLsH7zSowbPwQ1fYsxZ8YE2s6TOHLyCPJ6FRmLXUbpKw64qpyhRiqaEzPTQYQmJKIHz10pMaUcOWjLtOqpsAuV/3E3W2hJo2FPSqYtDDOKRyrhXGotIJL2TAM67zPKCBFSek5wbDSMZkC0o45U2l1nDBVSINVZMEKSE6nOogks2sqUOKhmmYosRnCgVVmf0ORo2uIwWFOijNxLpUB52ExUgT5UgBQNRgyasgiijZgzKTkLFWV8QYaRthXCv/0ipBYJcbMfgnifi80PPXjeK0cziFbUjRAUoFSwMSCG3zuR7kvxadyfUbabkPPie3jRrvspJTIumjAjKwhcceMdP94/oAXIavp5ESiazzLBNcCLB5LKiV9Ut0bTYErtAMJMaUxGKhOBpBANMw+Y5ghkB9tiwgIQl5ZEVabQDsHN31gUcFCqWnnwZBXVVEWdoJTkbiSxK5+OQPMNVEkgFW30N9KewuIijc+gVdBQ/qjBPDhKOg/iwbVSaqurk78+B62C5tT8ZFEJ0VD+6AkpkYhMVAkk5ZBqvs+3rWKtU4sNnrTBZmRkJ8NJuGVkxOLEid14891j9K3rZ2Q5eHF/8TEhmNlQiM1DMnBqeBKujU3CiaERuDw9E882llOhZfJir8az7f1wh//f2NAXD3YOxWMqsAeE0uP9k/CEqu0N7eWzg2MJsGF4un8kfjyjKP9RUJ6l6vO/2j0Gj1qpqnaO5e1IKqJheLlzMh5tHW8E3T7bz9duH4HbhN5r2tNXtJyvdo3H880j8WYnwbZfCe4EDa3mm8OTqPqm4c3eJu6Dn2VTf7zZPhj/emgcfiCc1Mjl+320lbsG4elmgpIK7Vva0B8PjcHfjjQRgqPxLRXa97zvCV/7fGs9vqPV04qm5uMEtEcbBuA1b3Xfa4L09bbBeMvt9cZKqrVeeLK6GA+WF+DslFhcmZGMp0sL8HC+5tFycG92Ms43O3FmdgGt8ULa9UnYv6A/7h/cTJV2AbeOteLigXm4cXIlHl/ZgWUzBmHHqok4R5W2fl4JDvF33r+hHKvmFGD1vBpsXTsTLSvmo3XTWqzduAIzF03CtNmjUZgXj/41xTh99hC27mpFZmEO3GgRVTfNh0CzxMcbK4WaW1PNPkdKEl0KlQxBp+bDVqoVtyBPuhC5D0X8mwkngjCKaomw8pYa4zkvi+pHG6nqGEpe7xGokt1aOLAQalaYYggSs79Rs1/1ywJiwwkSOhsqMdX191IWAm2iKln8VFhRNfzt6fF8zGJUulDYxk/t+FRjLYTXklScwjyiMpy0vIJRuNHVSX02FYPmycE4NFnzblRrUcogoCjg+SzFpx6eijtz43MUZKt8UKU8mZXmlBJjqDY1UwlIjIJJYCXclTngFhZsAE2buPGOH+8f0GwcQbylcAgOpRYp5MKNI4EfwaFJSncpJR5Q5boZEtweatyq/roanghsgpkm4wW0GErdqKR4QiSA4FPoBkcuSWPCy5ejpPpxau7NaHHH91L9M9U9s9iDYbLywHPzoAJTOpOv1WSAKpSKMZzyV6WHvAI9YRJ8uQ8zwWiSIjSyB3jyEYgOxbI5/GCLMSEw3BcROrCU7MrtTEgNN/I5HfFWxCdGI4rAXLJ4Fm7fu4jV65eim5crOru7wc2Pr7f4YEp9PtYOSsae/g4crrLgeIMdd+cV4sGqQiqUbFxbloqLi1Jwd0MvPN1dj3vb6gkuAuAwlRSt5uO94/CItvHVkXF4QViogOKDHYTAYYVQTMGbA024s64ODzYOpgqSvZxI60eIbdNk/yTcWDcINzc24O2hKfjh2HS82a8cT+5vF+HD+348NJFQbEsgf0FVpoKP3x6ahJe7R1Jh0X5uqMRrgud7JbjTJj4lpL7dMxg/HhxGJVZLldnXsJqvdsri8jmaG+Pz3u4eivvrKg2ovdqmOTMqtA11eLiOr1nN12yoxT/Tln5L+3l3RR/cX11hrP6+WNMbbzf1xcMVBbgyK4lAS8Tjxdl4uigbD+dl4PmSIlxozsCtFXX42/lNeHlyEXbOKsc3l3bi+9tn8f2D0/ju8UFcPLQYN06twdVjLThP+/n2zm6c3NGEWycn8b4mtC7vSzvaiOkT+mP5ombs37cdO3a3YtW6RQTbIvSryEFjYyX27t+CDbSemYXZxvlrUTOehHioe5K6MwlGgkVEWgosMXE8l5V7GYLYrFhaTn94BPvBrDQjVbOw2Xjea5C3GZ3Q/RRGFEmYxIRzv1Q8PPcNiEWpUgbPXU3dRIaim2oF0nWolplSibRKqOBazUVp5VC5ksrNVDUNVdCIyU9DfFGmkTupumaaWxPEItKciMtJpX2MIKRCEJ4Wh4j0OCrCQFgSI42aZ94RvE6p6hTkm1iUhoQCfq94lSDiNUqgBcTy8xGASlK3plFB8n0FNcFTq6lKpVL2gDevC3OKQGYxLLGq3/rHEaTJBD5BJ26848f7BzQzf3gpLTVBUXJ6CKW48sokb70V8Eorp9pO/lRY6vqkciiyphq5lAcnhaZ5Lq1WBhBCofzyxqomAaO0kZ6+rnyeUkhMhFhb1yfNu6nChxYNfKnIVJxRQFOdM0FVMWz+hKnRxIJS22g2zM9kop1UMUcz3zcgiPv094OVEj+Ar9Nj4YRnPg+iLcKP0ArkZ9PG19n5uSItUMf0+LRwIx3KRNiOHkPAPLyOw8d20H5m4cvundHdxxtKVo7lvoaVJaJ1eBYOD47F2cERONkQhqtTUnGZF+qVuXG4vjCJF3cJbVsfvNxVh0cE2s2NtXi6Vx3Kp1BdUantHYkfTqvh7xR8e2Ic7u+g0jlAhXZoLC3nMNzVPBWhdn/tQCoiwkmVbbdTrW0bi/ubh+PC0moCahy+OUhIqjLtniYqtbH4RjmbO9SspBHfcV+vaS/f0G5+d2g8gTeUUKJq2l6Lx+srjRLZWplUd6pX/Iyvduq9Bhgdq+7Rjr4h/F7tHIyHmk9bX0VbOYCfpwr3WyqNCiNPNtFWr6/BzaW9cYcAe8K/vyfktNL5dD1fs6ocN+fn4MxE/iZzMvBiXR9Drd1ekI7LU2PwZFEGbs9IwK0ZWbyPinblCLw5OB//fHk9ts+owONTK/Dy6l48OL8br+4cwM3TLXh4dTNe3duPE7sX4MqxlTi3fzYObBqOPesHYt7kbCxorkBVmRPTJw/F+rWLsWTpHKxctQBbtqzGrBlNaBo7GEeP78XGLWtRNbAGqQXZ6KnyPDz3TAoGj1a5HyoUDshd/bQIkGSAShCLyYxFW/XaAFh5PahnpodZhRnawNbd14fA4wCsBSxuai6kVnShifEEZGxbdICuE56zmnNSJQxVl3VVeIfuC6XiU4YA/3YnkJT8reqwAlluTdn/U23h2UnGnJj6fFgUiEvgBMcRsISSj12ZBA74aiVWk/yEUkhyFBUaFR5takRGPDLK8gz4+UcGIzDOyveiSlVWQIgPPxPflwJBikwKTWEjQXzfACpCN16L3W28dvm59Lc72eBOKHsRhD5Ur+LGO368f0DTPJVWJQWm4CgVmeOXoUJyVWWLaDs8BDR+IXWm0fK0Agc9qJrUfVqFHQN5oFSjykr5rtQmrU5q3kuBsYo/0+pmCImvpF9V9NCm2ByjiKT+5kH2DfSCTwBVmdVswFBdeVxM3jwx/I2oaRM39QlQjTQLR0bNlZkItIBAqj7Nu3EfYXyPKB5MzZ3ZY/0QnRLMUdcP4Yl2WKKstKyBiKIyc8QGw8GDolzP4ycO4/7DG6ge0BvpOUno4tYd7bp1gzpWpdMqj6/LxfIBThweEo+rI3mxjo7F9YlJeLgwG4+WZODV+mJcmUMLNSMed1aX4MWOetwhFG7Tlt3Z3IDn+8fgIVXM830Ez4HheEyrd4fKSP8/JkCeUhHdb63H7Zb+xgrn081D8Xz7KDzeSvuoObOD02hBh+DWmoG4v6GxLZ7sAO3mrhEEHi3ltiFUd7UE2DBaUWUIqI7ZcLzeSRW4s45AqyaIyg2r+R3V4fd7CTo+dmd1mfEcLRS82t52+4ZglMU0ti31BsweriNMqfAeElqP+PeNRSW4voiWclUFXhJyb9X1aWN/3FxIRTYjA9dmphtQ+6aVkKQ9vLcoE7fnJePe/CQ8XZyB683peLSMn237LJxeVI0fz6/HHdrJ05uoTm8fxJ3Tu3H33C48vr4LJ/bMwc3z63D99Hoc2DKL9+3E2QPzcaB1FFbOrsD08SWoq0rG5Al1WLVyDmbOnICF82di25Z1vG3GwIFVVGjbsJCgGzSiAQlUN1JRWt0MpHXUBH4Az+eItEQqKrMxtybnEUT1FKrih7ygBTTVB2xrkG2lU9G5GUKoWWlLow3LqQKPqpCh60ZJ6MGxtGqGSjMbeZpSZJqr8uZ+VWlWYFPTbncO/pq8V9K48joFNNlOKTUBTepME/RRhJrCOJQGZaZdDIqxIZzAMhEuQYRTMC2msaBARZXau8CosCEIuhLISpuy00Z6E3omKjXfKO0/0rCdWs1UkKyyAJQNIHVmNB3ma81JMQjNTISV14CPoSh5/VIlukWa0C3M5/0GmiyjGv96UuV4ESge/LG7UyHpB3fjplK/gSpzQoXmwQOojH8dSJXd1mgWxANkImSUomSEYPCk8VSROk04apSjEvLm81Tc0RbPHziBEjvCARd/jnKaxCf4As2+8A1SLwGOEtyfmXBS7Sk1cFGSrkZLF3+3d7XR/BBKVWlRypOJoy2taxABaOVzwyLNsNq9eeuF5Jww2k5/OJwqNcOT1+qLaMItLFr2NhClZcXYd2AX5vLkzy/OQBFHs27uPdGhew9acJ7APq7olRqMWRUOHB+Vgquj4nF5WASuNcXj9dJiPJqfhgcL0nB+ahRuLMigaumDxxv70S7WGSERD7Y14hUV0/fH1F5OpXzUbGQoXhAqL/cTPvtGGIUTX6tz+SaCZccIAk1hE1RfqrhBNfZyO9XY9vG8HYt/OjqNMGvCW+7zh+OTaHGHE2zDCcJ6vFFcGaH2ksrszR6prXoqtDpaTCrHLVWEWSOfM4ifrwp/42d5vX0ggTYYL2knvyXoHm+q4XsPwIttA3FzZZkBMAXQvthMJaf9b+frtzbg9rIy3FpciqeE2xMtNBBob1tr8UgrmQsK8HhZKS5PT8WDJQV4vqaU8MrFzdkJtOmJBFoaHi7KxZWZ3MeKkTg+vxcV7GL8+529OL5uFM7vXoUfHt/Eo6vH8MPLczi8cwaO7p6J62fXY/+WOTi1fwXuXNiKYzumYsXsfpg/vRIDqpORmhqCGTPHYvToRv7fDy2rlmPypDEYMWIQNm9diwnNfGzSKOT0zjcqyYYlqSxPLBypqYREHOJz0wiG8LbeBKFU7jxv1V8gmIOgNx2G5nnVtUz5zZpLFtQikpKo6OKMkIieHMQFSl0TqmmmRinaBM4euhYIsu4cmGU5e1IkaLXSn6/zlohwRiEyi8CilVPyeHdeK6rEoWRxNxutZFI0onOSDUUWRvWlRsBRmfGIzSFsEh3wDKWazE4wqntIZGjOzt0aSGfFa4auR0nybiF+RiaBp6qEJCiot2311I/208jPJLhdKTxceI358hpSWW9Zzp9iz1yoMLvxGlNep3s0xUfCe67QjDiZYBMPKOEUrQlTjl78wV0ICfl/f96nKpvuHIF0UDSqqBKtN8EXyIOvhF4lhUuVKYFc819a0VR3HkX/e5l9oLLaar0vFai6aOq4ruwCqTErX2PhD6/GJwE27o+qLYCQM9G7K21FScFGzXeOXib+8Fa+X4gsZ4Af4uNjkZaeDH8CMYQHIzohzOi5GRnvj+jkIEQmWqjG+H9CJBWaCaHRQXxOKCJjQ9F/QCVWrF6KmgEVyC/JQKyWx/mZrFHRcA8IRPfuXyIj0h0z+9pxdmI2jtfbcHO0Ew8mp+PmhEQcqvPH9cnxuD07FS9beuPVxr5UMX3wjazebqqdncPxcCuhppXCQ6NpBVVAUYpsAJ5Qtb05OBoPCATlhD7brM7jUlVUYHvG4unW4bi3oYH3Dcc/H56JH/ZNIuiUKE7LqT6afK26Mals97d7RuI7Jb631vE5VGCE1/NtVIFbaR03VfDxgdznIHy3bwjfpz/+KphSdclKPt1US9VGEMqG0grLej4j2F5vH2yEZjzbOAAvBTR+jyfr++NRC5XXFn5O3veYCu6bLYO4DcSN+fm4ze3p0lI8X9kb9wm0+0ty8XhFHp6uyMHT5Vl4tCgFj5dk4syULNxa3oibawfgyoox+N9Hh/Hw2FJsXjAJPz57hBcPruDbZ+fw5PZOnNg7BxdpN/dvno0d65pxfO8iqrQ52LKyES3LhqF/TRoSk21onjEO/WsrkZaago3r1mL+/BloGFyDuQumYdbCqViwch7K6yrR1ccDNmc8VVU4gZZmnOsW1fwj0FQ51uTQuRkEdYCyKXFcaipQZeI5qIdyIDfzGjAFwR4fz8E5BlEZycY1I9sp66pFAak0NVeR5exJkdCTKk9zZvaMRKqnMMP5ePI9TLwOBDbNr6kLurafGqBYEmOM0tqBKpFFwPhSgakkkDIHlLepWwXQehBoij9TcntIQjTBx+uL1jSQUNQKqDeBpdfZ0xSy4U+Y0QFR0WmuLYhAlDqT3fSL4XvzWgvipvcLSoiCC69JS0qcUdrbnderG/9X9kBQ2nseWKukdJX+0bJ2WGI87MkJRuMGf9pPNWBQeyx3fhkBzldqjD90EGETQG/tR6gpdkxR/Crl4232NxYHjFVOKjLlZApqwTwgIYqJCVF+my96+L0rMcQTwcp9+SpTQAoxkK9XhoIKNvI9VXVAeXT+do2eAQRSCO0kTzyOSCa+X3IqR0oqRzshq14DwRyJbBGBiE2xIj7NCmeaVkd5H98jOimCYLMhJjEMqRlOFBbTTq5ehuFjhyCnKA0Onih+/B6uPn7w8POHPSwARckBmFkZjqNNqTjZEI5jVcE4VmPFzXFJuDw6GremJOMWFcmduZl4sroUP+yWPSun4qrG0y2NeEjl9ZTQebtvJP56rIlQG0O4NeFvJ6bgx6OT8e3BcbSYw4yo/Dc7RuGvBycaQFOQ7dNtI/Fsy0haxPH4ft94/k+LSui8JoCeKmr/yAR8w9f/sG8MAdWIx++A9np3A60v7eZuQYpA2l6DlztqqL5q8GB9BT9fJYHVgGcEq1KYntAi/0D1+ONBgpev/4HK8Qd+3uebuD+qsmcb6nB/dRUettRQldXyf9rp5X1wb3m5AbbXVHG3lUUxP49wz8Szlb3wZGUJnq4qItDy8Wh5Dh7Sbj5fmY2nyzJwY14eri+uxr11g7F3UhmtOX+LK1uxZ/lMPL91DX/99gmunduJ71+cxOUTK3D91Bqc2b8I+zY3G7FnO9YMxrqF1Zg7owolveKQlZeAAQ39kZOfiyQqp0kTxmNs0zAMGlyFwpJMTJw+Fpv3bEKvmnIjxCgyJRW+9giEJibTejoQRDUSEh8JdUBXTqe7WWV8OHhygFRlZVWO8eNA62PhFhxiQM0zSJk1dDMaxAlDrUB6c5CV3TTKbdNpGIsCdDeathGkHGkJsKc6qZiolhR+xPsENIFL1lS3ApnA1tbNKQRfB3rDU4sJfK7muNqspJ9xq25NilXzoppUM6Jggqet+UkAQe1AWFoMeoTQBfE59ow4Y/6sS6Ab4RoEtbvzjaF4kHPh9dXT6k8Ro3AQflZeR46MJCM8Q5vm+9QTNDBOXdht6Bn6njdJCY6M4IgTB5UAUt8AFXrUsrNqL6mipjL9u/EgqxyKaq67UrZ7EVZeuo/g0US+SvYIaFJogpog50/YKTdTc2jKz+zh5WZUGA3VPglQlebWooAe8wnyRoCgqDg2s1Y32/JBw5OiEBbPA0U5rAJ+5ghVsqU1DfaGgydKZGwkLSsVGAFqVngHT04bLao1nLY0yp9KrW11M5QnQHg8pXwET1arF9IzE5GelYJ+/fth8PBByC5MRQQPbFxSIjx9aWODzQg2uRFoflgwMB6HxxJogyNxus6BUwPCcXl4HK6OjsdZWtArE524ODGeF24xXtBy3ltThvvr+uHR+noCZCDtHJUOwfBg0wAjMv+Nci1VdZbgUg7l3fV1ht1UFdxH6wcTYiohNAoPW4fy9YPxYF0D1dYQIwhWQHu2swFPjP1xo4qT3Xwp2G2p5/31eEmF9oSKS/N5T1r74+7a3gQkP8+mvri9WvFzffFkI+9fVYFvqMQerCmnKqs2bOhLvl4LB0pzerOVsFtXS2AN5t/D8A2h+4qQvruqmlslXmyqx3c7aEt5qyDbF6sJ8kUFeLQ4H99Qrb5o0aIAATYnGa/XKtczB48WZuDoqEjsH5WMe6tG4HBzKbaOz8OtXfNw73grTu/fjP/4l+/w8vEFPLt7ELdpN0/tnovrJ1bi0NaJWDW3AstnFmDzygGYN6MGWTmRyFddtMICpOXmIYE2MisnE3kFqaju3wuFpRmoH1KFFZuWo6y2L1wC/OEaQJtlssI/nOdWstOY1rDwHFPqU3RaCp0Hr4EwDsKRPJ+oeLTwpQwYL+UsByvvmBB0hKObjwJwuT9eC+o1oDm0thLaoYblNPpwKAyKj8tmdtP8Ly2moKa8T82jSbFJoanx7/9XpakGmVlBrYYjUqnuMGOqR+5It7KSvrxujLkzKjHVQVOnKqVLKUvAmighEkBVRnUYro7oYcb8mVKc/JTSxFsPldOm+9FigmxnoBRadNt7+PBzBHOfmv9Trqmr5gPFBV7frvwu4sY7frx/QItLT0VYbAxc/UltjkRKc9JKpnFgYjhy8UCp04uZhBbQXALbSvkowNWX1jOQauknoBlVY6m6jBAQAtAo0KiQDc0h+HoiKNSKECWaG5kFtJk8mCrDrTgxD18vBFt5UDWXwffXviw8OFqh9KVtNfEgeFlcOFq6E2qEG5WfmaNHWGQ4QvhZlXGghYkwHgzVQAuLMhFmwQaoQnngwmg9w+L5eSweSMtIgDM5nhdAIrc4ODNikUTIhYbzxAoMhpn2wWp2RVlmEOYPjMXxSVk4Q4hdH5WC84PjcHFIPB5PzcWLucW4Mt6Jo8PC8GBpEV5voYrRPNqWAXilShaE0+ONhNCWwbi5sh9uramhlRyIR5tVg2wMXmwfRfU0ikBRwvcYvnYIHm1spPUcY2QCvNg+Gm+UOUAVJFh9c2C4cfuU+7u3bhCeqGT3DtnMYUb39mc7B+E5FdpDvr+6Nj2kpXy6hWpxWwWuryzAww2VVGO0qJofIwCfbeiPN4Tfo/UE0NYBtKF9ufUz5s0eUpXdWV6BZwTu681DCDl+VoLtfkstX9uIpxsH4i3V5TMC+9bSPni4pBh352bg1pw0vFmv6iTFuLc4x7CeT5YX4Pr0JNyfm4sTY+KxZUAkrsweglurarFjYgYOLmzEy0utOLlvDa5fPYvH987g4on1eHRlB26eXI2bx5fhytGZaOXnWTo9HSvmlWDG1ApERAfwuKUiISsHidl5SMzKREGvfKSkRSMjOxYFpWmorCvF1PmTMGryOITGxnPglsNIIgRSjZLbXf1djeBUreAryFxzyZpKiSAoErJSjQUzI8hc7exCqKSsdDS0nZqmMXpv6iIX2LjJahruRgG6MbSPvE60Pz3PS0rnndpSXJpApsob7lrxJMSk0KTMpOYEtmBayMjsVFiTlL+paP8YhKUkwJdqySRVGM/X6HpTafBYuhgqMVW4VVmjwFhaQ6eyABQIG4yQlHBYkhSiYUF6RSH/jzTqoClkIzg52rCc1oRI/gZ0XBQF+jxm7ZdbMH8jG12bje4tkApUYS/ixjt+vH9AU7qSDqR6BUhCe3GEMhYHpJg0v0Yia/LTRyOJ5sx4a+KoZSVA1ADYxFFIlWT9OSKpz4AS082U2pLrXsGEJBWaqmn48zl+Fj2P0pmvb3uNeg3wx6fXd3BUs4bZYQmjfCYQbdGhtKwK4qU9JfD8Qnwp+z0ITDOSspyEI6Gj9+fns0iy81agVZf1UI5CkQlhCKG8Do0mjHmgQ3gwI5PssPP9HDxoETwJFOYRlxyJxMxYwo+jn5nv58fv7u4GW7A7+uVasWZUJg5SoZ0e5sSloQm4MjwNN8dk4u44qo9xKbg0Nh5XpybhBZXQG8LjyYa+BBStGaHznNsP+8dQgQ3Ht3sIKcJJoFKk//NtowyAfb9nAmE2Gt/tGdfWq4D3v9k7Cd8fnm7UOXuxZxSebie09o3GN9zX821DaSOplnaOpVXlfqSqttNe7iZ0aBe/UdaC5tK0sqqqGDuVGVCNhwTtS82T8bHv947APx8mKNdWGaEXWtX8hlb25opSXF9eRDWmoNmB+CeVDFfByCUVuLeagFxXj6sL+9Ay9sWtZVVUd7St2/iZCb3nK3rjPmF2cVKMAbanywppQdONdKgH8xRUm40LYxJwoMGBc1Pycb65BmdnFGH/xBQcXdgf946twsMbh3Hj2lk8vXsdbx6fw43Ta3D7dAsuHZiHI1tGY8uKWmxY3JtKrRTjRxcg1O4FG0FgjYlBfEYWYmkn46i64nhxZuenom9NLwwcWouVG1eieeEcnm92fPZ1T57HquyaTAiE8vwmgKh01GHJyJgJ8OXAbkYIz40oDnZyC5qO6eHnB9dAws7hgJmDctC7kA21ttOtovLVLV1dm7pTjWnfWv305fUSlhRH9RSOrwO8aOnU45LqiSBTIxPZSk3nhCTFGuWuBTU9pgW5MNpU5WG2JcDbaWdjeR1ywE5NMKrUSo3JdpqkvkK8uHkbm+bVAhWupFtuAfo7zoaw1Gi+TyT/1oqn5sXoRqhOjU5PvLZDCVGVGgohxKQa1afAndeiEbbBa0uZEKbI93wOTV2h3XnANLnpxx/fkwDSPII7D4xRsJE/tht9u+4PpFJTeSClJvnzMZvi13ir50rVqY6aC0coEw+kjxHaQWvK12s1NICgUQUOi6Qz38fV34NQa+vyZBR0FER9vOCnctwmT8MihlJp+Vp9Kfe9ufnAwZNCPTgVgBtIyFkdQVRnCvXgyKKJUc0D8O8QxeTwgNl0ECm3TeGyvwJfMGJ5coVRVmv/tsgAZBY4ERVvMxqiePoGwNuXatOLJ4VfD/TJMBtAO9KUhiP14ThWE44LDSncEnF1RCLuT83Ew9mZuD4jEXdop56tL6PqqcDt5aVGYOqt1X3w3AiLGIofDqhr0nhCqIlWcDiebhqGH3aPJzQm4cVmpRQ1GJUt1Ffg9f6peLZ3CtTk5OmuoVRzowwQvt7ZRDBOIBjH4yUV3uu9BNuuer4H1RVt5DMqJ+3jmz0jCS/a1211+OsRFYkkDDX5r/sIMMWVveTtq020l62D8OPBcfjx8Dg8aq3haxSXVotbK4oIvEq84Wd7uLIaD6jYvtvB/VIVPlpDK72G1ndtA+4uq8btxRVGUcdH86jQmpPxjNZT2+UJWhEuxd3pGUa4y+khUdhU7oO7C8txYlw+dtZH4/SMTKNz+pnWOTi+Zy1u3jiHq2ev4Omd0/j++X48ubYZJ3bMxPmDc3B46xSsX1CJ1bSec5qrEesMgj2OQIuNRnhCIuJS0pGcmYnohDik0XqWlvdC06QmbNm9HSWVFRxoI9Az0ERVkwAzn+NLK6d5LDXgVaWNiCSnsQCgGEk3KvRA2rKu3i7oQffibQvldcJzw0abFqbyWlJetHK0YgKXJvtVB00pSqqc4aFzkueZUY+f57wyBQQpwUrQkgqyECBSY1JlUmja9LzghBjDckrFSdV5UxBo31qVDUmMIdDiCCwqNSoxn4gApJamoHxwGb8H39PoSEVFlxDO58UbIFW+pzevAdVHc7X4wIfXjTIK3HhN+/AxpU2ZJCCo+qxUbIGEnMI0AuMj4Udn5sHPp+KQ4SmJRmiLuPGOH+8f0FQLSh9SKU5+/PH87VRQsoqU0jqw6k8YQFB480AEkOICmpSQiaORYGY2Jvcj/18GgYkH2RYXZbzenXBy4+ZFAKm0sF6roFnBTYsF/mpooslOlfz18YR/EPfH5/gQXmGUzma7sg0IOf7w2owYNJ5IZio7C18TwgMTRjtp5j4U6xZKlWXjaGvl5w3liR6uBhE86GYqvWBCLoIHKiYxjgrOjqhEB1JyYpDKLdjuR4UYhmBFgwdSifoHwN+7C/ITvDC3LhqnpmZjX3UIdpUE4Hh1FE7VRuLW2BQ8mZmDN8uLaaecuDAlBrcXZeNxC6G2njZvcx3uracFJThe72yrWvFsy1DaPoKglZDaSjVFKD1VGWulDu0YQqWlVdCBuL2JtnGnem7SsvKxlztHUEURVLvGUl1NwA/7VPyR+9zRQADV4D5V4fNtg/Dd/rHc1zDcXl2JR7Sbb/cOMfIzVU3jhfI9WwfQ0tbizpoK3FlVjhf8+41WMXcO5esbjJxOBd0+5P7urOyNFwTeD7tH8DvVGF2dHtEyP1k7EDcXV+LafD5nMUG3oj9uLRTQSqjQsvGAtvLpwkLcmZGGB1RlD2Zl4eoEp9H16caEVJwdG4dDw2Nwenwezk8qwPEpqdg/qwC7FozEalrD1tZVePX4Ob55dhM3LqzFqX2z0Lp0GI7tmIGTe2Zh4eQCLJpRhoVzBsOp4otUDf6h4bDFJiC3dx+k5eUhyhmLxPQU9O7bG4uWL0TznOlU/OE8R3lhUmFZExJgT09FJ1+pmiCjwoW3nAjVSHCknW7FhrjsGORWZFOd+aK7vw+8eG740kGoW3oHj55GwLmvqr9QOWn+TDmTWjTz4LnpxoFaIRBBhIKUjkBmzJURbgKaAmwFrh7B/gbEfCNtRrMUPa5FAAFOK5x6nebJBCRBrG0hQQsMApVWQemCeI2Ep0ciqyKHClFd3wNhT4syVkED6E6M11PFmflbdTN7tKU+6ZpIcBhxb4p3UxCvYt98I0OMvz3DNa9mMubSPGmXPXgtq46bPrOyHcSNd/x4/4BmDo/gyRBDlaQ5BCoZSmcpKBVrDHJwtKI99OcPGUxSq1O0S4CPIcONmv60papRpnLaNsr+IMLMRI/vyueox0AgfxDFkwXw9WpCrPtlDUO4Hy+CTZAy8jN58H2CqNYshCYtazBVWxRHDXVwcg/0MJ4nNacUpxCeNCHcZxCtQhhVWAgPShjtY2RSDG95Ymv0o5S2GZaB9zkdhKkWH2RFVSstAnae3JG8P70gAYlZUQh3WnkhpNB2hqNL9x7wIlzNgT1Qmu6PpbSZRyem4trENFwdmYjTdQTaAAcuDYnApRGRVGjpeLQgE5enxuPqrFTcJ+De0MJ9q2oXVEwqsviaQLq3tpaqrY5qTTXGhhmPPdSE+uZBxhzYM8JEQHnNv18pRo3bc4LopSb9dwyFaqI9l4ojAJU/+ZygerBe83WKIeuPt7uGGOEbPx5o4jbWAOrL7QOptoYaoR2vDGASgFsF2AbcI9TuLu+Fp+srjcWDR9yetqo8UANeEayvtw7GwzWVRpmgRy20q3zs8doaQrCBYKujMqvB7SVVuLmoEncWVeHKtDzcn1uMmzNy8XxpGV4sKcVDAu7R7Cy8XJiP5/PycIu/48Vx8ThF63l5agmuzizDYVrOPdNzsGteI1bPm4S1Lcvwrz/+iP/+lx8ItC1YvXgANiwbgZaFI7B8Tg1hVorlC+owZHAJnLJpMYno6mXmcU5HUm6+0Xg4MSMF+aWFqG+sw7zFc9FvQD/klObTRoZTbflSWUUgMiPTKPOjeWI1wtZg7kclpAHXznMvNisS6VQ+tvgwY+5Y6Ux+YYQILVcXP09jkUy9Nb00LUM3YqOq0nyzSv0odEIqTUD6aZJf8NKtoCCo6W9vXhc9gryNlcu4vDSYOCCrjLdRSogDvvI4fcKDqMZoW1OioYoaKhek5PO43DREZMZTsYUTZL5G5oBi0vwj+Fm0op/tNMpwKw1KDVPCMmIJMKrTlCgjbKMtwJbfjRDTprxRJacr9Ulze55UoVKPbrTfnhwIVG3Xk+8fzutE3HjHj/cPaCqlrXI+ApHawnnygMoaeprbMgi8CS8jDcrw0JTFBJyXWRUzTAQO/w5QpQw1MeGPw4MucClQN4D78+OPoAMvdSdbqrANuzPaWD0ysgl4onjygBqdnnSQqRLVRFi9N9WPM4g2Uo1hpeSMjYpQjwVx9FA8WmCI7GcAlVzbfFwIR69QqrNwnlACmrqoBxKOZo1C/NsmS8rvFM4TOyU7ETkl6XCmR3GUNxF0VkPZdXUj0FQq3LsjcpyuWNgYjYtz86k4MnGJyuLScCfON0bixpgYXBlFpTY5Hs8WqnhhPC5NS8JjBaau7kvFNYKKaTzhNZRwocqi7XyzZwQVkObAGqmshhjlsdVx6SGVkOygbKFi2N7uV6zZCMKskSBSIjhBtLGO6qialk8NfWsItf54s2MAHm+qNFYv3+xSPqjqp9HK7h9tJKa/3jnIWAT4ZtcIo/KGEtFfUtUpgPbxhirayDK82lxLoFURrP2pAhu4z5F4soGfb9NgPF7Xn8/pw1t+H0LaSEIniJ+01OHOUsKMKu3E+BycnpSHk2MzcHtWLzxcUI7HC8pwbXI6bkxJwa0pSXgwPQXXx8XiWJ0NRwZZcHRoOLZXObB3SBKOTMnE3pl5OLh0KNbMmYRN61fjxZNHeP34Me5cO4hd28Zj1aJh2L1pAS6dWo4Du8Zh2qReyMiwIz45gccsEW4mB/zDoo2A1xAOVjG0jimZqSjqXYg+lb1RXFaEgj5FRsHRTh4ucDHxPKWq8yWglMfpwUG0u58b3QmBphAiuwlhSRZEZXC/diWdexjVLfyoyFQKWyv/Cs2QI/FVYQaqGAHNaMCS6kRMTiqVlM595WLSiQgMfKwHryu1mwtW/BvtpsI3lC+t1UUHFZhdxRf5tz0l1rhfNlCdpSxJNgQ5KSoIKG8OzoaSckYgJj8VFgJNMFPWQBAVmRYHVKU2ROo12UFwOajO6JpSo4zVToFM6U++dC1a7VTpIik1qTJfCoOevO6URK8uVbp2VVbclhTH18fDn+9v5vUibrzjx/sHtACLDWYeWJW4VuqRN0cSxZgJaLKcgeFtE5tK8fCXDeXBVM6n0ToujLAKoiXlQTbx9aq6IdgF0hraae2UdaDlacFQeZyak9NjQTwBFNqh7IJQjlj+mnfw90QI9xdCZaiJfiNnk8AT9BTT5hPsZ5QI8vDzMFRYGOHlE0DwBPkQhgKamUorguotmJYj0giMVOd3bRYqM6VhRSmJl+9rJ5jTc1MxeNQgFJTloqx/r7aFA56EQcpd83aDh3s75Ca4YmZdKG4t742b01JwcpANx+vtOE919mRGBu5MTMC1cTG4Oy0Z16Yk4PxEJx4s6UWV1sfoiqSwClnNt7tHUU3VGmlKUkiCyrPtQ3Br/SA83KIVysFQmev7a/vTFtbjr4eb8M1+dVBX7bF6fL9rGL6junpBRXZ/RQnurSzGj3vq8c3O/rSPhIjyNTdU415LJfdRbUzyqzCkVltf8P1eEUQqof2EllN2U2ElL7dREXJ/j1r68DNWE5xUbjuG4+nGoQTaMLzZNhpvCcfHfM6DtX3wUDmd62oM1XZiYjptppqjVOEcLeCFqcV4uKgWt6i4bk4vxcXxhP/4FFwc68SlsbF4u7QY96dR5Y5NxAUOAscaw3B2TBaONuVhz4Q07J2Tj1VNtJKThlB51WHPju14cu8xrlw8iJMnFmH0sBKsWTwdd65vwe6d41BdHYPwKB+q+GgEO2Ko0GiPQmkVad9MhEgInYI9OgL5JfkoLS9GCYFWVF6E9t064o+ff0R4qS5aAr5yczcq0AbwvPagtfS0+Bgr6xaCIaXICauT53VkIBWQHzp6difEeD5zIFeNMd8wXjdUaGowpCKQikfT4oDOeVfuSwpNAa8CoZcxB8bzirBQ386IjERDfSnC35f3K7jXh+evN89jQU1J6HJDqo8mMPnF8NxMUQltFYj0NQCkVCkpLDUPVsiGaqYFcJMqk6ILiAnm47x+nRbY0iIQoMobVJuqzOEn+NFySpUpn1N10rpSOHjyu3eXmODnUaCuVdVwnQShAEeR4B8XajQzFjfe8eP9A5ojmt7czB+EKkupSx5K5QhU4CsVEwEloGklR1DyoTpTQGFwFL8gD6phMXnrZfI3ii/aeL+Z9yl41o+v8dSoxP1p5cdI8OXzBDXForU1R5Gy48nB52luzKQlc6q4AILOHsWDQEugNCoViPRUxLZsrub6gvwIvmCCSYrMxlE6FCE8mTSHpiR0Kw+s5tSsPMmsBGZYfFvFjRCOXkGEZShPwBha1AGNAzBv6XxMmDkZlQ3VSOGIl5STgh4ePeDm9gXK801YPpr2aGGh0ano3rQ0nBhkx5HaYFwY5sDt8U5c5wV7fhjtZ1M8FUoOHhJoT1uqqJbaViMVNPtwQz0hIljR0hFMb/fQ/tFKqtPTfcJDAbQvuL3aOtKYA/tpUv+xikeur8Izbo/UnGVDBZ6sKcXzDX2olqpoB8vxcF05XtKqykLeW011tKE/4VNlAOgBAfdKABUU9yrHk/uktby/XgUfCb3tdXi1RRU4CFjuQ5Vx76wgBFtH4emGIXizfTjeKOeT8FOFDWULKNj28pwCnJyQjsszivFoaX9cnUGoLqzB/XlVuDGtlHDPx82pebg2KQ33Z+bgFe3n9YnJuD4+FS/m5+MsrfrpUVl4unY0rqoa7bpabJ/TF4smDsL4sSNx5uQp/Pjt3/D61W3s278AQxpKsXjeNNy8uhN79k5Hw5BMhMf6IJpqQ71kXQMENA5atGMqmR1P1ZVdmI+C0iIMGFSLpoljMXn6ZPTwcsWHHT5HR4EsNpHKzGJU0lCJbQHtS9cusPLCtRIUmkNLzHcintYtjO/jQifhxXPHjeemGnMbRRuDg/jcGCOdzxxNJcTzrS2/kzDhIKpIfTVRUcCrAmP1t8AjS6n/pcA8CTlVqlVwbFeqRM292RKjCE0zgRaJiKx4AkgWMcKoLKs5L+VbKkUqMM6OyJxEQ90JnqpYG05raSa8PMP90dPmCWtqGOHF/yN4bYcHwpYeA3MSr1NuJhWSJNQUj9aDYHOhSnOX8yFMlQ6mlVujCTKvJaVmWRJ4HfE14sY7fryfCs3brJCHEKooWU0/YzJfTSEkoX0JHgXa6gBKXitqWvFqStjVipAq3gpISkpXLJrKCin/rc1iyrISRsEEEU849S4wlsWpBFVGSKEcSpMSSIOpAoMJOKOMtp4fzNElRKlU6kNA20i57+nvCx9CUVCSQgvmiGbjiRASQbDFRhrpVor4j+IJIftsVjI9963wEfUsCKLEllUNoOKLT45HUkYq+lT3w+a9u3D4/EmsbG1B34E1VH2+CAruiaIMXywaEYery0rwYH4uXi0qwqVRcThK63SuMRwXaD3vU61cHB6Nq+OScHVyGs5OSKRCo5WjApPV1NzZPcLs6ZZBtHwKt2ikGnu3ALCej7coWXssnm8ajpebVZ2WEKEyktV8sK4SLzbXUEkRZGvL8HZzP7zeVI5n63rh2YZyvNjUj6qpLx62VBA0hA7V1JN1VXx+jRFjptunhOELQkyhJN/sVWlvfo79Qw1Vp/ueK1aN9lTJ6K8J0xf8DE83DOXtMLzdOYJbo5Gk/mSDyg8N5H7rcH1BMS6oS/rMQlyeVoBbs3vj+dIBeDCnH0GViSONThwf4sTu/jYcHOgg5PjciRm4OCaZv18UztBy7q6NwfGpFbjYMhiHlvN164dh4sB8qrFG7N99AH/94W94+80DrF0/ExMnDsXY0Y24d+ck9h9ciolT+yMlywF7LC84qgflBbsE+KGbj4cRsB0e50RpRV/kFxehvG85Zs+dhfGTJ6Bdp6/wcYd2+KRTJ3Tx8IY5MtJYIVUxxy5ePfBF9050JzwPCQtvmy9VnJLQFXBqg3uIP9yVs6lpEp6nCsRVjTUF2AposRkpRkyaijdIdQVzIFWpH+VUamLeUGsxYQhPd8KL5213WltBT6uRHqHqti5V50/g0QlFyarSahIetpQoI7I/IjvR6BBlVYNkDt62lLbWcpoPU19QZQy4BBO6PMdj8pNhz4yh+vIhzGhDqdSk0Hyl3OJDjc1EJSeYBRDg6mnQg5+vh+bLCDE3xc7xu+jWm9eLFyFsVOTgdaeGMeLGO368f0DzD+EX5Uil+TKtRGqk8JVE1gQpv4AOkJan1QDC39HWxUYyWyObygCpCqiJX95bq6F8jSMhhhZPB1t9ArhPpZMECnRUewSgh4l+n6pP5bU1Dyelpu5OUmhKfwrm+/gQYl7+hGmQ6qxFGMA1enFqFZUwjOBJbOUPHyybyb8dCgQkvOy8dfAgRauxBEdREz9bcEQ4PytPSo6WQfa2JHYlxMcnO5FXUsL3tSIqKRlzli/H/tMnMWH2DFoWqrtQL2QnuWNqjRU31Fx4fg7VRSHuTMnA2aExODMoEsf7h+FMfQTONUTh9oQM3J9VgIuTU3B3SQlebBuE57R6D6hs7lPZPNs62KgCK4UmoD3gfU82DiRQqJpaCIu1CoMYZETlq+elXq/cy1dba6iiKvENFdnLjWV4vp4KcG0vKjQ1KqnB3/YRgNtoP6m23lJ1vSSkftw7lOqtDWgvW1U2qBqPFL2/bQDtb6MxV3dbkf3rq42myY83DMCzTYPwaF09LedgfLdrDL7b00SANRC4Ndz6U/3V4fXW4bi7ghCalYtbC0pwZUYuTlN1nR2fgfNjuI1Kx6lhKTgzMhW7qu1YV+qPzeXB2FEdhv0Do3B6uBMnGmz8DdPw7dqRuLVyNC5uGImzW4bg+NrB2LBgCAbXV2PF4nX493/7N/zHf32HE6f3YdWaZRjSWIu9uzfi0uWDWLNuLhYsnob41CgeO164HCR7+mqRSY2vQ3g+JCEjpwBZefnoU1GOqc3TaDt7o13Hjvjzp5+iq4cnz7lofNmDSpznaUx6IoHmgu6+ngQaz1NHqLHab6OyTyvOhtrLuQT5GGFLspSdfd2NElouKjdkon2NDkd8VhpC46N5/cjRBCOMn0tFGBW7qXkxlfXuoaB0DsQWnrPBtJxavQyhZRSUPHhuhmc5DVvZNcgDQWpcbMx3KcmdIoPneiAHbbMzFkpJVJqUIzMBCcUZRrcndXhS7Jna2amTk+bWQjNoyVPt8Iqi4CCcvSKpMO0BxubHwUDt6boF+xgBtj50N168DpXyaOImOGsOXJVsexCSPfn5VJbc7ox5v4HmZZJasvHi1yQ6vwQPnjdprQlNL174qrChHDXVMlecWXBMlDEZqrw3hWqocJ6aDKuahoMgyeld1BayIRtKgAkoPX0UR0YVyP91qyBcexx/bEJKUFNTFK1ohkiq838/sxmmEP64Zp5ctjCqR6lIgpCv8wviCcTnh1KVKSvARGUoZaY5PSulcUg4/9coy30HhmmhgtaUJ1porB1hPKihWhnl+yTQlkQnJsMaQQkeFknomjkax6CkqhK5JYWIiQtGTrInRpf54Ybm0Gak4fXiUtyjMrkw0onDVTacHRSDs/VRONTXgvNDYnF3ei5uzMwm0IoJIwW8DqYiUwWNoQbUND/2UGETRn1+AkvQWVuDBysr8XQNobKOKotq7j7to1YuX26nuqPFfLCa+yPI3rT2IdB6036WGnNfzzZUETJ1BtDuriToNlTiIV/7fJNg1zb39rd9w/DtrgFUjLxvZx2+3z+MoKXVpS1tAxlhSqv5csswA2hvlYa1sYF2tRbPWhv5PagmqdYer9PK50jcXyn7Szu7rAw3aT2v8TufGOXElQnZODk4HkcHEvbDU9BaFoyWogDsqo3E6uJA7KyNxoXxmbg5KRmXx8Tj1qxK2uo5eHh4Du6dmI59y2qwadFgFBdkYv6sFfjf//0f/A/+CX/9lx9oO/dg9JhGjB0zHC9ePMSGTSswbtIIxPCCT1CbRDqGLm5eVO6x8PAL47HNhzMlAzkFRaisrsHYpvFISE7Bp+3a43d//sDoKevMzMLvP/0YPajqNBh/8OXnxsq8F88X2UhNt2hBTCW1dE1IoalSrNrX+fPCVxC6zi0bFZ6KLmhuWVuY7Cef50YISRxofkyKzYvn909g60l1plARdWTycvD8lwqMp+pKjaZaMsOdaksT96qKIaunTlFqkKyS3f4UEx52WU5eHwRSWHosVMBRfTi1aBAoBUZYKRHdkhyOsKwY+MZyH3FtQFPrOm0qHySFZlTaCA3g+yqnlK+NCjfmv62aFiJ0Q1Ki4RZJSCqujSIgNjPt/QaabzBHkDA7jLLatHuKkvakWvLiSOSpyXrDdvKL8gf1DlN+mtmwm3qu2tepEUpbiZW2Io8CS4iSfvmjBxJ8YTzgnlRlDqcTidlZCOePJUWn56qrk5s/lRzfO0A2lDBz9fZCiOq+G1s4PKnW/K3atwU+ZhPcfL2M2DfZU6PyBk+WAOWi2WlTrYRipNKrbPxOVHf83EGEmoVKzcKR0hEXyo0g5gkcRchFEcYOniARcbGISUmibUhGRnEuymt6Iy01DDXFYRhT5IOLC6i8piUa0e8KIL1L+3mjORnnR1OZ0WZeG5eMW1MzcWc2H1taagBJHZte0To+ax1kTK5/t3sEwUO47aB62tyAHw+MJtTqqdIINW7f0GI+bqnC1fn5vCXQaDef026+3EZ1t0mrjP3wHaH0drOqXKhBCZXV2n64v7oXHxtAiBGAm+t4O4DvRftKaL3ePgg/7CGM1vbF89YqPKRNfUil9nLnIGPBQf0+pbzura4lSAXUWqpAqsZ1Uo0N/OzqQTAKjzYNJSyHE2qDcWt5BR7yfW8vLcathYV4qdzOOb0ItFSco3I9WuXA/vIw7K2woiXfA619zdgzMB6HhqTj6IhEXBqTgNvj03FmFMHfMh7PT6zE03MrcGr9COxZMwqDB5VgycL5+J//+9/461/f4tWrJ1jdshjT54xHw+D+uHX9Elo3rsawEQ0YNWEEnBkJRoxZx27d4B9IxcPBKaOwGOHxiYRdpgG1kj594UxOQ+duPfGHv3wMXzMVekYa/vjJR+ju7Y4OLl3xl07tjMnvTu49YVYPTJ47PTXFwfMy1BmN7n6e6MZzz6T+ljwvu3p7EHZtSs6RxPOIdtBCmynlJauowotBBIZCngQGBe/6SCxw81C4UpisqBYK/IxbvSZQgAnxQ3QOB1vVb+PzFN7hyvO9rQVehFGbrKuZ9pqA7Uab2i3Eh4AKNMDUNcgbPSy+RoyZMgE8FfKhPE4qNp+oEMNadufj2nz52T14zfS0EG78TC4EtDpZuQbzetNnJpT9qCbVRKUnBY4XXY4Xr3Uzr2dx4x0/3j+gedPWtYVuBBlQ+yn0QosCPvT/qpeu+uveVEkumhvT4yE8KPxbINOqpVKZwt4pLndKePXRNHM0kapSipPAFhobxxPF8S4DIcBQZVpVNRqmBKvVHH/4IEI0gHI4WMnAJkOZ+VgIWt6vPgR+IVpI4L6oFlXUMZQjoAJrg+wmfoYAwtSCSM1npMQZ4RsOfg57ND8XoWbnyRbEkSmQ8LPxgMUkUE0WZCGe0l3VcpOykpFVmovcPvlIz09AeooNFelBmNQrCOfm5eLqvBS82VSGp1RHl2cn4OHqLKOSxNOlhbg9MxOPl5TyMZUQqsJlKrQHG1S3fxjurOJFuKKa6oZWkorn7c7hBuRurSynauvH51XRflbhyaZqKqNqgqwKT1v64aHm4Vpr8bSVaogq7f6qYoKmDE/W9MLztQQmFdYjgvPWsnyCSWlIUmYDDWA+3VRvTPKrd8Dz1v64s6IXFVotXuyowdOtBCGh2JZAP4C2tMGYO3tE1Xh3WW9+hyo8X0PQrhlMkA7nZ6SS3DoCT9ZTHW2mettMRSf1uLU/n98LT1b0xfXpBTg7OhpHas3YkeeL/YXBONAnBKtzu1OdeWBzZTjW94nApr5WI+Pi2ohkXJ1QhOvLRxJo63D/+Fpc3TETV48sxrRpAzB5wjD89fvv8PblK9y4cQGrWuaiedZYTJvehJaViwm1i1iwaA6q66sQn5mICNo7rZrH8NhHO+ONwTM6NR1RyamITkpBQkY2YpJS0b5zN/z2Tx/CzxICpe+5+3qjs2sP/LH9Z+hIGxmekYR23bsYq/WWKLWxiyDUvI3MF6UGtu/RDS48P72DbUb6kx/POyWyqzmwmeeX1RlprDgqn1IWUAGtmrZRwK2Rg0nwqjyPX4QFbgSRH61mACHjw/2oLJBJgDQAqFzNaL6OEIygquN10s1M8PD89tH8HkHjShj5cXA25rf4vyyjAmAV++bP52gF08XWpsYEuzbLGm5kIKiSh+LhFOzrQsGiEA11lPInyBWmIZAGxvJ9FMpBkKmPgAt/Xy8+rlJi4sY7frx/QPOztNk6wUINUEIFJiospS55hQRQkVGa8ouoCudPZVGMBHaSXKOXgKb4Mt0qyvqn/xXXZqNUFvR8qOoCqQLdAvzbVkD5oxurm4Sjoc5sVIAhmh/jZ+HncKFF/UmVCWYCm2xxSEQULBERtIrxxjyanSeAVjkt/OEVlqHVTjVUCafM97f4GUv3PibCzmKBU/lv0SG0pBbaWVWvjURBcZ4RnBkRF4GohCheALHILy/ic2MQYnZB3ywLxpUG4s76vlQvRXi4LAMPF2Ti1rxUgqcQrzb2wSs+9npDNW+ptAgFladWgcTHhNeLncrdnIjXe9QLYBwt1hgjjEM5nq93NOCbPQ2EQ5URR3ZDRSOpfB6t6UcbWo1HKwnHNeVQfugr5Ye2EB6E2rM1vfl+/XhfDR6p9PWKAjzaWIG7q8uNlnUvue9HtK2ayH9G1faGNvPFdsJvcwW/Rx9cV3mfVqoxWuKnG+rwljB7QqWmdnU3CbTrC9RMuYTvX423/KyvqSrvryX4NlHpbdRihhLklVVQjxt8/rX5hbg4PYt2Mg7H6y3Ylu+JI+WhONjXho29vLG2PBCbaiKwpb8TJ0Zm4txwKtuhTlybVIwLCxvw6PAavL68B8/PbMOt05swffoQZFF1bdqwEf/9n/8X//zP3+Hp81tYuXo+t8UYN340zpw9iQNH9mJAYy2K+pUgKa9t/iomLZ0uIBeOxGSCLse4jeCWkJGF1Nx8dOzaA5+2/wpa0W/fpSNcPN3RzcMVH3fugO4mHyNeTH/LCYQnOuEWRNtIiGgFNIwg0HWhih0Bdgf/j4UvB3yViA8gIGyEqdIHpdCMAFjCSuAS0FR4UTBT/JqSv3W/bzivCSonVaCVSlPpbK2CKsxJoOlJ0HhogYH79CRQVQLbXQqP57vRj4CfVd2ijGqzCRQQSibnZxQ8VX1D+9IqqKppaB5OoBPEtLCgTARV8lDgrNKwdL+6UsXmZPKzhhN4hLKTt4SzQjiUJRCUyO/L72ZyvudAM4XaYbYTWPawdwpNwbUEGUFklOTmQfDjSCGrGUCwCWZKEdHkaVtplTZ4aeVStwps1N9GCgk9uZ4jVRYcEWksDLQBjQeG6s3d34eW09coqOhHlean+TWqMzdfX2MhIEALCQSZNi0meJuDaS+iCawYwsxhxKMF88CoE5QspzqnKz1KmQTWCNVHo6Lj9wklCMPjtKk+mubpAo3XZ2RnILcgB7379kFGXhaikuKQ36cEmbkZ8PPuir65NkyqDMaj7Vrly6e9ysGF0WG4NTuVCo2KaRMVFu2hSlg/Us1+qhcVRNT2QFUq9ozFyz0T8HLvVDzbPZm3E400JkXja4L+MUH07V7NZ/XGOfWzXFVBiFXhxkJN/NcSXhV4va4CDxbn4c78DLygOnyxmkATRKnqXm6sxL11vbCmzge3V6qp8ADcI4ietAzAC1rHb7XSSoV2q6UPHrTSWm5q5O1ofLt/Fv52ZD5ebZ1AuDbh7paReLhzDJ6osfCWBiPeTCuZ91bwdQTspfnFuLGCwFtVTyg24uGWUbi5fiDOLyrDhQWFuEIbfnV6EoFGhVbkhRMDIrG7bwh219uxdVAEWgfFY0VZGDb1CcWFkWm4ODwJBwfHUy1Oxp19y3B800Jc37cZN8/sxYSJg5GW5sT0ac34l3/5V/zLv/4N33z3HFu3rzOANql5Mlp3bMX9J3f49xjCKobKOgdRaUmIoMV0FpTAmVuIuOw8JOQVGtkDGUVFiEtLxWdffonO3bvBgy7i044d0K7jl+jUvatRVEGVNwKoRjr07IqveJ8j8Z2FjOb57iCcqMTMUTwXeX55c6CN5ABpokNQuXgvXgOaZzbTEURnphoVMNRGTquYKvVj1QJBRgq6BlDtEQqqWRasbmQRtKVUQlrd1MKAmqR4hPG9aE99ZTUVKkWgeRBovgRLIGESwFs/PtaW+2k1ksmVf6nUpfAMJ2Kyk415OyM/Va/l9eEdTnfFzyn7+hPMfspWUKK8Kut60NYaHeGD6aD4fb2pLmVfPXm9+EaSDXw/d0cQHNnO930OLdhQQwKaJuxd/PiFeKtwDCMS2kYoOEh4E60aQaI4NDVPNXoCcKRQAnogQSYAtq0QUToTZPpfk6SCl5bTffg+so2aa1N4SJvdNBlA0/0K7vWinPfg+3v4cwvk/gi0n1Sayht5mqTsCCVC1cr3sfCAG/DiqKfenwrUtRBijtgw2KKo8JTtwO8SZA1FCAEbyvvNlM9m7tfG/WRkZyIlPRVp2VlIz8tGeEIc+tbVIthqw9edPkNdWQxmN0biKtXZnVWpuDI1HBdGhOHRokIj5uvpVoJr60Dc3UqgKV9y1zA83ViP76h6nrfKmjXg1rpBeLi1CY93jCcwRtH2DaGC60uYqQ5ZhTE/dnt5AR6sKjPU2Qt1V1rdn3azEa/WUKUtzMW5pghcnRyPb6nYXq/qjcdLi/CipZzvU4vHm/rgzNw0PKR1fbV1CNWZQisIMr7vI4LtfgtV2L7J+J/rrfjPyzvxX1cP4ceTu/D6cCte7F+Dq+ubMW9oBqYTOk8Pz8SDbSNxbmERDk1JwKmZabhG5fh4Qz3e7Cb8dkzE0z3NeLpvFh7x9uaGYTi3uAIXFpfg6qw07Onnha3F7jg+MAInhifiwIhE7BqVhLUDo7G2JgqtFTbs6mfBlaY0nOZ2c00jbu+bj72rZ+EVbeTdK6cxaepwZGYnYcTI4bh16ya+/e4trl+/hMuXz+LY8f3YuHUj5i6eh2s3z+HwkS1IzYiAh283DqL+CE9PQVJJbyQX9UZiQTHBlofUwiIUlPfhoBeGL7t1Qeee3dDT1xM9/bzw0RefoUOnjujk0h2BvOi9aau6ebnht3/5I7rTgoZRtXuF+NNShhFevLBDA3jeBxmLAOFUOuqToXPc3x4KLzUdjo9HWGICvHkOSu2pcmxbsjqBxwHV10GlZVXALZUdFZq3o23y36jxbw8kxHi+0zr6E3p+dCA9CR1f3vpReYXnpcOWTtX4DkSCrz+h6UfH4c3XqnWdGqNk9S6AmTBThY82tWWFF6/LnwD2UzK8NqU3yX4qFESxdSHOaLjz8/YM8SUgCUR+Lk8KhQDuR+/rHuqP6NyE9xtoOtDhznhjBVIKTbZQFTlVVsidMPDkpiKQiinTAoDR6IRKSCBTqztvHiBfgkU5n7KgsqJ6jv7Wpr8FP18tJhCS/68RsYpJElbaZD39eb/UmR/fW3Noyg8V0ARbfUY1O5ZSC6ZKlJVUcUeVCorgaBSX6uRj3A/fO5AjjpUH2RJOKJt8EWIPN+bntACh9CndZ1OCMveZlMoLgFtmbi5Sc7LgoOwu6dcXXXu4odOXn6K2dzTGVQVi3+xYnJ8bhSvTo3F9UiKuzcrHjdVUQrtG4fnhibi5czju7hpJGKhx7yC83TKUQKojCDQHpni0kYvnPbkAAP/0SURBVITfSNrQBgOED9YU4/7qAiqeAtyVjSTgvtlSRws7AA9WVBjq6tbScmPx4fa0ZDygenswMwPnRkXi2uRE3Jqehrvzcgg1Kqh1pdy/FhCoDFWvbM0gfL9nEtUa7eL2sXhFkD7dPg2vqISeH9iEZ0f34rvL5/Bvj27i+cXDmDu2CuV5Ngwsj8XG2QPQOq0EB+cXYe/0ROyZEoeT8/Nwd/0gKsvJ+Ldza/Dvl7fgbxe34puz6/HtqZX45vh8KtjRuDYnB8caLDg9NBwHaq1oJbg21IajlfaylXDbOzYdBxqjsb7UAydHROHVulqcX1KB42tGYOX0RpzYtRVP7l3H8pWzkJefjPT0BGzfvhn/5//8B548foBLF89g67b1OH/pNNauX4Hdu1rw7PEFHNi7CuXl6fjapR0+/foLY1okMj0D6pDek4OgF8+5rJIiYzFKK5pfdSfUPHqih58POnTpgk5du6Kbpwe+dOmB33z0Adp3/RrtO3cypkocVFb2xEhEpMQg1Em7RRUlxSbImQiE+OxU45rQyqh6ErjRQXjbbMbEudSOsgUENqMGGs9NzVNpUUDFGe2p0YhTm7mkCGNTmEZbOew2oAXERxowC1DEfmYKgZaGIKqxHrruuE/NtRkLEXGaq6NDUXms1FiE8zmWWA76sRFUb7SXspUUHrKdKhUkG6m/tSCg4FwF6YYRlHquL0WBG220Cy2wKtwG8Turq7oq7/oS+K5mb77ne14+SOAQKASzti2YQOPIQKCZHPwB+L+32YTQmCjDQspOKnWpDWSEDyWyZLg5Isx4XLbTKIpHwBiKjZs9gXLeUGb+CJDqI5xUAVTv7ansAd7vTUvp6SdFxffm5qkYN34uX54smmcLoqL6qV2equRqIl+LAmpMbLZbDAUWwvcO04HmgVKArZUHQkALtlOqazGBB1+VbU2EsyMqAgnJiUhNT0NJn95IykxDUk46YlKS8Ye/fAJvt27Ii/fEzAYbrmwowq01mXhOe3e1OQcX55Xj0a7x+OuFJXhydAau7RqL58dmEBiToXpmj6mOFFX/ZEN/2tJBBNYgAm4wt3qCqoAKqjcuLUjF+YWZVH6lfLwS37QOwI/baedWEHiE2qVZOTg9Jhqnh4fh6rg4nB3m4BaOy01xuDw+HpcJ1puzM/GYdvXe6l54Sav4nezt9nF4vXsqHrY2EWQTaHUJtz3TcG/XHDw8tA7fXj+J++cO4vSBDdi2cRYG1WWiuCAaNlNXFCWbsWpqOQ7w/TfPcGLDpEhsnZqCGxuG4q9HFuKfVGxx80y8PLUR31/ZjVen1uHfb2zDf93YhLtLK7CnxhcXx8bi9vRcbKwMwZr+DiytDkNLQxRW9TfjND/3zdlZODA0FMf5+R9vH4oza4di18qJOLFvO84cP4C5s8eisiIHiQmhWLp4Dv7j3/4F//av/4y//vgNLpw/ji1b1mIf7Wnz1GHYtXUJvnt1FZcv7MaUqY1U7T74ovMn6Oj6NWHmwduu6Ozeg+ee5oaj0JFK7PMunfBZ18742ssTn3bogM/ad0DnHj2Mc//jr77EB+2+MP4P4vmsjmZBkRaqsSgk5afCFm83Am0tBILm1pILsuDMTqMVpUq0cEDnwNkzMJBqLNaYd5bdlCJTwrqqzmoLkeqjQvOw+RFMsoNSThy4o9sqXbhSIfXQ3DXf243qyZ+v9Y4i5OIioC7rUlpKeNfKqargGHFuMRz8ua+YLNpgOhMzoauqHD5yUFJwfJ4saVt7PA7w6sdJu6rUqQB+H9nLtiYtflRn2nyNYF59NjUgtjgJV103vOZsfI248Y4f7x/QgsMdhgrSARVo/G2UzwSaW6CJFlOy2m6oGwuBIZjJLipuRyDTooG2nxYD9Ljm1JTepFuNcj/NmRkVODRnZihAgtNMdab5OgNotKdUgprA9/T3h4eeQ8DJdmoT1BQAqTzT7JJcRDgjaDuVwhRCiAUTdEH8fIQX5XU0R7VYjqqRPPnCeCKEEMohERwxI/gZ9VyeMP60ogHBAYiMiURaZipKyktpOTORS7nuHuCHDz76HN4uX6O20I4DSwmMrX1wa20uri8vxt3VA/HywCx8e2EVfriyFj9cW49X55bi5Yn5eHtsLl4QIC+ojF5TvalD+G1e6C/W1uJlSw2e0VI+ULzYJtm0HNxsoeWkZX1BmL1YW4UXq/vi6YoyPo92lNvFiU7cnJKEaxMScGdKOu5PyzZK8FwYHYsr4xNwlY891Zxaa61RaPFfjs7E9wfn4NX+Ofj+5HLc2zkVt3aOx4tTc3Fx2wSc2zED6+ercsUYbFk/BauXj0RtdSIC/DrjL7/7B0SZe2JEvzhsnl+MA6ty0TorHqvHO7FmZAqOz+yHZztn4umhJbi+az6+ubITby9vw+PDy412dP91fDbOjY3BqZERuD+3AEfHpmLHiFQCzY41gxzYNMSKq7TGt2mhr87Nx+X5JbhNe7x3Xj/cPbUeR/duwZL5zZjSVIsBVZkozY/B4Dra8Pu38d//+R/4/vu3uHvvCjZtWolFi2Zg8aJpGDemHvv3rsXzp5dw9vR2LFs6AX0q0tDTszNcvL9Gd8+vef548LxsOx/bd+9KyLmiq6+XkfXSzd0dv/39H9Dd1c0437q4uxGInfHBZ5+hm7enESwreMluRqsxSRJdAeERpkn4qFADblGp8bwvAupJoGR3KTVfDb6EnPIhBRZZzsBoWkcO+JpbUzMSVdGQ5dQqpxG+QTsXRHiofJDsnYs1CF/zWlOBRV+ex+qy7q8VUlpNL94XnpGIqGw1aaF7UYCumqGk8DznZzLHhiJUWQRRhGwM3VQEocZNc24KxnW1BVCBmYxNik0FHs2JykiggyEYZTd9oihsFIieGIEwglSFKdpSCe3vu+WkPCXUPIOUIqRwCSoiNYQIsREAsppWBNP7KyRDMWaq9S+gSaEZddP4Q2mRQDBTYrrgpS2QJ4zCP6TaVIpIr9FJJaWlMsYBNh4Yvqda1/lScfmYKc+DLfDwpU3QKMfP9JNCU/qTgJZVrETyMlgk/cMCEK4DxxMilIpM6svKk0XVSiN50jno/0N5EGxR0QRgkhHgqzkPm05EjWpWApufq7hXAYrKCpFdnGNMLrsTwF993R1ff/Uppg/Nw9XNDXi5bwCebO9nFFv814ur8fr0GpxXm7W1Y/Hy7Bo8PrIIhxc3YPvU3jg0sxxnF9Xg4fYm3N84DHeW1eDBoj54vrwvbs8vxMM1ffFAGQAHR+HtIcJmxzDcXNwL95f0wisC7VuqtZdreuPhcsW7ZeHtyjK8WFSKJ7OLcHG4Ezea0nB2aDRONjrweF4+niwtwet1/XFjofpvjsPbA3Nxn5/tzt7ZuHdoAXYtrcPc0eloLLMhL64HTD3+gKCef0JSWA9UFUYiNcIDX7f/Izp8+HuYe7ZH7yRvrJ+ZhU1zojGj0ROTawMwqXcgZpeYsLAqHJsmFePYupG4vHcWbh9ajMfHV+PF0VX4n4srcX16Btb3dsW6Mg9sqLFiab8wLK2y42hzNuGeit0jLDg2IR4XZ5fg0dpG7B2fi21UhC+v7cWqpXMxZugALKH9nD6+AgOrU5GfEYE50yfj6qWLOHRwHy5ePoFTp49g0tTxWLZqCVq3b8SYccOwZDmPxbFWHD24ipAej6EjylFdW4CGoZVIyXHCxc/NGFi7eHrid59+js+7d0NcdiZMtIedO3+Nr7v3xNdubviqZ3cDaArA/cXvfkdnEU8Vlk27qWwTG5w5yUaIhoUXdRBVj7pDqdSQktu1+u9GZ6EikD0JNXNslDExr8T0tiKNIUZTFpUIkkLztptgUVVl2jqlOxlFFwk6rVJqXkvNibx1vVHV+XIw1jyYsRDAgVuliLSiKTg5CzO5vyBjIUIlhlQuyKhiqzkwqtyAJDu6Wb3b4MXrNTwr8Z3tDDWUmhSZ/g+lxbckx8CVYPWLsRhBuY6MuLYVW6pRpUDpOwa/72EbUmeydFoI0AqnYCOV5melHaSKcqENVJmgIK1uGqBSjiR/aCkdB1VdaNvoJzBp5VIrSKqVJtWl1VIF2HpTsamoY1u3dBuhwR9X8w06AaiIPHiyufp4GYsC7j6+6Ek7oEUArWwaMWghFspdJaBrXwrp8IEt0oyE9FiCizDjwTE6SxFU4RwRbfYgA3ZWfs5AfhezPRK2mGjjM2gBIZong+bfggm1lPREpOeqjJCTsA02JoW/+KoTLWcnTK5LxelVffH2cAMe7+yPuztH4NyGcVg6oQLzx5Vh5rB8zBqcjUW8nTMgGc0VERiR5YkhqS4YV2zG3ubeuDi/EtdmleIqbdjV2fm4vqwPTi7ujbcnp+NfLy/BX4824/rCMtxeUIKHi4oItd54saoYjwm0Bwtz8HxpKW41Z+LGpAw8mVWMq6OTcLDGguMDQ/FyIV8zvwCPlpTT8vXHg7UjcW3tGGyfXollY4owpl8MsqO7we73ESICPoPV8yOEuH2ClBBX2Hq0Q0D7PyO855cIdukA/27tENTtE2Q7OmL5xFjsWuLE4tF+aK7zx/RKMzY2xmFORTAqYtthZLkZK5t74cr+mXhGuL880YJ/O7UQV5qzsGegBRsqfLCmrxmbhyVj74Q8HJyUiuPT4nBgrBWnmtPwducE/EAVeXhGJc63jMOlPcsxZkgdBlaVYmJjIWaN64UR/O0banLQPGEUZs+Ygf379+D8hWM4efYYTl84i8mzZmDrvr3YdWgfJjWPw/IV03Hq6Dra0HlYurQJ23cswuVrB3H89G4Mb2rk+WHnOWVCR3cf/PKjj/FF9+5w8fKBh5cvvHn/V1174I+ffoZPOnyFLj1d8XnnLvio41eGVU3ISzcApsUBwSyaF786kgVRzciOOpJjaf0UR0ZLF6sMAKklpzFpb6XysaiJj+oJxtJZxMsuUvVxwDVKZdNq+hJmXorWp9Mwym3Z6Vx4froGE3wUBlpMMEU7jLksZe6oV25UTipUcUNltDXPpZxRJb6rs7rKbvtE81pNDIV/EhVidFtlDoFLtlab0p0ENd0n+6lA21DlmVIs2NKiqRZ5vSXw+3B/ZkJcn8mLn8OemvR+Ay1QSeaUy5qUF7RMNo4QyqUkTAQ6bQq3UIK4dyDhxueqN4An5bBkt9I61ClHakwrR1oCV6Ct5ssEKpUl8gpSiIZyOy1GXXZXAs1TakzW9p3F9OP7aP4sQIsEQUHGSqcCH924+QXz/QhK2YewOBWTpAXmKGTjQfEL8adVVqAuD1ZoCMx8vYXfQ0G14Rwlbco7pTqLy0hBVEo8vyO/U5CPMfdm4wiYnp2O3CJ1DErAx198gg8+/QS//8Pv4Qz3w8whaTiyjJZzbwPObalDy6wSNPaLRGN1MnrlhMHpcEF9H1qymfUEWwbqsn0wrJcFVZneqEjqhmn9o7CbVu3sknrcWjcEdzYMwdWWgTi7YgBuUcFd2TQS9zc10a4txjcbh+LW3Bw8XJqLt2v74NWKPni8IA+PFuXhxtxsXCIIHs7Lw4PmFNydlIC7U1Oo0PJwb3YuHi3th/Nz+2J1QxIWD0pCc1UUSiI6I9LjD0gK6Yg0hysSQ7oj0rcz4fUlHN7dEe7dDVk2LxTZPVCbakJlqi8qMtxRntmF3zMFB1flYe/CdOxdkIn1tJIze/tidpUFTYRaZZYHCpO6Y3hlBPavHoHbBxfg7ubRODerABv7m7GuKgjTcnpgUW04VjU6sXVUEi7OzSR043COSu3p7mZ8e34zjrWMx/GN47BpfiNGVxdh/KAyDOwTg+kj87F4Sl/MnlCN2r75yM/LxKw5M3HsxBGcOnMch48ewMbWdWiaMBK79m7GhQtHsbV1BXZsWY5jhzZj65YlWLl8CtavnYkbN47g8tWjmDxjIge+aHTy8MGf23XE3/38V/iwXQd09/A0rOcfPvkUPX388EXX7viyhwth54V2XToabeystI6WeCoxDpAqU6/zSGBTOeuQeDtCaUXV4d+sOakoKrF36kc1/220bNaEKANuir5XnJryOVX8VKugsoGqvOFFIKkqh+ChDB3970cHoVQrH8I0NFWJ6UpGlwWl7c1IogpTmWw9rpr//lR1AUgoSTPKBalChy2djydw/1EUHnyOkuRV6SOIkPIJp60N5nVAlWlJoB3me6g6iBchadhWbmEpsUalXAX6qpSQgoJViUPceMeP91ChEVSRCXGw8+J39yNAuKnGmcnGL++vbkskPFVSAP83K4SDzw+iqrNwxNMStgrRqbONVjeNDANaTy0Q6H/Fnwlo2jRfZtYig1aECDiVMvYNpYy2EqAquEfIdaPsF8wUXOtFyAXyuf5aDeXn8QrwodpTk1eteFIFWv352cyEnA+hqwUEvg8/V0QcD3wER6FQjib8TtYonlgc5eT/I5PjaE/5uc18rSwngZaRm4WSsl5Iy0hD+y87wIWf4aOPP4IzzAszCYiTqytxcXMddi4tx9BKGyLMHyPK2gW+rp+hW8c/wG7uiuG0Rxvm1GHjrGr0zwtCdkx3DCwwYVptPNbxwtw9fxBOtYzCyZZhOLR8ILbOqsTKCaU4u3ki7u+ah2/3LcO/HV6Ab7YNwZW5GXi2qheeLOyFx3MIsPnZeLiyF2FQhCtTnXgxj4/PTMVd1RebnIKL45ONpiOL+9oxLt+Mxgw/NGb6o090D6Sa2sPu/jFi/LsgLqArUkO8YKPy7Prhr2D6+gMURLhgUKYfplSEYXJlGIZXBGLGyFhsXliMbfNysH12CrbOiMH+OUlYWR+ESSU9Mac+FNMHRWFoeTB6J3dHQXRHNBYHYdnwBMwu98fQmE8xOvErjM5ywXTNn41Ow5Yxqbg0JwcPliXh8KREnF4xBpd3Lce2ZaNwfu90rJxWhqZ+yZg7qi+qCx0Y2S8eC5p6YXBFAqrL0lBcnIn84jyMGjca69avxqmTB7Fr13osWzwVM5uH4eSxLbhwZjdOHN6MM8d34DS3S2d348DulVi9bDKOHmnFoWO70ESr6svBuQtV2s9+/Qf8/sOPef6Y0O7rzoRYd4TF057y/9988jk6duvKgS8QynE2U3FZqbLCCDYHoRJEMNiTomgFVfHWhihas+h0wiaUg3wcYWWEYoQSEG3KKzIjHu4cQDX4q4JzD/XbpItRY+AAwk92UFVoFbem9CgvAk1TOkqtUvVbTdxLTWlSX3NhrrSYCrINUDGGrGRYCNTOga7woyrLqiqAyam0J19CldcX71O+qFZWpRYFNQOcFAaqzPFT2pUUng+BJiB78jMLaGpSbI5TQDAVHu3uT2WQxI13/HgPFRov9pjURIQnxNLWydJRPREg6mDuQSD50SYKOmZHGMJjohAaqTAIK2GijACCicT3IFAUe6ZeAlrd1BzaTwsCCsmwRKiXIX8Q2lp1TFf/T6NQHtWeJmO1GfFwmsMjyJQCpVuVEfLlSaX6aCr2aFTM4Kb+AKpOq7JFIQRrKH29rK0l3A5HdAxsVGRh0bQC8TFGErydn8tKkGlCUyufFj5XeaMhvI1JiCfQymAmcL9o1w4daDc//fwLRFg80DwwBde3j8CuOfkYlNcTCcF/QozpQ7h3+jW6tPstzFQ8ge7t4NXx1+iXFojhpeEoT/ZDQYwHMm1foij8awzOC0VzfRZtXD8snVyJ5TNrMWtiX/TvHY2mgdlYM60BGyc14PD8oXh9aAZutlTiCpXXq5WVeLG4GI8W5uHhMlpQQu358hK8XpiPF3Ny8Wx+Ea5Py8LJsYROgxPDEj1QHe2O3mE9UBTSFel+VGLdPoDbR7+AqfPHCO3ZHg7XL6naOiDgy98g0f8T1Kb1xKSKAKwenUB4FaF1dikOtwzGCarJ02vrcWxFb5xYW4gLawnWtcU4vzANm8fY0dzPA7Pqqdb6BaI+z4PfvQfGlPhhSEoX1MW0Q4X9c5Q4vsK0+gTsmF2BY9zvkzX98JLK8+SsXri8cTbOb1uBMzvm4sTmMVg3vRhLRudg9tAiTGvshXpCbdLANKxb0ICFswYhLzcWRb1ykd+rAHn56ViyeDouXjiAG1cO4uihFmxomYxN3J7cPYCLp1uxc8tinDy8EbevHsKercvRunEJLl4+jsu3LmJw0wh0liL79At82rEzPutIwHu4GU5B0y3xWTn4qFMXfPjVV+jQowfPtQjEZ6bz3KFdJGDCk6nWCIPQRCp/KjL9H5ESCXuiHTanDdGEm0pgBztV/tpBZWdHGG2pJu0FNaMSLeGgoqkehJa35rOo5FRWSLCRehPQ1IvDmK+jApO6UlUMTearwmzb6iUFQTSFA28tSdG8Lxg9Q7yNuS8TP4dvFK8zKjatnmoV1cTzX9AMilV6UwDhpr8JSQJZUJN6tKeqG1YkVNbbmxDUvJ4yDtq6TMUZn0VqU9x4x4/3D2hKRheAvvZ0NSb2FSgoEAlI/mG0fwSaUSGDVs4zQBP2WoH05wlAuUrIKDnXnfZTsWYK2dBrDdupSVBuRus6gkuxZAa4jPpovE9zcgoXEeS4KfbMzP99TCqxTXUoq6lsAl9PeFOd+VtUgkj5mlq08Kfq4yjD91Moh2LTtIhg5nvYowgv/m3hyKoSRYKdgm7DYim/+X1UiNIsa83vExIWiuT0dOQVFsFf8ys8kf/y0af44KNPkJngwI5FQ3Flywg0lXggO/h3qM10x4AcPySGdoXb1x8iMTLAUHIO73bICeuO3NAu6OP0gzOwIzJCuqA40gV9UwLRUBKDQWWJaKzJxrDGUhSXUglQ4X3+0S/R+eNfIYQ2cFBRPFZNLMO11mHGPNuV5gy8XEaIEWZPV5QY3cj/1lpN1UZbOj0bd7mdoTrbPTwJg2O6oiC4I2LdPkNE10+Q6PkVnG5fIs6tIxJ8u8Pa9TO4/eWXcP3zPyDd1BHjyxwY1ysQowq6YkG9H7ZMicCaplC0UvWtGJ2CHdN64cH2ifj25Fy8OtOMV8dH4XlrqbHdWJmNg80xRpzaqtGRmFoThPnDYjG7PgJjCn0wuzYW9VmBsHt+gARbJ0wfmIirK/vj3pJeODUlC3sm9sbtXatxec96XDu0Asc3jMSOeb2wemwa5gzKxsIxtRhW5sTkhjRsXzUU29ePwfAhhejXvwiFZQVIz3Siok8u1dlkAm0fHt09iOMHF2Hf9mbs3jQBB3fOxskj63F031rsoQU9cWALThzagbNnD+Ha7fNo3buB57a/YSs/79IFv/voIyOXWKvuPXz80c3bH5983Z3KJAGZZeWITcvg4EhgcJBX82zFoVkTHdx4cQtohFcEt7iMGMRmaD5NpYFkJ620bGpmHEUlpsl/OgPCS93TfrKdah0nBWZx0lFIiVGhadVS4FPRR8FPPTcDaE01B6Y5s+5mXguEk0DmQ8Aqbi0mL8NYAVVJbRerLwKpEr0j+NxgL2NOzExrKoVlS4o1bK6A1jaXp1XXttxTxcxJnak+WygBrZJE9pQYgjbBiEHTvKCqhyhfVdx4x4/3D2hq+Kuoft0a6UyEkAJilQ3gRoWmjuruUk2aQyNgBDJN+psUpqF0CtpOwUyvFwQFR4FRGQNG5Y1IHijZS9rH///iA0FI6a9kdXWM0ibr6+lHi0vghUXxx+Z+pMwCqcJMHLHUS0DdnSz0+urartg1JcEH2bUC6yCwYhHhdCI2KYEqTPvlSEUVKfApET46OZ5KLdLYtzZLWBiCVAstLh6lPHHt9ih07eaCT7/4Cl269UBteR5OtTZjcWM8ap3tMLrQC9OqHLxwnShL9iXI3JAY7oVoS3fkRHpgYK4VfRO80CfBFxGenyIn3AW1vC8/xhXhvp+hJDUESZG0uj5d0J7q7qOP/h5ffPwP8CCAzB6d0TcnHgNLojGyyISzC2gxFxTihw01eLqsCC9WFxJqOXi+ogCP1S5ufiGODY/AnMxO6B/+OeJdfwdzp9/ja0LL6/M/I9fqh0KbP9L83VAQ5o0kv/ZI8m2P3pFu6OPojKYcT8ynuppd7oa5Va6YWvYpBjh/hpq4X6E+/i+osX+AGUWBOLOANrqpGGdXDsCddeV43Kpk+t64t64UFxZn49DMNGybnIRFDWForrZgeL435g5Ox4CCcH5XH4RQJdblmbFtTAqOjo7FsUnZaB1diBs7V+D20W24eXg1Lm2fjOPc//qmNMysScGU/qUYU5mGacMysWp2GU7tm4zli+o5CMSjqDwXWTnJyMyMR+/SNEwZX4d9uxbizOFluHR8OQ60jseBbdNw5sRGPL1/Fif2b8LF4/tw+fRhrF2zEOcuHsJe2tO8snx8TZX2yz/8Hl8Qah0JN2tkLB1JCD7u+DWqho9FnxFjUTmqCZHJaRwgI+BMSjQaa/uFBhJAHEA1l0vIBFHFJGY7kZJLFRMbQttKePEx1fcXxKKzeD4SEgrP0KYqGwKDIyXOUDuC2E/lumULZUv1eAiB0yPAi0CMMYAnu6e5L6UiKR9TOZbqzKQ0qABeB0pgV76mJviNstx8f08CUHNu6rOp1dO27AVlGdj+H0CVV2rM+2k+j3BTOlZgDK/VcIqPcK2eRvK9+XiUw1CVqrArbrzjx/sHNKklFWtUbTNV79T/bWVTFPnPH1iT9ASQovbN4bSNhIwm/Q1LGuhD2HlT1VEG8wfVvJli0gQ0PU+VNwQV2VqthGpFU9U89L9WRbUS6if1RrsaQEj6EqBWvodApkbGRss6SXQeOA9/D76v3lvzdIQo96eKHgKt1J8KQdpjYngbhkAC1BKh+2ywxTgMkEVyZAnj6KcWZ7LNsYmJsEfSPoSGISe/EKagEHz5VRd81u5LdOzSEQXpEWiZVoU5AyIwr9qKlpFJGF8ciDH5/mjINyE/0Rtp0YSV/+dIMH+BvkluaCqPRG+nG1KsnVFbHIFcpyuiAj9EtOkTZBF6aVRzvp0+gF+3v8Dm9xnC+NqcOD9kRftzP11QnmlFluVzzKsIwsPl5bi9oABKRn/Rkk+gZeDhkiw8WFyIa7NycXB4JGbldUN+yIcI7vpruLT/HVw7fgL/bh1g6doeUT07INa1A1K9P8aQTE8MpbJsSPHAsKTuaM52wfK+vthKKLaOjMLmEQ5sHe3A5rF2tDQGYXZJNwyP+wSlPr+C49O/Q6/gL7BlQjourOiHaysr8GhjDbdKXF9eStBV4sTcHCyoC8G43iaM6mVDkrUrEqMDERfujQF5Fu4/CecmJuNUcza2jsvDrb20gLtW4uq+FTi0fDh2TO+DPc1lmFubgRkDemFsdQaGV0Zj7QIq1eNT0LKoEiUlDuSVpqB3eQkK8rMwqL4StVVFmDS2P3a3zsGVU2txev9CHNw+E9cv7cS3L9Ws+BruXDqJSydpPXduwJlzB3CAQKsd0p/ntRm/+MPv0MXNDV3dPdHF1RPdvfzhbrIaQCsZNhaDp89F1dCRSEhNR68+vZGVm8GBki4ijBe7XSFJHGAJgSQCNj4tCuEJoYigcrNJkRF2Jtq9UMLFSrUfSGhEpMfBnwCRUlNFW0OlOSxG7TQpMqMUt1QaVZk6Qbnzf03M22gpNcel+xTHpqoZ/9+GxN50KCr+qMoZWkCwpkQbsWVqo6c8Th9eSwoX+Qlo+vsnqAlksqIJhVkGVIPjaafVaT2Bj8fT/SiYOJFWNDEeoQkxRplxceMdP94/oAVRzShn05VWUjawrbemnarNBBfe91PZHtlDqS8j9ckmiU7l5udFC6dgWz6P96tUkFY6jYwA/q8AWwFGKk12VIsM3rSUIdy/P8Em6+fPE0vzaoFSZHy+2tiF8oe3cRPM7DEEE0ctdYEyayWJmxYDVOVWVWllN23RmvyPIrhiDFWoeTMBra1nAUc7ngR2ynylSSltSgquoLQEkVR1tvBwpGZkoX2HjrSBnujEEdvF7WsMq83HsBIrxpf4Yu2IeCyqtWNYanc0ODujmlDoleqGrJivUeB0QX50JxRFf4mhJUEYXm7HkIoYFKcHIi/ZDZmxXyHZ+jGivT9Aqn9HZJm7UDF9hF6xXZBr/xwZlk+RYe2AKJ9PkRTcGcn+n2FG71B8v3ciLsylMtvQF682leDp6mzcX5aLO8vKcIkW7caSPljfEI788Pawen2EAI8vEcsR1eRChfm7v0Nox9+hD1XiyAx3LKsLxqjMHhid0RPzin2xqpc3LkzNwL1V/XFzzRB8u3M+/vXYCvyfi0vxT2em4cnOetzb0A97xsZiZokLYjr+HWK6/iPm1YTh6OzeeLhpCJ5vHow3Oxrx3a5Go5HKtqZYLBrkwMj8AHi1+zkCPb5ArN0NVZmBmFNmwpkJibhBGO+emoMLm6bg3I6FOLZhJk6unYydM2qwf1Z/LG3Mx8R+mRjcKw7Da+LQMrcMVw414dTu0Vg8vxaDhvammi5Gfn4+igvzjOq2k8cNwcwpQ7Fx9VScPLgCZ4+24OTRjdi8fg4ObF+Da6cP4vyxvThycDt27t6I0+cOoXpwNUqry/DzP/wG7b7+mueeA7/8/Qf48+dfof+QMcjqU4343lWonzILjZOnIZXvpwovpRUlyCjI5LXAQZTnVJjOJ6qmCCqwSKkxWjVLlAWWGMKAoAjk3wKaehKEp8UginbZPcSXKo3nMoEntaaSQQrX0LyZsWhAReVL6Km9nQCjua0whYUQVFJyamNnT0swYtJ+ysuMyMpAWp9SA14KjlVqkyptqLFJUHykEYgb4owhHJ0G0MLT25q0KBFd9lPAVDaA+ok60qMRkxuHuII4gk3gk3rTZ0gwLKvCUcSNd/x4/4Bmctih2uj+WnFUyAYVmrrZeBJoWt1UBoGsYoDmvAgpMxWYwCZ15EeLKWsoq2nkcr6zncoaEMAEl7YSQQraVSiIv7FyZHVw9KIy8+N7aH5NZYaCuG+tPhr1/HmALZTW6qOpqhlKc7IrrkzzF9wENc2lyfYGa/Sh4lNqVghtZlAER8mEWERSZgtoFh5wtbWzcCTU5h8cgLjkRKTnZFKhcTTl9xfQvurUCX/881/w0acfIT0jElNH90ZVSk+MzuWW1RUT8t0w2PkVhnDrF9MepQlfY0BhAPrzAm4sNaM+zwsDC3wxfVg6RtWn0o72RGZ8DyqwDrSkn6I0ugua+yVi+7RqHF3SH1umZGDF0HCMzOmKaj6nV2QXpAR+hVj3T7F4cD7+984O3G8diTNz8/BgdRFebSzF7WWFeNQ6DM92TsK3+6fibusIDKMiSrZ3h59LOwS4d4bN7Usken+O3iHtMCrVFVuHRmBZuQvmlnqiOdcNiwrccGJ4lLGK+pr7/yut2n+f2keg7cL/uboH/3x1I/52ZRn++84y/Pv5Kbi/uQJbx0ahv+MzlPr/FtOL/XBoWgHurh6AV1sb8XZbPR6sKsaFBVnYNzkFy+ojkWfrgG4fEaq02r0T3DCnTzDOTU7H5dkZOKKWdYvrcW3/EhzfMAunN0zHqdXjcGjBILSMpd3sE4uRVcmYMDQT22lFbxJox1sHYs7kQowdV4GqARXIzc9DSkoSqqv7YdDAagwloEYOq8Ss5qHYvX0JTp/cihNHNuHUkVZcPLkTz+5fwb1bF3H8xEE8ffkEc5bOQf2oQXD198JHHTqgQ9ee6OkViG6egehV3YAJ85fTco5HTHEf5NfWIaWkCM6sNKPUe0GvIp47WcgszEVkSjzi0hMIMsIqiQNqvMOwoQo4F6gs+l+lsAk1AU1BtIri10KBiZbQz2FGIAGl0t6qcmsoNp7v2jwIOzcbHQzPWT0moAlwLsG+BmC8HXpO8LtqGnaEpibBrORyvk5xZkF8bzUwDiEMPXgdRGlhIyHOiGOTUpMFVV6pVi2l0BQeIssbGK1FigBC0Z9WtW3FtqdCsOjWgrl/wVTceMeP9w9oUl4qVR0SpQ46kYSE3aiVHhgaygOu3EsbgcGRgBZRc2zB0Q6o76axesn/vajIpMxMVESynVoUMDo7xUcbK0PuAWokzNfzOQrfsNDahvO9wqiM1CMgiDAS/DxNPoYKE3SM+TIePEHN1+xDhWYyqs2aw2lLOcL5WPhcFcXjAVFzFs2RqWqpJv3V5ckWGwFnRjIc8VGITaNU5skVxk37VA+Cgl6F8DH5EqxWo3JtWlYmerj0xEeffIKvOrdHZd80jKpLRknk5xib3wPjuU0sdMXaoTGYUeqDgYmdMJjWc3gvKyrTPdE/ywtDigIxssLGi5H7i3FBsMfnSAvvhpKkThhRHojNtFVPDi7E00OzcW/vcNzdUYNLS/LROjyEyulLlFo/Qbbla0S4tkdTRQ7enNmOf7++BQ82D8OVBXm4vTTPqO//48kl+J726srq0bi5sQmDsgORENwJCTZvWD26oCjSH6NyLBgW2xGTU79ES1lPbCh3w7wCF0xK7IyWUm/cnJiEqxOSCaJ6vD60AHfXz8LT3Wtwd/963DuxDXcOrcWtnbPw/MAkvDmkLlR1eLCkCM1pHVBl+hUmZ/XEkWZ9nmrc0YLFGgJtTiJ2jgzDiuogjCvwR78UX+THe6A0rgeWDYjGkTGJ2DUoBFeXVuD48gac2ToDpzdTRS0fj5Mt43Bm3QhsmtYbE/vHYvSAVIwfkoUN8ytxaftQnG2tx7wJ2SjvE4W84lSU9C5GQVEe8gqzkUf7WVdfhcGN1aiqLsDYpjqsXj0TB/etwaWzO3Hi0HqcI9T+6z//CdeuX8bJs+fRsmUDBo0dDEdCNDq7unJQtcMS7uRAmAW3ABtK+g/GyLnLqNIqEeBMQFZVX0RS1QRzsHQmE6RV/dG/rh7hyfFGTFokFU5EYhRsBE8oVZu6QwkammuT7bTEhxm2UwG0ilnTpv6ZAVRi3jrXCR61rDM6QFFhqZmKLKMHgSe42RQIrtVOAkel8aOzU6me4gk8uhuCqSevRxcKAxVjVLPg4ESVGWpbSFDyeU+KjNCkBIIxigqRr+F1ouwFJc23hXBoYSKS/9MOR5pgSeT1lGJFZHYU9x/I97TSLqcRckput77fQFOak2qVWSKjCIoQKqAYwkr2UR2XqKBsyhDQ5LpSmYKMxQLNj3nRcqrlXKDgRu/uZtwfaKxwSqUJUpprs8Xwh6KKU0yalJSVo4mFkAyijY2Mp+XT5L0UHWW8YCb4OGLtVHLe8OVopPkzlQJyUEJbozT35kdVFszPKcCFcJ8cDanutKIZRqWnruzBPJnsPAlCCV8DZtFhiIhXz06LUcgxuyjbUIKas4tNiEdqZio+/+JTtGv/BYL5vjOm9sfMpjz0jvkCTQU9sbi/BTvGp+HY3FKsI9QWU4VM6ReOidVxqMrwQRWhNqggEIW8eKOCPkN4QHtEB36NDHsPTGlwYufSKlzYMhb3DyhBfBpenJqAZ4cacW8dIbepHGfnZWNUWjfkWzoizeyGWUNqcI+K6cfLO/Htsfk4M6cYVxf1wqsdTXhzcDGeH1qJFweX4uaWKZhAe5tg6ojArp+hx4e/RWS3j1FHtbe8zBdHRtiwrZ8bDtRbMDOtM7eu2MPvcnNcPN4s7Y3NDdGojfsaJdb2qE0ORG5kAOKtJkLYibEVRVjQUIB143JxdmEx/mlzPzxelo15ee0xIPgfMS2zJ9b1D8GuYTZsHeiBNX07YluDHxb26onx2T3RXBONiiR3pPv/CWsHxuAirebOeit2DIvD2eWDcGjZUBxfN5FAa8KuBYNx5+BMqrWhmD8iDdNG56KxNh6r55bj+oFxuEbLeXLnOEyYUIK6xj4o7JWDnKJM5BBoBaX5KK/sjVFNQzB8dB0GD+uHpnEDjeT1BbPH4tCeNRg/phZLFxOgp47h/IUrOHnhOOYun4YAqy+6ufXkIKs51jTEpOTy/EmmKopDSlk1+o4ah7jiYsQW5KKE9rakph98eE0441OMst7hWoDi4BmeGMMBnEqMmyrQhNDmKTNAq5veYQFG4rjA5qdkb62A8jzWnJpi2LwIMVWuUVMiV1pA2T6Byz2U9xNoApkWCEyEnpLRlSyewu8cRqBpLk3W04PnvwuvRTc6G1lNB62tlwZ/5XLyfaTU9HkClBPKa1LJ8gqWNaqAWAK4+RsxcVKBgVG8tpJ4vVOh+Uf5w91GQUJhEpmRSkCGw42fU9x4x4/3D2jqKWCJiOLBDSXAggiztkUATbRr/kx/S6G1pUi1xaRpldKAlpSR4MMfv2egJ1WYP9UYfzASXVUtgviDhRIgCutQaIYKSTri44xVRtlOtawzFgCo4AI5qnlRjdk4Otk0/0A1pU3VZ4NCOWoIdgSVGhGHRaoDlAUmqkZlLvjSEtsUrkHlJ5AKaLKlyu0M0/64mSnRNcKGU15HJUfzfxv3GYmIWI7A2Tlo/8VHcOn2BdITzNi8dgzmTSlAr4T2mNTLD9ML/bChPgHrhyRhlcrhjE3HxJJgFER1Q22RBUPLrUhxdIRnjw9g8vwSEV5fIt3WHYNLIzBzZDYWTijA/LFZmD44CUvH5GF6/zisGJGBW7SPT7cPxu2VvbG0nx/KrR+iJPRrLB5ZgwdHd+HWnmXYMrUcl1YPx4NNY/Fw0xjcWz+GVnMinu6bjXP8e8rgDPh2/QPcvvwA3u3/AtMnv8B0KqTrczPxdEkijg0Jwira5QkxH2J+9pe4MjEetycn8z4XFPT8GdK9f49Ir3bo+uGv8eHP/w48mXTC4s8/+wd88qt/wKd/+AWcAZ0xMdsT11dm4uXmHMxM/RjN0V0xM84V8zK/xrqq7piV8XssLmyHNf19MTazM0Zlu2JoclfUWv+CzVUcEKrM2DMsGpsHRuHG0mocJOAOzumD02smYvOMRhznb35161jsXVSJeVOzMaYpAUuXlGHz8hpsXFiF1fP7Y9nSBoybXIMx4+sJrhrEJUajfaf26OHRE4NHNKB57hRMnzceNfXFGDGiDtOnjMeSudMwaUw9Rgzuje2tS/G371/gh+9u4ezZFjQMyoe7awdYCHFrqINOIBqx6YRarHI2ExGXRXCWVxBwDkRnEqAVFfBVqXhu8VnZSMzJhnrU2hNijIR1kxGNTwtHu9dWTpvXEsGiUAjFpClYVf9rXkrxX7pfyd+K99I8lpSZUWmWA7AsYQBvLYRZKL+noBYol0E15aDrMJ7H59sznFRzUmNaSbVTBVphp3I0VjVpa21pVHdJDqOZioJ43VTTjUCVAlRlXFlWF+VZ81ry498h/IzxuU4CjBCNMRsg9uF1qP2q8KQ3RYS48Y4f7x/Q1FNArezU/clbZYMIKxVRFNAUrqFqF2pkosKPfnyeye4wVJsf7aOJX87XGkCP7Un/r/gyH8JFoRcKhFW5EUpqyehgxZBRnRE6IZH092E2WCPDEaGAV4JFtk+dm1Skz5j05yj302amchOYlKepvgAql23iaBREe2tUqKXiC4ng6BgTTQASUlGUz5o34wGXGnPEOhDHE0Dt8hT0G5kSS7saRJvgJMQdcPGkzeX3+uiD3yHU7IqmEeXYunE8ZozPRVF8B4wp9MbKmihsbUzHmkEJWFQfhUU1YRgU35V2ygXzmopQnu4Gk8efEBrmAydPON8un8Oj45+Q5PBEiP9X6Nn5t+j65T/CpePvjPtdPv89nIFdMCTfgoV1UQRFNa1YX8zpbUKD0w3jimJxbs1sPD+yEjc2T8DDbZMIspF4tGEEnm8l0NYNw97mEqwYlY6yFA8E9/wzvDv9kSClJYxxw8UFffFsTSners3AzeZYLM3qjPlZHbB/WAjuzM3CkpzuKPf8R9poC/auHIMYhy/+4e//Dr/99S9QkJuLivJy/Ozv/x6//u0v8MGnhGWPzxDQ7lfICvgI51f0I4D7YlxMR4wI6YQpTg+s4OdekNeZKs0Dy6oCMDa7O5p7B2LFADu2DLJjDxXigfpgnJ6WgbPTi3F3RS3WDw7H5vHZhNg8XNq2FCfWNuHKljE4saYRLYsqsHhZP/SpCEa/oiBM4m8/nb/znNmVmDK1GoMaijF4SD8UFGfhq6874me/+iW6u/ek8s7BguWz0DSxHuUVeZgwdhhmTx2FWVMGYem8YVixaCyunt+PJ/fO4sHdY9jQMgOjRlDRNdUjMSUKX3btQicRDGdWARV+Iu1jPFLyChCdnoluflIxcbRuSVRRFriazUjkb5VWVIAIAiSMllOxZwrRsHNfKusjC6f7BDklo2vFUCBTJL5uBbef7lOT4FAOtGEpMcYKZABVlRfPf610yo4qdk2d4YMNexhhAFB2NCQx0pg3k1oL1Tkd4TAqS6s6RjiVmjWFyizWiqjcRKjmmpuSzwW61FgjBERJ7uZ4ig4KFDksxdAF0HaGpwnCUoQUJUlK3eK1T4D6Edrixjt+vI9AM8PTZCK4Agk0en9jVZOSlzAz4s+ogNSSTonk3gpApIILCg+nQiOoKFXVw9OPgPCl9xcoPAK94Ksfx8zXB/rAzeRr2FQF1GrRwcXPx7CiWjAwgl55qz6YFh5AFWD0sdCa8kAGa/mZB9ZEdWbjY1JqYRyJTJpnI/y0OSido1MSqMA40kVTmnNTRykrD2ZCeoIxXyYAqku6ndZABRyL+pUSeqGIz0iHq58JfkE2hNnD0b1rR4wcWoMtGxfg4IHlGNGQitp8bwzLdMWsYhMOT+mFo7MqsG9GKZbW2lEb9SXG94tBMy+2CKqcMFMH2BwmuLi7wNu1K3xcv8KnH/wjPvvkD/jdH36Ff/jFzw3l87O//zl++bN/xBd/oj306YBcSwdMKjThSHMp5pdZURXSHo2x7tg6qjcebJmEH47NwaPWkXi8kRZ1VS0erqvHrTUDsGpwJCb28kdm8MdIDW5PQLZDcsBnmN8/BpcXleHpmmK8WpeL8+NDsSrvK2zr740jYyMwI7MjGuyfYMu4Mry+dRT433/FwPoK/JzqrHvPrsgtLEJRSRn//zk6d/wEDpsb8jI46vt3hfvnn8DS5TPsml2DWf0sCP/479DL4yMMDu2Oic6uWFTqg8bodijy/x0m5Hth88gEHB6fgI19CdnxkTg6LgYXZpfi+bZxODy/HC0Ti3Fo5WS8OreLlnMe7h6YhrtH5mPb2pEYNToPOdkmlOeHYUxtKhZN74spkwqxYN5AjBxWQnVViiHDByAtKw1//PBD/OyXv8QvfvNrqrMqzJ43DuPHDcbSBZOwfeNsHN49HycOLcGKxSMxf/YoXLl4Bq9fvMDJY3swkfBbsHgM6gaXcjD2RCdXFw6q6k+QwXMq1rjNKSsnTKLhxYE8MoOKmOf/Z92787owIaO4EM7sdCO300wwOVJVbjveAJoWBVRJQzZTUJMyM1QaFdlPllMpSCol5EnQCGyuFl8DfnYCRwosmOe9glml0rQ4oPLaAotCO6TSpNaktn6ylYFSaXaBNcrIy1RMmtrh+cnychPQlPup+TWV2A4kKENTaVFtVI4SKAIvQRaZJUDzc8ZQSKTHI9QIH1ELv/fccip5W6lJCn/wJ3RUskcVLgQzRfaHxcXAYRRoJHBCQwkuG+Wpld5fOWdmY0lZMTcBlKXuJm8CSalMvsa8mpkWTxZQoR49/X2o1ExGAK6UkuLVQpU8Tqgp0d1KOat5MdlOYxWTmyynQja06imFZibo/EP8+Hiwkf5kBDbyVu9t4vPDONIIbKFRPNh8nRoRq7uTGg+HRTtQUN4LyfmZtMYc0ahAvc1WJKXnwZmYgpTUBOzc3oJjx7Zh8rShiInoibJkN0wpC8FcbicIs4vL6nF6cTXOLKSaqnSgIT8YeVFdYHf7NRXaB3D17IKP2n2MLp0+g0+PT+Hv1g7dOn+OP/z+9/j5L36LhsZRyMwuwC9+8Rt8+LvfIi7YDeXxfigJ/gIjE10wOcsXDeGdMDXDF6emVeDW6kG4sZoQ26AmwLxtqca9NVU4M78EW8YkYHFdGIZmuGNEQRDKorugLKId9k3PwZUlBbi7PBePV+fj7rw07Kvzw0Gqs6nJn6Of/x8wtTAI//boNPCfP+B//+9/YPqkUeAJBNfu3dDuiy/x6UdfoOtX7RFtckVcQAfMGp2PvsUh6Pjh78ETjBa0KxYOS8K0Cl9U2f6IhtCvMC+fiqzCglHOzkjq9HcYHPMF1tbbcGVOFg4ODsTxoQHYMdAfl+eX4ebGsZhE1dsr0R25kd44tm4Wru2ehuPrBuP+6RXYuWkyiooi4HQGondONCYOKcG4YZkYNjgWUybkY8GsWowd1QcD6nujdmA13Ly98Ns//wW/+eMfOeCZMXfeVCxdNA37dy3H2eMrcfHEUmxaMwrTJlaiT2kyRo8cjQULVmLlymU4e34fRo3th0FDe6G0b54RPtTFzZPnLwfRhCSjJ0EegZZTVkFAxRNOsYjKyoJHSAg+6dgRkVoxL86HlaCxxdHZUP1o7iyQg7HizdTRSfFnuu+n4FotCBgpUVRy6g4V7JTyoSiIoEOialOPASk7G5VRAFVYsEBG8ChOzcZzWfNqbSWDoqjqYuCia4LQU/01wSwgQosQ0UayuQo6qoCjXzTfWyW1CVMpOkFNQNNm5Ijy2rImaDU2mjCLobqLhC2FwkVNiQlapV+F8HOG8vOKG+/48f4BLVydmAknhVYoSFVAk0qT7XT10wqloBEKlwAfo5yxG0clVczwURluKwkeGUr40K8r4NVmIsB4v9kPrgFehIbNCJrVooCCbpV5oEqgWkAwUqP445sVL8bbEAJNqkwqTaWABCl/2lmtfMpyanJfIRsW/rACmnI6Tdx8rL4I5mhn5SgYwufYYyPhINTCYyjNCTQ7ZbpKBYXRilbW1xorsT60y46EREQmpMJsi4D6OZZX9Mbp0wcwY9Z4pOYlwRHqipqcICwe5MSGYcm4srwe11Y34OnOJmwZn4H+yT2QEPwZbd7vURT5Jawef4C766fo0u0jBHp+jsyIrlg/dzAyYkPwK0LgN//4K1T3q6biCcOvfv4ztP/Tr5FicUF9uhl10d0wJLYLxhKg41Ld0ZxFNTUuF7dX1+HSsnI82DDAKOf9YG0lXu3gRb+hDmsaIzCrTwAm53phamkgRmbztYWu2Ds5HndWF+H5xj54sq4M328bgF31QWhO+hRTktpj06A4tI4qxI0di/Hj/cv4n3//ETs3LsEff/NzfPn5B7AozMbLA749OyLM7QvkBLfD1BoL1jTHI932Ebr99mdw/+MvUJ/mie3TI7F1rD/tuA1np+bgaFMijoxPxbjEDlhdGYATVGcXJzvxYHYyrk904NQ4By4u7odtM2uQT2udGNYNNs/2WDKuGt9cXYXT24bh5K6puHZhI0aPqSTUUlBfVYhWqrjJY/IwbnQimidmYvrEQsyaXoOBA4tR31iNeA5Gv/z9r9HVtQe6U2ENHjwIyxbPxIVTW3D93DpcOL4EG1aOwtwZgzF8SCXK+vRCHGHl6++Nac1NWNUyD4OHVWPk+KHo3a8MX7u7oSuhFhYbjz61dUjIzkVW7z6IojpzCZZNjEcIty7u7hzEA5DPgTK1KBtBPDdVVsjIDOA5aygwnpeCmRYEflrdVBya7lP5IMFM0flSaFJDVioqzam5qa4/z3eTrgmFV3BQV6yaMgzCU9vm0AQ2WUDlg6oMkPpoaoVVuaKq2iGFp/xPqTHBzJfXidKnBDGpOm16nTY3q1+bAouizbV5EZLuBKGJz/VGt2AvuNImB+v7cB/ixjt+vH9A8wkOoBrzNgJltQXYQgygWancVCFD/THVR1N9BFSc0cfaptDUm9OFgPK0EmJUT5qIV3u6QLsUk8WoUKsgWyNGjRBRyMdP/QZkQQUxIyCXsBPcpJpU78zh5EjHAyG1FkzVJWWmlU4tCmj100bY2XmAjJifGEGM9lN9EPljK9DRyAQgvCJpNSOpyhyEsaevB4rKSpCZn2uElVhjohCTnAoPX9rZsChERsZg6rRJOHv2MJIzYuFt9UdsZCAGZFuwfGACtoxMwZbRKbhD23ebamlkrgvyIjsgI+pr1OUHYHSJP4aW0H7EusAe1A5ZUZ2wYHQW3tzYjJH98wz18/GffoN/4C0PDvxdO6PLn3+NmB5/Qr/wrzCdr23O98HAiPbcOqA51wc7hyfi5ur+uL9pIK6v7IsH62vwZKPUWi1ut/THgn7BGJfVE7MKvDE5xxWTC9ywsj4YJ2cl05oW4Ifd9Xi+pT8OT07GgoKeGBf9MVprwjA11RXVli+wsH8qLqyfiW+v7gfwBuW9EwxL/EW7PyAy3BdR1u7w7fgLlMV0wMrGEFxemoJLS/KwdUwWxqQFoCnLDcvrPHB2XgxuLcnG/aX5OD+Fdnd6Ik6Nj8LOOn/azFjcnELATo7BnanROE8oHp5Vhopkf9gC2yMx2hNxlh6YMjAXt440Y/eaSmxracTJw0sxdkw14mjHwu3+qK5IxqxpZVRd5ZgyLgXDB8VgenMFho/pg+m0lxkFafjHP/4jPvjsLwbQqqsGYMHcZuzYNBen9i/G6QOLsG1dMxbObcL8+VMxbXYTSitz0c2lI9w8XDiYVWDO/AWYMHUKhoweZgRtf/DZ5/iiUxc4M7IQmZSMqLQ0ZPTuRUWVAHUv9+O10NPXD5917kQVl4ms0nyjM5TcisCmEt02Kp628kG0jdz0tyyp1JkPwdIWykG1ZA+korMYFWcVq6ZbPwfBxwHZWwG3hJksrZq2yIIqAFc2VJvsp+bDVK5If6tah2Bq11wxX9PWp5PQ5HWiNCipM1Xs0K1AZqVK1BybR5gf4WpDQDSFQizdURy3eMKU15YyD0JpbdVQ2cJrStx4x4/3D2i+Fn94EUwKQvVVOEaQwMYRg0pMLe5kPwU9PWaJVG1+/mgK63gHNYFKNlMxYEaPQkUlR0cYVtPDJNtqIkT8jJppOjB6/k8VOfy5qXGwABpMpRZKYClXM4oyOizOARNVmjqeaw5NmyWMsphqUBkE6q+p3pshPHmslOehHIEc8RGITogzGqiEa1JUq5rcQh1WjJkwlmC0GJ8rKScLQbZQfNW5Gy+aJOTm5GLF8kU4cmQXUrMT8Hm3jgilHRyYGYRl/aNwcGouDs3Mx8Ptw/H6QBOOL6/G9GGp2LeuCfeOzMPSgRGY1DsAMxqTMaKfHY3F3ji9ZSze3N6GTUvH4C+/+3t89uFv4N6jHUIDXZAWRTXb7reYXWHD6bnlODgpB1MICAFtgOMLjEvviR0jEnB3bS3ub6zDnRb17uyLu2v64s6qfjjenIc1AxyY39uEKSlfY36xD1bX2rBteAQtXRZuLCJMdwzAhUWFqAv/A+YUuePQ6GScHpeNDf1CMTy8HYZGfYUV1VG4uKgOry+uxpldzShLC0RWZA8UxbthQKYPljbGYX9zNi7RNt5uTsbJ4bG4PC0Pjwme/WMIrWHhuMjf5Tmt8D9tr8Kz5em4NNmO69OicHZ0CG5MisKtSTG4Py0ej+am4tT0JAymRY4I+AoRDnfEx3ghytQJEwak48Kecdiyshxrl9Tg6L4FGDOqEs74MEREmrl5YeaMaixf0h8TOLCMGpqEceNLMKG5Hv0G9oZ7oDu+6tEJ//DLv0dP154oKOiFSRNGYuGsYdizaSb2tc5B6+rZmNk8FvPmT8e8ZZMwdFxflNcUI4iDdqApFAnJeRg4ZAx6V1WivLYKn7brwAv3Z/i4fQc4M7OowiqQVFiIyMwMXuzRRpenAJuNKs3VWMVPyEoxVvyVvO6gVQwmRKTWLBp8+X94SowBOjVdURlvPc+fUFM7u8iMuLZ5NZ77Wh2VClPohynKbsxrqbuaLG0oz29/glKZBXqeFguMzk+KP6MAUPmf8DRCh9eOv1yOpnGS4xGekWKkQUmdCWSCm8oRqexQSHKksVggiIUmhyGxKAnOgkSY4ui0wvwJwxAklGZRudEhxccam7jxjh/vH9A8g7zhF6J6Ym1BqgKX5tJcOfp4B1lgtocSBLQhUlMWWVOFb9AuEnYKxlXQrLpQBxFolmgeAAGOf/vrlsAL5EEPpm3VY/5aQKBaUwxbABWfPTaaykulsyOMMApZTgFNiwJ+spuyncF+bSEb/EHVti6CdjJMiwhUgrKSapQSyZEwmieNUpwUApKQkoBErTzxc/j5eyE1PQljJzYZOZzxaSmISnIiJt6JL7/sjNiYOIwdNRInju1HS8tC2DV5yvdxmKlk4tywZ1wWnmxpwJ3WAXi6Zxhure+PW5uH4uHx+fi/L47gemsTWgSXCgv2LhqAW4dnY3KNFbMGxuHlhRa8vrkNZVk2fP7Hv0N4YIe2IFi/dmhIo62cUYQ5xV6YX+KLVVV2TKfaGx7fDYvLgnF6ah7urq6kAsrDxQV5uEo4XV9YgHvL+uDi9ELsHuLErkYn1lQEYVauK5aVBxEwMbgwMwvqW/BmRwMureiNaSU9MbOwJ/YRRluo6nb0t2J3Yzj2jozBziF2HG9y4vy8UjzfNQ7fHpiCcwsrsWFwHI5PycWjlYo964XbM9KxOrMblqa4YXp0e+xrDKYiy8X5qdm4OrsvXqwdim82VeLH1hKcG2fBsaF+uDE5HA9nEmRzkvBwdiK+WVuC6y3lSLd8hrhwHzgTg5GaFIgEa1dMa8jEjRPTsZnfd9ncfnjx8JCxOJOUHIX0rATYwv0wfEQZxo8uxZjhWTh8YAFmzGxAWXUuOrp2xNeePY32dN1pOTOyMpFCa5iaGokZU+qwaeUEbFoxDfu3t2Bty2KMnTAM46Y1YtTEAWgcOQCpmWnwC7Sgu5sfz6N0OGhF8/r0QVp2Hu8343d/+gDm8Ahk9eqFsMREhCQ4YUtJMrpKhfHc8Qj0RyfX7ojPVHPjRJgJLRvdQ3hyLHwUJKv5MsJD96k6h0BmIXxU6VnNTKzOCEONmTTn5iCEOAD76LxO1HxdJJ9jN4LFVTFXVaI9eD0E8VqIz01rAx9VmrIGpL4UAiKF1zZXx+cThtaURH5ep5EmpZSoyJxkw4bKbkp5qX2eNhOVmTnGRFtMcCWGQV2kzKp8Gx6EiMx4Y75OFTfUe1TceMeP9w9oHiYvY84qWJ6fAFCxRKk0vxCOQFaOMkr05g9sUoRxoOa0bFQ3BFdIqJFFIEuqChn+IUFGhL5yOt0JSDfuxyeEox9HshDKc38bVRVHEitHHZUUCjD2F4gQO21hVLTxel/+0Pos3sFaVFABRz0vgJ8riPsg1FS/jBCMjuUISDAGc58RPNgRsQ7E8Ac3a6UmOAjOpHgkJsUhOiYcfn6e6FtZhtnzZqNvdSUVXDzB5kCYIxydaSkyU9OwbNF8XDp3HP0q8vHFlx+iu487wvy7oSKsM7Y0xuD5tkG4sq4ct7f2x4MtdTgwPQenVgzEwz1zsLupEEuL/bG8IgyPDi3G0wvrsLG5BNPLzDi7vB7Pjs7G05PzMXVANAZluqF/dAeMSuyKdYPi0UQlVu7/GywoNmFpWRimZfljcqonVvW24Mq0fDxaVYE7K4qMoo/npiXg9vwcPFxUguPDYrGzkors/8fcX3/HleVbvmid7qpKdjrNzJbFFApFKJhJoQiFmJlsSbYlGWTLzMzMzAyZTjMzUxqTs7LqFHSf093njXvvG2O++d3OvO9f8A97iCJ2hGKv/VlzrvWF4VYcabHjYIsLB0Z7cHx8GkHTwOfV026OoZqcjm9PtOLCwiBOjDXi5MgUXJnqxuHRybg4141bi1Nxb6EP95bl4OqCDDxaVYRXGyvwdmMlftxciZcrc3BzugP7aiKwIqsPNhfHY0UoAquzh+DyDD9uL+Fz1lfgr8enKj1Fv9tahpdraGVn23F1ogZPF7l5njxCMRv/ON6AWzsa4FJ1QqpXB48/BRkBFXKdkZhQ48Bx2usDO4Zj9cKhePXwS9y7/jWKi3PgCXqpzk0IZboxZUIDli8cjdGjCpFf7MfAmIHoOqAvx5UPn3fqiqKiMsxbMB8TZ4xH48giLF/cjKN7F+Lg9mXYu20dDhzahtlLJ2PlpqXYd3g3psycSNs6gao8SxnnJo8HKiutmzMVejMtZQzvDZsTsZoUeLKylL6b5lA67DlZ8BKaGpOFynAIBsVEwOp30Xpm8es7cBll2cTPSZ/f66mIRJlJ7TQBnPxOqnZIlVsdgSWHrHtF65PhzslAakEOf3ZRsfF+4sSv4QTrDEkrPcJLdvllR5XqS3Y+UwhHCb2QRX7pvi7linRSYJI/J7ks0NOxxNCZxEvYEl/HRPcjaVVxdrGcOqj5WEuWh5ZXloP4/6bq+X7k4Hsj0NQuigunhI9Q4FABxvNeFG78xo/3D2iyoygL8XGyM0nrKPX/lSKPUruMikw2CjSEjSShS3UMKQL5riS3JJ/zbzYbFR2VGyEo1T1lF1MW3hMEWrSTUko7noeU41abRP1JbBllMkEYq06i+uIMRJVmkN1QKkGxwCmcsUSpSWWNJM5IorzcaR54fF64OehsVHwWGxUdFaWHA0k2AJy8yAHORA7Jz+T5nU5eXJ7TzMEwi+ps/6EDKK+pgo2qMjM/F0maRMTHRaK2shhH9u/EmdNHEAhaaDE+540ShpS4/hiZFoszc3Pxcu9wXKfaeXhsHF6eaCOoqnBtQxWOzMjB1gYLNparafsMuLh+HL5aNwbrWlOxq9WFfW0enJyXjXs7R+DhniZcXFGC07No/ebmYDcV3Rhnb0zNjsZO2tq9tKorC3ieIgOuzaC9XT8Ut1cU4M66Qjxam4PHK9LwYIEX1ybbsDFnIPaVJWNzXjz2DTPj+JhUnBwXxLHRblyYmo77y4rxas9wfHtyPL77cix+OSnNi2vx6+5GvN5Uigers/B4QxZ+2FmMb1YTSuvy8HADX2dNHm4vDuDcZDMOjYzHturBWFXQHetK+mFN4QAszR6AJbkEbr0fL7aPoV3Nx9UVPjzdUoLvd9fh2Wra00XpeLosE7dnWPGQKu3pCj+eb87Bt4drcWZ1CdKNveF0a+AKGJARVKHQOwT7V9JGH5+I9UtLsG5xA66f3Yqfv7/P6zYV0eoEqnUd0jJT0dhYgbrafKQGLBgwpC8GRA2hOyAwBDqJyWibMBWz58xRegjMW9KGufMasX3LdOzftQQ7Ny/FkSM7sGv/JsxdMBfbd+zE/AWzMXnaWNQ1llDhO5CaHaIaot2yB5CZV4BOXbvi408+Ra+Bg1Be36BAzJIepFULwpGRgYSUFEQlJUKyYAyEhyg0k6z9cuxKVVtbwKn0ytQ6DbDwexudhNhM+VkUl4U2UJLPdZzkJW5MdijtGQEESwoVJaR1OQlYKiVaToGZOysNaQWZSr9Qtd1ARUclxnvDwL/FEDgxJhWcObScAd6TBJotK0jLyfeUHiDsCEPZvCMIHVS9+iBflwBUEVjWDBd8eYQjoWbwS2CwBTbaUVnLE0DKxoaElEgIiD74nq+hSeyWKCtZ14rWSGFHKaGigrSrSzDQZnKG0Dv5wVKFxcoGAhVTDAEYQzBJBLVaAm1/2xk18gKYObPoCT2TUgZIDxUluY4zhBRiVBoKS7gHwSh5nVKJQ6rKStqSqEK9ZA9YCFEqvBReeIGtRhZEKcM1fJ50PE8hZOWwuuycPd/ZTptkBvBxVqeFqswHI1WhgE96b0rZ8KaxozF/ySKU19Xw9YLIKspDWERvZGfZsH7VTFy9dAx79q5DTpGUH0pCrCoag/p3wegSK25vJAT2teDGztF4fG4Zvr+xBg+PjMA3R6txdKYVK8rDsbYqGYuKk7Cy1ojzi4txfRUhOSMVG0bpcXJ+CBdXFmJrix4bGtS0p2bsG0UolSZiYXY8ljR7cGhqCHuqE7A6NwIz3RE4PS4Pz7c24MH+0TxG4c7aLLxc58fLZW7cnMLXDPTGxtwk7CqjOquj4hruIoCs+LrNjRuzMvF8dQWebKrEq8MNeMHj++Nj8f2RMfjn11Pwj69a8d0e/n1tEC/WZeAVoXR/TS6ebCzGnaUZuDk/iK/Gm3G4OQW76vk/lYRhWXZfbM4Nw+L0QRhp6oaLG8YCfz2Lp/ubcWaeHS82BfHrrnw8XpKGi9OdVH0ZuDvThSfznHi1NgP/PDMGj/bW4eLaQqUfgc2VAItPi8oyKxaOT8Wj01Nx5/QUbFxSgZtn1+HpvcP4+Zf7WLB8Fi3lECW0J7s0G36qNGlmk1tWAHfAi1QqcSvHjFavpUr3YNnqlZi9cC5mL5ipBNiOmjwMDS15BNly3L95FBuXz8XuTZuxeM5czJ89FatXzsXU6SMwa14L6oYXIZU2MZiVT/spyyt6DIoKk5sXf/jTn+DNzFS6sDup1OzZ2TCm+TlpazGA6kzylCUFT3I67WlOSId+2dzSUZlZM2gbqdYk0l+CY2XtS3YixV6aqawkm0DUlBR2lMdI5IDOSwfB/83A/0nNSVknyy1+no+PcWUHCD1ZJ6OSpE2V2DR5nkBHgmCl7I+GCljKf0v2QILcoy43pNGKlpO/rLdJSW8pBilNUHReUYwmnpPnSLPCkeOhvXQSjH6kFmVAKthK+Eki78dkPk5HWAo3fuPH+wc0AZnsQsoi/btKtRIEm8KLJMUbJRlcqmUYFTUWY9QgXBuvRCjHEE6y06O22RW1plVUm0GJZ5Oy2CY71ZpWDSOlrtnFmYCqTwpDCsREBQrcZC1LehMI3JwBv1IGSPIxVQSp9A2QEA3ZHJDdTw3foyctFXbKcAvPYffQqhLGHio3K2dHOy+2jgrQKVkDdhuCtAZWJ+0oVV3l0FoMGzkcgawMZBTwZkjzYuDgrhjfWsXZezmBdhQLF01BMJt2watFeOxgRAzphcY8PR5uH4UfDo/Dj5dW4O/Pj+LX+zvw3YU5+NvVmbi5vgRrquOwqkKFDfUmLK9MxFez0vBsSwWeUhFdW1WA87SKp+f6cIX27ECrERtr43BglAkXZ+Zge1Mavlw/Co8PTMChMRYszovCFM9ALM1NwL1to/F///g1/nJ5Fa4uzcGjpal4yePR/AD2VqqwKhiNzQUG7K/3Yf8IWs6RFpwm0G7PysKPtJ2PCdEXO8vw9tBQfHtoJP72VRv+x9lJ+J9nx+GHfaV4vCYVT1cFCD9CbIkXl+bacGKcGqcnGHBhig33F2dj3/AkLMvti5U5fbEhdxCWZg1Go6EddkwKAv95Hv+6Nhu3VqXi7bYgvt3gx7MVqXxegEBLxzN+fbUigH8dHYb/dWMGbu+qxZXNVWgbyslGNgOCWjQP8+Di/lb8fG85nlydjy/3T8fdi3vw7OHXePT4MnJLstA3fDCkWrI36EMeoeamdcspyUVucS6CGX6EstPh9nswKDIMk2ZMw7S50zl5zcCU2ZPgpCIyO7UYM6YKF8/sxtL54zC2qRpLF03F9GkjMWVaPcaOL8PUWfWYMKMB6flejjMtuvTthd5hAzA4JhxfdO2Ejt26KZk07oxM2sg03uAuuLIylUBuaaIi1Z6lkKhsanmpJAVoNtpN2QyQHU2NlBRKcygWUYAk9lLWymS30sjHSeUN2bEUSKkdZgVq0kXKmRUi1NwElsSjcVLnOJfnePND/+9amTQZttNGyvnVbr6HLILPL+EZ0nuT4sBNmFGQWHivqagCJRfzXewZLSsh5s71wZMrWQcUEPydpyBARSft9ghSQjLKkKhYTgkKjnNoqNLe83poUhFDQigk4VxpcsLZQ+LKJJ5MwCZAk87pEraRRPsm5YElDUKC92J0hBolfzJVUAqtpzwukUpL6vtL3wGpNivNfw02kl2sKlWe0ouAcJND6qRJGSL5m1OUmvzMx0rtMum1aeYFsxBmksZk4cUQmDkpxW1uO6Fm5azs5lcLtAStrLGZqNgsNutv1tSNNEKtsJQ2h4NPYCbJ8BK6YeP/V16ZiRVLJ2L3tkVKp6ARIyqRpI2E029EZNxgDB7UBeMqXfjxxEwCrQ2PD8/C97f24rtr2/Dvt7fi+9OL8XjnGOym2lpVkYCN9Sk4SKCcmu7Bk/WEyeYyvNlejVdbS3F1gRsvt76rmPFwJW3kklycnZODQ3Oq8ZyK5NmXc7C51YGpBNrkYD/sHevFT9f2Av/X93h9YimuLCjA81X5uDfLg3tzgjgz2kOVFoENeRrsa/RhW50Je0eYsLNGhVNNZtyfmYkXywvwbE0WXmwtwOvdlXizqxpvd1Xi2cYsWk4PXm9LJ4gy8c36EJ5tIHSnJNG6xmBXbX/a2HDsqBqMLRWDsbqgD1bm9cHa4sFYUTQYy8sjcGZRFn4+NR53N+TiyiIr/88gXm9IxQ9bsvHNmgxcmmrGs2UBfLMqiJfbCnFnRwWu7x6K0xtrMbnJjWB6ItL8cZgwwo0HX83Ay8sLcHLfWBzeMxc3zh/Dd68f4s6dK4hJjFUW+5Oo6P3pqUgNuiF9WL28mVMDLlTXlaNmWCUKSguVx4jSL6kpwejxwxCviedYpKo32hA+ZDBmTh2FC+cJtZWtWL1uKhYtnYBV62agsakQFcOy0DKhDlUjSuHN9qJnWG8MiY1CQnISevfvh849enBMJHJi9tBO8vD5kV9TDX9OBm1vOAZSpcnGmky+skMv4URWqiBfbgCS2iTgkYobBgLPnRNUlJrASdmpFAXkMCiZBTaxkhzHcbxvfg+QFYUm0f8WCW5X7juTspP5rmikAE1sqmQnBGgzaWUJMwm90Mnr+qQQpJQRovoKpCKB94qU7g43qJRqHAkOrQI1T14qklyy+ympUPI8WW/jPaucg++Dhy3bRyDy/O+7QnOm+2EP+BTLKY2CY1OSFHUmdjNOJ6V6Ut7tUipdnig9ZSeU4JDCkFKNI55Qk7UyFSW6Xmwmz5PI8xhlJ1LkMpWfKkWtWE05RKVJSSEBmqg1KaMt55b0JysvoJavrbOkcPBwEFA266xaWFz8QGUdgX+X5iaSxykKTQ6BmouW2cSZy8a/+2gFXFLwkWDLKypUgOYLpCnfh2gVisuKYaT6W758Ck4eXY8Th9Zh28bFqB9agoSkIQjS1sSpItCvzxcEmhMPtjZT6bTg29PL8c35bXjF49sLW/Dzpa14e2w+LVeBYiM30k6empGG+6uL8WZLNf6ypx5vCbWfdlYoa1UvNuTgyboc3FmejeuLswiFAtw9PB+vz2/FyTUNaKICGp0Xid0THLi3uQH/fHkH+NcbXF/ThPNUXQ8XZuLqRBsezs/G+fEBLHQNwGJvOLaUGbG30a5sDlycnEabR2BO9itdoR5T0T1fT1u5NZ8Wk5DbnIOna/18H0683RnA2+0hPF2XhqfrpfmvC0dGRWFP/UDsrB2ItUW9sL8xHhvKBmJ1yQDMy+mJr2el4j+uz8G/zk3AdaqviwvsuLTQggfrqPbWefFspQu/7CzED9sK8GJtCI9Wp+POhjz8dGkKXl6cifN7WzFuOG/mpPbIC0Xj611j8O3VxXhxZTE2r67Hnl2L8PzxPfzzH3/lBFOPXn17QqVJRIA3bFVtKSehQhSVZfJapiOUJb8rocJqQXEFrylvVolrtFJVNIwsRbIhCX9u1xFhQxJgNBAKWgJ00lBMm9/A8TiE40XD5+WhuLIIWo5pcQbuzCBqW0bwHkhGl949EZeUiOj4eHz0WTsCLZ4Tp6TiSTUXL4JU+plFtKcJsUr8pivISZSWU4ofGGk1pWqtPZ1igepLgCYqTKylLOILyCTGTEIrLHy8AE7KWwvsRKVpCS49bee7zQJO8j66EN6neh/dCkH+bm3rnbqyhuR3nPCpRqUTeyJVVJIzBdEWNYHFe4jPS3I7EUahEUe3pOH5o3hPqf28n3Ko7Ki4UhQrSQHCQ5LZUwgtjfQloOKLc/BcVt6/qZKczvdPMAs3fuPH+wc0CWr9vbyP0ktTp1aUWaxOMgM0hFwyL7jEjOkVOyrBsUozFSVNivJYK4nn0mPzXVkhAZos/Etiuk6CbDnbJNDK/r6G9q7sNi8mzylqTdSZ1P93+r1KJQ0DFaLBSmhZkqm6CEujSgnNkJ1MSWXScfBJySKBmUkWUfnVK4XnKOMdnKEFXlKeyEGFlltYoNSvstGGegm6wtJiZGWH8PnnH2LWjCZcvbgXG9dMx/ixdcjJ8iIuIYxAtCMxORrRkT0wvspFuIzA863D8ejAbKqzQ/ju0gG8+Hobfr66G2+OL8SpeXm0lbm4uCgPX89Mx1EqrSszMmjlyngU4EcC7VuqlJebc/FgTTYfFyIMSvD88ET8cHUT7uyehyXNbowoCMeEknhcoL28v2Mk/uO7F/ivN9dwfkEebi/JxiNa1xfLcmnlirGzTINlhNn6UCK25KhxvNGJq1MzcWG8FxdHO3FrYiqeLcrA/SUePFrlw8PlbjxZ7acaCxJwHny/O4Bvd6bhFa3i0/XpuLeSQNrM9zbXjm31YdhQNRBbh0ZiX5MaR8eZcXqGD/c31+C/7i+jfZyDu2tycWtFOm6uTMc3u8rwbGcpHq2nxdzox7ebQ/h1dxF+2lOK59uK8evFyXh4YgzO7BqO3auHIc3eC0FXH+xZ34ibxybiX0824fGFpVTKk3Dz1pd4+eobnDt3BknSTjEpGjpTHJpGV6G0Mgsjm+vQPLoWFVU5GD6yCqPH1qO1rQmlVUXwyboSYREqzkBRRQbGTGhRChB06tYVffv2wMBBPdB3YGfaRB3ad/9CSUSPoOqKVtFlGF20jKmISNIjs7QS5lS/0kU9IYVjW2/AR59+xucO4mRq4lgkuIIhAiwAacAtY9iW6kG0Ol6xnG7CV0I3bFSR7pxUZZ1Kwh8UWxl0vltg5/uURHOB1zuY/f8X+CXGTNbcJJxDvhpSZa3MSQVnfZeVQysoykzOaQrwkLLfOWmEH+0obaN0m0ohfOLtFBtUfhKyoabCi+V71dCNpdDaxjoNMFGJOmgvDQI0qjp9iBbYz/s23crvHUhO4zmo2uLdtL+Em4BNwjsEasKN3/jx/gFNGpz8Hr0fqVEhSnoG0lbKIXEvAiYzP3zZxdFxFpRdTCUols8Tu2ikypJEc/mdxKRJpoCej5NgXOmSIylKWl4wUWPyeJnNRJ0J2H4/VAYdTFRXUnBRdiy9vJgmuw4pnGW0VFOizsy84A7OWLIBYKBSFJgJ2KRaxzvryQvBi2Z1Ogk3FzJzc2hRAvybV4GaO1Vm9BpY+L779emMbVsXYM/O+ViycAwWzm/DMCq0UCZnJ0MirBwI/fu0R2uFDTfW1OLFjibc3zsDry7sxQ9XDuPBsXV4dHI1/nV7C25vHobzi3OxeYQeu5ptODY2FWcmhHB5BhXRhmr8sKuW8CjF0015+GZnJb7Z38znDMcP5xbh6bE5ODqrEvOGGjGmOAqraBevLMvDne0t+P/8/Ao/nF+N83NsuD7PgTuzbXi2hDCcEsDGrDhsCKlwqMSKvdlqfDXUiou0qRfHeXCywYCbVGjfrMjB4zVUbGs8VEs+WkLCbK0Xrzf7qM58BJkdD1a5aDez8GhDPh5uLMLT7RW4vbYAl5fyd1SZN1YU4Jttw/DryYn4v+6uxN/OTsNlgvLr2V7cWJmDF3sbqFLH4G8XZuLZ9mI84ms94/H99my82JaH62tzsWeOH0vbbNi1ohSjqrQwJnyKA5tG4vFlqrELc/Hm2lLcOLUIp06uwZmLR7H/yD5oOEa0nFizc72oGRrCvEWjoNaFIYOAaG0bjrKKLNQ3lqJuaBGqawtRXl1Aq1mI1NxUhIqCCFF5FFbmYOaSKZg8axTy8l2Ii+uH3v16oF9EDMJVKvQZMhDSWFhjcXNcplF1BelAHEqsmTMzpPTVGBQbo6zf9R00CF179qJaS4Td7ePkG4A3PUibS0WklSIOKmUjy0WFlpoTgIYTsZUTozc/oIBHACSWU9bTpIKtrHeJ/RSACcgEaLLgLxVrI7QJfLz0IpAsADNBxvuTj7Nn+OHJDSq/NwepEsUyWikUaBOtErLks9M+euArylAS4Q2Ep0ksLNVgCkHmyMpAPO8bKfioI2TTKnMVNRbvSOZjqdZyqQJ5JPl0SPTolM7rSTwSPXp+z3ua71sKR1ppPYUbv/Hj/QOaVJ+VnpqSYymH1ERSygLziE5JVNbUJIxCujuJYpOQjChebFFjSrVZ/iwVagV0kvIkre1E4QnEpEy2UaKSJR+Ts4xATVTa72pNKfjI38vh5WyqxIdRcaVlpcFNGa2lSpMqs1KKW3I6XZytBHgWpygzO7+n7PZ7lMNFWS7wsnvd8KUHUFZVqWwKiDLLo1IrLS9DekY6bATa0cPbcPLEFsJsNHbtXEh7U8JBn4ox4xuQkByJtHQ3wjibt5ZacG11Fd7uG4VXJxbh7eWDVFVH8Pz0Vry5sh3/96sjeHVsMna3ObC1xYLDk4I4NTULD5bV0YLV4/7KcrzcyufvrsLLneV4uLUCNzbX4e2p+fj12jpcWF2LFbXJWNFswZKRRtrLcjzYWIOrm1vx//zlER5sH47rC024s8CMx/PteLYwiIdz8rCzIBnbspJxpMiEE8U6nKflvDHBj7szaGWbbLjY6sSNmR4835hJZRjEE9rJt5tC+MvePPztYB4tpxX3V5jxzcZ0/PVgPd7sacSTbUPxYs9w/Hh8PN4eHIWfTkzAm/2j8HRrPV7tacK9DZW4vrIIp+bwPfCxb46Mw6/n5+Lfb6zAP26vw7fHR+Ppxgz8ZX8hftyVhxcE3PEFAWyhDT+xuR5HtzSgPL0/dq6owp3Ts3B2z0i8vbEIzy4vwU8vTuLtq+u49fAyGsc0IDohCh7e4EXFqdi6YxbWb53K650EZ6oNw0ZUoG6YgCwf9Q2lGNZYRgsaQCV/V9FQjPR8P/JLc+HLdCK/wo9jX6/HmbMbMXPGcBQW5yHZ6EW/qGhEaaLpKhKhdZgQQXUlyynSB9NFK5tRIcnnOj4uQslnjlYlIiwyCskpek6kDhjtdsKMbsTE+4KT8WA+TqrLiDrzZvnhzwsir7pQCX34vbijQE1UmsBKFtkFbtJTQGAmqkyq1Up+p9hJyfeUxwm03qVFmRWQSQcp+ZuDbkL6FBionOQxAj2xsVIoQpqqSPqTykUQ+gg9qjFpFmylJVa6sxO2XqrY1LIMJLjoltwaWDIs0KTyvkyThX81Yu1JSm/PBFpX2VyIo5WVlngxNt7nPK9w4zd+vH9AExBJL045RKmlUInFG+m/TRoqNl5ofuhaqiwpDxRrIGAkrclpV+qOSQOSOKVCrTxeq1TVlOYRsgYnaSASS6bU/pcMAcVmGpWvStMUwkyJX6NaE+UmIRuSlSBhG1IkUnaJNHxNiUWz8VwS9Ct2UxSaKDVZRxNV5gumwk8YCrhkF1Qq4mbk5aCxeaRiNT2pqfD5UzmYixAZHYXevbpjw9pFGNdajZqaNKxdP4MqIAdOWpGWccMQyHIhwBkvOrw7huck49TcbLzcMRzfnVqK72k5HxzdQKgdxFtazhf83bdfzcH1jcOwf0oaltck4VCbG4/X1eHuyhpcnpeLt7uG4of9tYqCubo6lwCcgP/r2T68/nIhLiwrwPG5bqxrs2LdaDNebacqWlmJh0eX4T+eHsLtNfl4Rjv4ZlUaXi5Oxdtl+fhhzTAcrjThzFAvvq604styLS5QGd6aFsRXVHhnmqw432LF6ZYU3J7vwPc7qKTWpeEFreWPu/Pww+5MvNrix1OqtTdbCvA/T7TiL0fG47uD43BvfQ3ubazFE/6/T3cOx9VlRTg5LRVXF+Xg2pIsXKNiu7GuAj+fnY2fLy3GP+5vwr+e7caPdzbhP+4ux7f7qvHLvjL8vLcE96jO1o8x4ejaGjw4txDzWj2YXM/3un80jmyowMMzk3Hn1GQ8uLgc//z5On75+SmWrJqHIfG0/QEvtCkJcLsScfrsekybUwtnmh6eYBrySrJRWZuHkaN4/eoKFLjVjyjF8JYKJXOgvK4QBWW0oFTbqVlmTJxWibXrxmLBvOFo5YSVI+NAraLbkKUWLXqH90W/6IFK0rWVqkZixfJqywgKHxLMJnQfNJDvKY6QTUQMlZ2L40myWzRGTtYSC8kxG5UgHcn0CswkmFYCaaXyhkBH+gnIwn2yi+OedlBAJWlOEt8loBKFJiW2o3kPSXiEgCvOrFaUnYuK1C2qszwbFiUf9PedTSoqnlearijqjPeDqLtETv6/9ySQ6hiS6hRPKMnrSfEIyU6QYNlgWSZSS/jcTBu8BW6onAlw5rrgyvPASAubLFkDsqbmkzU4h7IuJxsICYSZ5IwKN37jx/sHNAGZrItFpyQpFTVidEkKyAYnRilRyRrCLEYXjwQLLSRhlUBbJ5U2jF5KZ9e7SrNaXhSBoOScqTnbJBJ8UglDAnYltUpD6yobARLbo6KdEGjJRoCsQUifT1Fr0ohF1uSknLbId7GqSmCtUgVX0q1oVWmHk3nhJUxDwjUkM0DWzaTZidPrgcHCgcTvy2urUT2sTrGastMZoD3wciB26NgBFVRqy5fNRXGxF/6gGpu3z0X98ALaCD2GNpciu8iP3PwQwvp3RCPt3MHJXlqyatzePgFPT23GT1f24/X5PXjFr99d3ISfzy/HX84uxIn5eTgyM40KJhVfTrPj/upq3FxcRHtXQ6iV4cXOYiqbMj52Fv5yeQ3ubGvFhSXp2D8zGaMLe2BxXSy+3VaCW2vq8Y+nZ/DN1zNwVZK6l2QQZBl4Tuv2dE4mrtDS7s5LwKH8JMIsBRda7Lg+NRVXpvlwdpwTX4+gqhzrwb2pPtyZYcHd+TZlJ/Pn3cX4aU8RftyTi18PyppeJr7ZUIhv1lbhl73j8eM+KrI9Y/HjkQl4QlX2YtcIPFxfiVuE7uO1xbi9PAMXF6W/SwE7Pw8/3VyDNzfW4KdHO/GPN4fxn0824DH/vxsLXXi9JR/n+N5XNRuxa1E55remId/RBfP48/4Vhbh1YiwenpuM84fG4szRWfj25Tls3bKM1zYecSlxCGamI1nDm8yegHXrJ6Cm3g+rzwRPRi6tZBFaJ43AiFE1KCpJR3FpOgqo5IaNKOTvSlExtABFlaVIL8ig6rcht8COWTOrMG92DUaPoT2t4+QVCCBBZ4c9LaT0z+gfHQETlb2LY8UVzERWeRVsWZmw8+gTFYk+4eHo0qcPOvfq+S5QPEXaK9LKcTwb+TUijjY2MVpxMp6cNBhTJdYsGcHSDCUOTcpwx1uSFEUlau13BSZAE4X27tArCk7+JvATCIo6U9nVhJoHzhwPQhU5hFiaouz8RVmKTZXwDlFnckiru2Teg1LxVqrTShnuGFsylZmG9yTvM3OyEm9mTufjUykUsqwEmotqMQWWTAukKYqJf0vga8bbVDyo1GQ9zkrYSkgI1Z8xw/u+r6GlUGGpaBmTqaykY5OBM1eK0uzBHuAMQ3XkpZS10O5JDTMJsJVWd/K9dGrS0cIZPbSSshZnF9BRfdESSnSzLSDt883KdrY0LLGneaGnqlKJWrNIuhXP4eAsRysqO6nyVVSbKD9JkZIS39KOTnagpLuThQCVQFrZ1ZSNAIlxc0kYB62lmTOlbASkhULIKSpA2/QpSiCt9CwoKiuBJjkZXTt1woxpEzFt+liMmzCU4EvHms3zUMVZ3u410qrw5uAgLJEehQn9MabKjEsrC/FoXQneHp2Jt+e348fLe3H38Ep8e3UvfrmxG2++XoUfz63m1wW4s7sFVzeV4xxv/jvrynB7Fe3XgQZ8f6AWb6nS3h4cjteHWqlwFuLNsSm4ShUztaIrqrx/xoGpVrzZUYkHu9rwv789p8RtPV6TjW+W5dJmpuHJ7CBeLSjArbYADhSrsSl1EM412HF5Qhq+HuPAhYk+XJ2ajsO1WtyelIZHM/24N82Ch1Rp36wO4pddRfh+ex5e0YK+3ZFBoGXgxcZc3F4UwuPlJQrYvt9Zj+92D8PDdYX4ds9QPNlYiodrivB0UwVuriEEj4zCv25TlV6cj7892oDvaTVfXF7Brxvx9+vL8HwbbelCD+6s4Huc6sCu+flYMS0PY6oNqAgMwA6q3ZsHmvHo1Bg8vTgFX+5uxtkvl+LI4bXQ6mIRlxiOksocuKkifAFaKHcSJ6YsBLOoKqh+7F6fEkxbXkdFNmooGpqoyuoLUFGTxcflYPT4Ooye0IiGMfUoG1YBh8+BDCq1ppGFGDsqBwsXNqClNYcqLRtRKiMBmQ+tzY123Xsh0WhGVkk5QoWlyK+uQ2pRIdw52bSdUfiiezd83L4dOnbpjE8//xzde/ehQ+AY5fi1c/xJyfnB8eHQUBG5M30IFoVgS3dSYXkJJroewiuFykrUm8SdSfJ4EkWAlNfWea38npM31Y9YTlljk0NKDIlNFaiZ+FmkcHx6ctPgpCVNzU+HLy/E876DmWwsSLCt5G9KmW45r5QOSubfE6Rgo3zPe9oiMZ2ErTGN58qjCMi2wJtr5+/owqjKNNLxSdbPqMjirUm0ry7+bKA6o8LjuZTmxFSHwo3f+PH+AS2ZM4lKegUaqKAkIZyqKokqyETymwgQq9uGjOxM6ExGZddH6qRJqWuxihIQq6VKUhNy+t/yzqQGmp7PMVAGS/UNldRR4get5wWU9Tg9ASVNjaXvZxLhJZsIkkcqaxC/r6lJ9oCATb4P5GYpu0iSfaBKkZ1PKwc2P2gqNgsHlDfgg4EwlUhx6SZVWFRM2+nEiLZWjJwwDjaeK6+4AD26dYUqOhKtoxoIrAyMGlfLQZ+Dotp8uIOEI8+RVxCiOgvy/w1icEQ3DC1JwvlV2bi7PB1v9rbi1yvb8f2lHXh1di1enlmNv987wJt7G3/egJ9vbOPvFuMe7dvFLdW4v7MKL/fX4dvDjfjh6Ej8eKwFPxxvxbdHW/H2WBteHGrBkXl+TB8ag7aS3ri4lNDaNpRWdAH+x6PttKeZVHcleLORxxqqu1lUR3PycLnZia9qjfh6mBX3p+bh7BgqwiYXLk4I4eqUTNyZmYVni/Nwe6odtyeb8MPqDPyLCvGnLTl4Sev564Ei/LQ/H6+2hvBqE5XfWklVIuDW5OLpyiCer0vHtzsK8MuhWlrtStxfS6DtaMQ3Ryfhr9eX418P1uFfD9fhp+tL8ObsfLw+vQD/fn0dXu1rxU3C8cGKdNxdm4mNrQasnBbCuoVVWDGzGHNHe3FoRQWu7KzD86+b8ezCBNw5Nx+3r+9BZXU2hkT3h5s3f3lFBicVL+qa8jkmw2k1bagfOQwjmxuRn5+F1EAavOmpqG6swPAxVbSZBfxajgoqr4rqfIxqa8DoaSNQXl+OQk5kRUX5aGquwcSJlWhpDqB1XBBF5emI1aYQaFkciy70j0tAJH/OqaxEYW0lggXZcHJilE2D9l27oFvP7ujUqQO6yfdduqAvgRZP+yk2UyZ62QxI4P3jpI2UjQlXBt2LwEF2HQkAlxKbRnDwnnBKe0XeV3rJzuF9IXZQ1JjaSZAQXrLmJtZUVJXsioqSU2qqUXE5aC8lvSqnIl+pEi32VNkkoHCQGDZZi5OdU4GbqLffNxykBJHkfmp5T0vKlT3djszyNELRDk+2nS5Mw/cgmQZ2KknygKoukYdS7oiKUwJ0Y2RtnDZdgoSFG7/x4/0DWjwtZmpWUIkbk/SjZMroiLhYRMYnKFvWSZTXaoJEkr5lrSvFbqMtoJ+mdZQdy2RTilJxQOAkISAS0qGlcpIsA4FVIq1obArPRVBKXJtSOogKT6rXSqqV1DFP0CfxtSWXlJaUvxewycbB7xsJAjdZd5M8TIuLswzVnBw2CbSl1ZRDrKXEn2VlZ8NDS2Fwu5FZUorc0nLEJanQ7rOPUZqfidqqQoxrG64EXzrSTHAEJYiX5+b5y6uKUVKax3P5kagJR3OdDTc2l+HR2iw82UL1cno5Xpxahr/e2Iy/39nJ71fi+Ver8Pe7B/DdhfX8eSGu7GjC7b0j8eZ4C77ZOxQvD9Tj7eHhPPi7w814eagJzw824eTCEJaMVGFiVQSmlPbHXdo/WXz/i6RXnZqLS4v9+GZjNh4uI3hW5ePRrBDONhpxpCQRx8s0uDDcibuTsnCOoPiKkDvV4sb58X7cnZWLa7TJj6nqns/3E4QOvFrqx4vlkohuxeOVHjxfH8CbLVl4IzmWm/PxbEUGVVwW7i3x4snqdMKOqnQjreZmgnlDLb4/Pg2/XliKl8dn4uXJGXh+Yipu7GjG91/Pwz+ursbfzi3H691jqPYycHmmFWd4zCwdiNbKRDRX6dFYpEZLSQI2zw7hNlXqtb1VuH1yFE7sGYfRzbkwGOOUXW0NLadKPQSl1RmoGV4IeyrHT0oSFVg1GoY3oL6hRun0JJVV/JlOgkzWzXJRPjSEptZKVA/NR1ltNupGVSC3PAcZeRkorchDdo4d48YXYPmKeqxaOQx5RakcZwRNeiYSjBL2QKXm9CCztJQgcikhSFHqZHTu3Q/9wsLQb+AAfE6F9sUXX2DAgAHo168/+g7ozzFqgJ9KyRF0I1wVxeeaFaAZqGpcWXQOtHdiP60BjjEqM2VdmYpM1qd9BZkK0KSirdhMAViCVYLWpXKsKLgUBXSphSEFWrKGZvRSuVKpSgK8NCaS54lNFZWm9DAgwH4PA9HQJSlFJgVsTj6Oj5EK01KHzZ0t5YwsBB8tci4FROhdvTYN3ZQANIUwlp1U2WXV8X1LTbU4B8HK15XsAeHGb/x4HxWahQqLb9wmFpI3ti8NGiOlajIHmMFGaU1PTsjI4qfSX9NoUICmlNYWhcaLKutbakJH1sUEQGaPQ0kolkJ5Vql4YZb4NIKKH4pAT5oYm3weZRNCCjuKHBaVZuTjlXU5sa98foJOrdRaE+spYR2yg2lx2mklOBOGgsomgN5Em2u1KA2DnR4X0pUNAgF0Kvy5JUjPL8HgyAgYDWpUlGaisb4C5ZX5nPUr4csUS0257vdDw/NkF2ShrKII+bSsRpsGjZVWnCNMbi1LxcONFXiwZyxv6Jl4eHAivjkxDy9OLsbLU8vx48WN+P7cGjw6PB03tjfh4b5ReLp3OB5tr8XzPcPw5tBw/Mgb+K/nJuDZoUa8Iuw2jDNgQtkQtJYMxrTSQbi/uRz31tXg56/m4e2RSXhIO/pyUw5eEyxv1xXh/vQALjfZcIk280RpCo6XaHCrNYivR9pwdJgBpwm0E41WnB/rwbkxVjyZE8LTOQE8m+vF7Sl63J9FRTfPhoeLXXhCuL1en80jFz9tK8fLtTl4siqdr5enFGu8ty4fDzdX4dG2kfju2Cz8/cIqfHtsLm5spF3cMwGvj07HmyPvjltrR+DNnml4sZkgX0Cg0Tpfmu3E8mFxWDjagaayZExudGBsRRLWTfPRcjbi5IYcfLm9Gsf3TYLTHoX4xCEoKM5BiDdrWEQ/+Kgg3EEqCjqGOLWaituF4vIyqrQGpNHSFVbkYOiIMpTVZaKqIYvqLIThzUUYOrwAQd6gJt6QOWW5yKTiLq3MREGRjVBLwJzZxdi8YRQVuBsxHN+ejGzawCD8hSVQWezoNSQcHXv3wodftEfvsHAMGBKJLzp3wSeffYqPPvmQXz9BJ9rOnlRokj2gt5uRU1oACydE6XimIZy8Oamw8r3b+D/48v1w0LZ5c3xUV1ROhIaa4DIREqHyXAKCsOC4FPCIChNFJKEesuCfIOtWTi3BF1RgY6J6knLzkt8sjscsoR+0qAJClY2g4iHpUxK+IWATgIliU9bZ+Lw4Cx/H+09pruLk/ebXIbM6SGvt42vLRoLshvIzJ9CkyYtYZQGrNHpJSXMq8Wtqvk8pIinc+I0f7x/QpAqtdEdPtlihNpiRoKWyMkvEPg8DZxcnPyTZeaRiitdRBlMFWf0+XkCdsmMZn6KGO5CKrII8JGgoVanmlBZznA0MvOBJnO2kpZ10h5LsA1FwUhgy2SYxaxYYZa3MwYvBC5DC15F+AGJ3pbqHZBo4KM2NDs4covz4PJPDwfPTdvq8cHi9MNls8BBIaVJVNNVLoKUhmJlDJRdEWk45LJ4gUmiXR4yswvJlUzB+fBN8PGdWfggZhVlK13hHWggGhxs5BbnIK8xGBm2uWO9hlS6cX1uOR+sy8XhLMe5srcP9HQ14vG80oTURP55dpoRzPDsyD999vRRvv5yH54cm4c6WRjzm457trufXWgKtES9oP9+eGMnH8vmH6jG9eghaisIwuTIaC2uicG9DBb7Z2Yz/urEa3+wegfvLg3i5IQvfbyvBz1sqcGcyrWWlBidKkvFVqQ6X6p24T5t5l7buQqsLj+YW4va0bJwf48I1qYs21YeHM3x4uYBWdo4Tj2bb8WKZH4+lcuwsO54sCeJbgvKHTWV4sS5LgeebbcV4vasa3+wYhh9PTCOAl+G/7u3G/7i+Db8S2I/3TMFfzizF/7q+Af/n2jq83DMRVxZV4/mmVjxdMww3Zqbh0kQzfuY5vpqXjgUjrZg31o8tiyqxako6jq4pwTfnJ+IyP4sLtNw7N49FeERXDA7vhwy6BCnKmaRNRCqtm4s3V2ZuBmwcfza3T9mxLqWCLiQI8ko4MbVUo3JYPqrq8zBiVBmGt5TSSvrhC1nhpuWy0grmU52VVmcplW0XLmrAjm0TsGB2DRVXd0WdZVG9q0xWKp9Ujk0zwhOT0HPgYPTsNxDhsQkYEBaJzt174sOPP8YXHTugHUH3WYcO+KJrV7Tv1hUDoocoHfq9mWmKSovXJ8JC8NipeEx+Mzz5qXDneOHJ8kBSqlySqE5LmezQQuLSJHcygdD5PY9TwCM7mAISa8iOWHO8Ajal0gU/D5OSUuVQdlMdGV5FuUn4h8Dr9wYqkqj+e/K6KDUp2x1jTFL6fErdNKm6EU9rKzuc7nwqswza0FSzknyuT30HyGhDggJYaeASSwvqzE+HlgCVah0phLBw4zd+vH9Ak+h/qbYhEf5JBJTkY8YRTBqTmfbTRJAYodJyFhEI8TEagshAJST9ASTJXFRYWhbtnt9Le6ohdHTK+paRsDJIaAbPZ5GFfVL+XcI7VR3toqyjSbkh6dIkDVHMbln0p7qj9TVJ9gD/Jp3ZtRK3xnNKQrozlQPb41Vm7LTMLLhS02g3fVRnLg56D0y0smkcYJ60dHiDeYReLtR6SmqPB9l5Psyc3Yz6+ipk52Zj+dqVaBzboszKQ+IJXZtbWXPJK6JSyM9RAooLcy3YNSMdz7eK/crHzfVFuLg0Ey/2NeHHU7NpHSfjO0Ls9fG5vOGX4adT8/ADLdnTXc14tosKbVstXu5rpDprwdM9Vbi1rQg3eHy9KhOjCvuipSwG4wsGYGllBFVRJV7vG4f/fXUp7q8ppv1LxYNlPrzakIcfNpbhzZIinKhIxuH8BBzNS8S9sem40yqL/xm4Oz2IW5MDuDM9C5fGefBwTjaezcum5Qzh4XQnoSZwsxFqLtyaasO1SRbcmenFN8ty8JdtVfh1bxn+caxOaazyhErx5Z4W/O3sYgKNcD28CC9PLMV/3NmBn8+txNtjc/CvS6vwHxdXUrU24drSatxb2UBrTEW3IId214rvNpTg6BQ3WrIGoa1Gh0kNJkweqsHScUbcOd6EZ5em4CtOCvk5Sejdj4Do/AUiCYfefXqi36D+0JnUsFNFFBZmoKq6DKGMIIFmRc/+3RDIknzcHAVsQ4dXobwqD3UNxagfXsLvQ0innZJ13hiNBjZp9uvQoLgygJVrJlGhNSDdn4ywyIGw0ImYfanKkV5YBHsgiIExsejSqy8GDomiAuuDgeHR6DNgoLIR8NGnn6Bdh/bo3qc3uvbth087d0LfIYOUjTHJEugfPVgJ/4hOiaPiojuRyhW0nRaqNRPVjo8qzRbgGCbsHBkOGINS9sdKeMkuowTaOhApTYYIFokzC5VnUT1J2zw+ltCy0WbLJpsvO02BmkQfSKkgUW8CL4GaAExgJpVs5WcJ5VDW0Kgck/geEiS2lKIhkfebLo2OKN1IsNmh8RqpvnjvS2gGnYms6yn9DGiPk2VTT/JECTsJ2TCkv+cFHuXDSbYRTLIo6KZ944cgmQESKiFltUVWK4qLCk3JECBsJI9T4tckXUpqnMVrVYQfbSSVlXzNLclHek4mgcQPxKhXygdZeMFkB1Uspyg0OQRost5m9FiUKgeSyC55dXq+roG/lxIxsrOpSklSenj60oOEGy+GtBNLS4OXg9DuditQcxNuqQE/Z3SLEs2dFipARKwe0Yk6VA+t46AvRdPoCtTUldHeFGH/8SNYsHoV+sckoG9kInR2j1KVo7A8nxbUjST+v6keLRaPsOHGsiBuLPfjxuocPFhfqNjP1wfH4fvjU/HTV7PwfF8bHu2kzaTCer5rJG6sLMHddRV4uKkCz3aIdSvFw+0luL4pF7unmbFseBzGlUdgZEkUphb0w+K8vjg9I4RvD0/CL19OwuV5PnyznqppYzaergjhxjRCanoGnkzNwaVGJw7kxuLKSAdujHHj5gQX3i4twiXau6ttXjycnY2XiwrwciGfS8v5fK4fL+ZTmc1y07Y68XCWD0/nB/F4QTperMjBNyvkdTLwelsu7q4MEWiVeLVvDP52ZjHV2Eqq0Vl4cmg2frqwHP9+dQ3u7RhDtTkRr/dP4P83AteWVOLe6kY8WVmHB3OzcWeaGy+WZ+NAqxnzh2kxu9mB2aMc2DAnE1OGxuIoJ4U7X7dh08oqJCZ0Rqeun6FLjy5KetKQsEFISEqkJfSgeWQhyoo9GNlQiNrqPOTSimn0cbyeEcpOtzTAqRlaqax7DmusRMvoOowaW0N17kJ0UhLC4lUcvw4Ci5Mfb/zyOjmHD15aKl+6n+NcFthzUVRXi9qWJo6BSHTp05fvpQ8V2iD0J8wG8Ojcoxfad+5MCIaj/6BB6NC1C7r3648PP2+HXv37cpxKkcfBnBj7KdECyYSHLO7L+pORULPSeroyXAjkE6BUQjp3Ci1uKpy5hF2GnUpIYsreLeyLVTRSWcrPYvtSCzmeM95tDMiOZhqVkpNgk7U4O7+ml+UoQBNw/Z51INZT1JoCMqo/AZtUnTVTJRpCPio1go2Pk3po0t3JlG6DmqpRoCZ9BUSVSQCv9P+UXFIzLaqOrxFFpRZLTuje91xOo8hNCy8+6awmnaO1sdCLn3YaOCB0BI0oJEKJ9i/BkEL4WZSuSbKjKVkD0t1JKmrKLqUckvKUUZiLuuYRBAM/DF7weNpQlTH5t40CsxL6IYeOqktyR0WhJZtoSSXtQyKmeTEMvDA2+n+poiFVa/UyiAnI3w/ZHLA4CUkCU1Kc/OnpcEu2gMcJGxWbJsWKmASdUt9q6PBGNDbV0k4GEMoMIBAKYceB/Th69hws/kx81mMgEnRW5JeXIKswpIA31mhAGiE/s9qCs3N872522rN7y3Jxb0UhHm8dhl9OTMKbA2PxfOdIgmwEntCSvthZj0cbynBreQ4hmElAFOL6ijRcW52OI7Os2NZmxLzqKMxvMWFMRSxW10VjSUYXfD01SJs3Ha8PNOGmWMO1Qfy6r0YplnhmlAGXR7vwYGIWbo8N4sxQI66PpbUca8P18VbcneylIsvFdVrNaxO8eLU4F9/MT6fV9FDB0Y7O9ODBdDeezZWGJQTjvCCVlAXXp1vxaKkfr7dkUJ1l0lpn4cWOOqW6yJtDU/AdlefbE/Pw5MAUPD44Eb+eX4CHO5rxZHsTvt0/Ds+2NOHiPKrOpZV4vGIobvB/uEugPV2cjhOTHdg8MRUbZudhzhgHti/Ox/xRKTi8tgi3Tk2CNDrp1ftjfPjZnwmQXujapT06UQENHNgP+bmE9u5ZOLZvOhbMrMTE1hKMH1+NyVNHKGufySnxiE2IhIs3XEl5ARpGVGNM6zBMnEIFlkWlo4pFd1rHKI0eptQAjBwXDql866LScfBGtVqp3rwIcpyGivOQyQm4S7/e+OgLUWKfo0ffgRgYHY+IRDXade6KP3/yKQaFD8HgiAh06t4DsSo1VVwEPqMFlTznODqYyKRYxBuSlN3IOHMSrZ1Ue9UpmwKSqJ5bmYvG1kYqNYnypz1M44RZnAZXjlsJoJVwjmRauiRO5KLWJHRDwj5kY0EspzvnXQaCnZbSmS6L+u+KLyoWlZZVwCUbAwI3ef7vqk3UmpaP0fI+dxdkwZadgXiKCtkAcOWlKjXQ5HtRZ5KkLrXQJKzkXd6onTCk8KCyVNNCS3FHK62zcOM3frx/QEs0U2VxRkm00EJS6ks6iJTC1toFYiZlF1Ot1yrxY1qBGgESo5UuyzplPSwqmT7foCasUpToa1n4V3YuaTuTqbRknSxFlBq9vMS3SRcoyTTQu51Ua7yABKaaEJNmKFIGSG95lw0g6U3ys8aQTAtqVH4na2h6K89HGBpll9PlgsVOGe+leiPUZJ3F4/UiPkGFLt17YXBkLDJyCzBiVDMamuoxvGkoRo8dBRNt87hpU3D3m5fYf+oCGsdNhys9G9kc3IW0MHrOhlE6PfxUahOLTbhMtXNuhhO3luTg0ZJC3FtagLtry/BkSy2ebhtKkNXg/oZS/q4AL7ZX4ZstBN+qLCqXDKUy7P11IVxZ4ceGkXFY26TB3Kp4zKrXYxyBtrK0L7YU9MLV+Xn49sRUvD3ahNur/Li5nJZwfT6eLsnG/Vkh3ByfhuujCcZRPtwY56PaSqPV9PL3tJL8/vGsDEIriJsT3XhD6L5aHKSqs9B2+vBycSZeL87G2yW5eDDVhwezUnGX9vPefCde8L292hLEozW0pWsy8D0t8r9Oz8Tb/W34/shUPNk1Bk92j8EzWsSXPJ5ua8TDddV4vnEYHqyqxt1llXzuMNxeWIZzhOyDGam4RGhvHhqHpSP0mDPKjuaKOMwda8as4WpsmZeOY9sbMKE1nZauC/702YcEWh/oqW44iNGzSwc01gbw1aHJOH+iDacOjcfOTaMxa1oVxo2rxITJjcilwvGm8SbVJ8AfcBBm9RjZUsa/1aJ6WIiTagwGxAwh0HRUSDnQpVLZU5ElGugyDGaYqOqzZLc0JwArLZ9kB1h8Dnzw6Uf473/8s9I8pzNVWr8ogrH/QPz508+UtbP2HTopzVMGhkeiQ5duPLpgSEwU+gweoGxqSaenaEOiAjQBhWLfrASF1BOjjcsuz1HAZlVyManggiZ4CzgJ51I9EXzSQS0qRUNlRHAQWhK+IXZTdjMFaBK24Ur30h67lPetrHPxkLxQUWVSrUMgJkrtd5Um/Tyl2XGkIZ7qS9RfOhKsZkRLIDxBJ0pQOqNLAK2eFlixnlR2UrbImCYq0oMkDx0TlWKS7Dp73vMS3GoqIY1DujfJQr1B2Z0UIMmampJETlspC/KyviYBsSozJSsVmjRDkYR2eWxt8zAOjjQkmJJ5AXVUcDpEJgsYDZTZ9P5pPsJRKuLGUwGqYPC6lF3Od3FoAkB+uFSDYiNSTFqYCUUBm2QFCMzkkHQnWWOT9TQNba3kfMoam4RbSFkhqZMmxRxttBkDB4fhg48/RlRcHAd+GqbPnonymgoMbxmONRvWIbe4EL6sDGw/fBSXH3yD2cs3cLBbkFmci+zSDA4EfgZWGywWE5qzUnBmdgZOT6VqaNLj/Hjav6WFuEZAPCPIfjrcjHu0UVeXElqL/Hi4Nps3egbuUGVJ7bEn6/n9qlScnmPBvkkGzK+IwsTccDTnRWE8v1+a1RH7y/rjytwcfPvlNLw82IAbq7y4scKHmwv9uNBmJYAycXcSzz8qFVfH+HBxlI0Ky4HrU2y43WbDwyleXBljJeQkmNaLb1fk4pf1eVRkdjya7cS9mV7CjofsMrbZ8XRBEN+uzcFP22hNN1F5rvfg/kon7i6ngttSgb8dn4gfDo7HT0cnKRC7v7kOzwmhZ/x6Y1EObi/Kw+PlBPjCAtxbXIqnq4fhyvQcBWj3CbTDQ2OwiDZ6do0KM5stGFObiC2cDPYsy8dOQnXjkiIsXlBL9WwFRy8++uxjDG+sho9QsOqSUJGvw75N1bhyshkn99Th6J7RWLdiJK5e2YfT53Zj/tI2Xm9OwslD4KSFGzuuDiUVPoyfXIoZ84cRLjGcmGNhTgvAnl0EQzAXhkAG+scnomdYJCdS6cxExUYYxhKKiQSQnd/3HNAL/+2Pf4LBSpVHGPaLjaPDcKAvx1PXXr0Qy+cPGhyOzl164HPCTRRbWFQkOnbvqqyjuTJpZXkeaRQsFk4W2WMNKsWKxmjjEJMSS2fDv7lSYAk54MhxwVtIxZUtu4k6pQ6aluPZnhFUdicNVG2S9ym2UvJCTVKFg4eSVpUuz6OyI/BkI0AgJkpNnqdsMND1yIaAAE36fEabVUikwFDZ7XyMVKGlYKCVFQUpE7iBALYQWpbQu3NpeU+ZpKIu/6byGGDK5nP8VGsh83tuOSlRHfJBSMwYB5OsYRkdlOTyTxuownQazmh2xSqKuorhz4mEnSSyC5ASaTEzy/Lhzk5DPIEm6VJySIcng9OiRP1L6IUcJskioFqLSk5GXEoKLaoO8YSiZAVIepRWDgJRL/mfhIo0Go5J5iCgcrRSypspjaVXp57wtco6H6FncckGghkOzkjpmZmIjk7Ep+06oM+AAUhNT4Mv3Ydpc6Zh1LgWpefAjHkzMX3eDHg5+PJqypBbU4V4iwW9IqNoQQpRWF0FlTR/kV1Yqte67BSsqtHhCW/gr1rM2FWegKvTqH7Eei4L4ZttRfjxUB0eb8rHnZUBPKHiebZWAkx9uLPYo6isRysycGsh1dSSdKyoisJIdzeMKYzBDN7o64sG4UBlX9xZEcTb4+Px66k22lsvFQ/Bszwbd0WdTaSVm5yNy4TZE1Fyq0pxf2Yarow24+4EqqLJqbjR6sb1cU5cb7Pgl81F+MfeMny7IYhbswy4T7Ddkya/Mxx4ONeFt2uC+H5TBt5sSsejVW6+Z9rRDal4sNKPW4sItY1l+Msh2sq9w/GYKvTF7hH4bl8znq6vwkVC88bcDDxcXIDb8/n++PXCND8uCugJ/huzU7G/RYf1DUYsG+HBmkk5mM/3dnBjBU4QlosnmbFlZRE2rm3ElGm16NWvM/7bf/8DaqqLsHrpTDTVpGPDghoc2zQUp3c14ObXM/H8/m6cO7UJz59dwd/+8QbnLh1BKIs3rTYKhYXpmD5zLLJyHcguMGHyrKHwBgzoH9WfwArAkVsCV34ZnDn5iNGnKOtdYbFhCEsIQ6SWQMwwIVDopp2jUuEY6zmwPydxjj+fjxCUNCYfVVFAgZZKk4z4RBV69x2g2M3u/XsiLC4Cg2LDOYlrFegImLQ+gRDhnE7b5pWgVjoQ/s4esiHOGMP3EY0EcwLBpoEn1021JapKIvo5afNedGcFqbBk19OigMmV6VPi2LxZXrik/plkH7g40fOx0hlKRTjF8t7RUalJxQ1Jr9JQaaW4aCHTpOmxpFsJwOyE3G/pixQvEiZiSiO4CLNkTgzmEFUebahAVCAoVlSAFs97We01I86RCLVP855vCggkpA282EWCSEvwyI6iVKqQ5FuJ+dLKQj5VkYbgiCdEpESwmrR3BPnPU71F0HbKhy/RyImSpC7bw7wQsnMpC/2yyK/jVws/fKOHF8BoQrxWqm3YeFhg8TqVNTYtISZKTr5KTI+JH6LGJufj+/PxffIiqs0S+qGGgxdYKnHIOpu8d+nZqTMY0L5dF/z5z58gOj4OheWFyC7KIsCmYcGy+UjPDmJs22jMWTwbuWW5yCjJROGwMvjyMzAoIR7uUDZyy2sRb7QiIiWZlqMXclLjMNo3CBcmBHF7chAnRpjxZZMJTxdn8YZ24/JcEx5tCOH55jy83FpAmKXj5fp0vKY6e72+ANdn+XFtmgd35njxeFmmsrbU5OuB1pI4TCmNw+LQQBwfMQRv9uTim4NNeLWvCa+3ZOPpUg8eLcggiHJwvtmLSy1+XBarOScTv2ysxsNpabg5xoUbY51UaalUaVm0mFSEC0L4bkM+ftxRRCuZjdebMvF0hQcPFrrwlKrxm1U+/kybusKCJ1Rlz9am4t5KKrm1PrzalIsftpXh1cYCfLezQknberK5huqMYCPMrs/Pwo15WbgmWQsrS/FybTnBnodLMzy4SqX4kqr1+sIAdo6zYFm9BbPKrVg43I+di0pxaEMF9q7MxVKqykM7huLy2QWYM7MKo1tKkBjfH5G0n9WlTuzfOAY3js7AVxvrcXbnKBzePA6Xz2zHmS/348Sx/Xj85C7evn2M6poseDwq5GY7sXTJNJSUpsOdqsHQxnyCLYDeYX0VGKndqUhy++HLK0CoIJuToAapISdcQQtSc2woqPbDFkhGYW0W8qsLMCA6Egm0pkrpag/VCu+FgtpKJGjVysZAX06UPfv2R3ta4w+++Aid+nWjTYynMrMjhipITUgZ0ug83GpYgnrCQktLKDmUdBNUN95cFzLL0wkaA5WRDnbazwRjIoGYDGvASXtqUsAmQNPxvpCMG6niYaGS8ktOZzqtoNcA6fGp5aSe7HYSNBak+GlBqeTUVFNJTi3PzffgJLT8VH+El0ruYasBUTq1ogRlE0EUoE7WzYIUJwSxpD6ppWcsD2k6rHLye8JQRTGTwHNoU3UwcwIQbvzGj/cPaGravRTOLrKGZRDZSgglGbSI14gN5D9NtSbKTFFohJp8KFIT3Uw4SRqTZAxE05bGUKnFSbgGraArlMa/WeDnTCOhG1ZeGB+/l2BcpWt5VjZfx6sEtEoGgATSJuqTCDdpiEKwErAGvh93uoePcRB4VkWZSY8BjVXUXhLfG9WcSaMAzeahehOIUlF26tANH3zwEQKhIPJL8hDMCdBulmL0+FEoLMnH0PoqLFu1GENH1CCrKB3VI6qVIMyB0UOU2lZVwxo4YPyIMeoxKH4QslIT0eyPwMLAYMKlAFcnZeDCOLdSPfbePA9uzKf9m2/H3aUSN1ZIYGTixap03F+chstTXTjebMDJZj2+HJWCi9NcuLwkD/NrNBiRE4aJJdHYWq3G2XEq3F2XitcnxuD1wRZ8t6sE3xOOFyY6sSEzDHsKEnG20UU7mY2LVGEPZqfj6awMPJ6Sjsu0n5dHe3B7UhaVXAbOj3PgweIM/LCrGr8cHK6UB/puaxG+3VSEpyszCNsQvzrxeKUNT1Y5CTUvbWcQLzZItkAmvttUpqRbPVklmx85uLuihOqxFPeWF+HRyhJcnx3CjZkBfLO8EK/XlFKtunF2goW2lmp0cTq+mmzErvFGrGmxYnxePEZkRGFyvQZbCLuvdzTi+JZ6HNjciJ/eHMPt6ztxcO9CrF/dilnTizFjcgaufDkdlw6MxldUhg9Oz8amJQ04cWgDbl2/hCuXLuPe7Zu4cPYwGutD8LoGobyESnDxaGRlWBDKcGDKlFHIosro3KczIeDF4CQtdL6A0vlcer+qNHHwpDkQyPGhafxQVDXmIb8iDWX1BWgc04jYZDXCVWpEGQkNAlG6L2WXFys5wbKEER0Xj36DwmhP++Hz7h2o9CIJNIKMriKBk689y82D6sqRxAleg2CJn+7FDkeGFYGiNGSUheDi3yV0Q4JvJavAQoXkzvJB2ttJDUJZ3Jd7TIo6Stlt6Rhl8lvgpe0zUO1JUxNZQzMGPUjk/5TIe9ac4VeAFmVKVEpqp5dmKipO7+Y9TCga/b81LnZJeMe7jQfJUpCUK2Pau1g0abIiu57SaMWaKUnsTiX415qRxiMV+gBVYeg9T30yU2YLKCQ1SQ4bSS/giVQnKgv7eoncpx2VNbY4qihp9ODJlRnGRaVEOU1bGZmsonrjh087KesTSjgGZwQ3LZ/GbCQgpV/Buxg0aU4sW+ZxVGgGhwPWVI+i3uKo8lS6RJgErHwt6ZSukehrHnZZN+CFERsqVThEqQmEHSKxBWaU3KK+LFYTOnXsiF69eiEzO6QAray6BLlF2cgvzEERgVZSmo+FS+ZiwtRx8HBWrRtRheZxw5VaW4OG9KN1yebgyibQDIjWxCDVGY8q+2C0Wnviy5ZU3J5diq+bbTg9IhlPFvrxaLGXN7kdF6dYcV2A1WbGM97YV6Z6sCp3ADaXxeBok5E3vRMnWq04MNGDaVRmFb7umFoeje11Kpwep8aTrdl4c6IF3x8dRaCV49vtxbgw2Y3lvr7YmhGL840ePJ1dRKtJCyoVQKYG8Gx6Jm5N8OPSKB/ONfnw9QgXrk1Ox4vVFfj3Q2Px1yNt+OeJCfgblZ8cz9cV4u4SHx6v8tJu0lrKRsASN37clo9X67Jxb0Eanq/Ix5t1Jbi7KB0XprpxZVYW7i8pIayr8WhpAc6Ot+HCeCvOjDHiWEMiLrSZcGmSrPO5cW+OE0fbNNg72Yz1Y2wYnx+NydVajCiJwPCycOxYTKW2fjghRVhd3Y6//3wDX59YgTkz8rFiaT7WLM0i7CpxYf9wnKaK27akGKsXDMW+Xatx5szXOHr0JO7euIZjB9ajmcqvrCgOu3e04svjS1FbnQ4HJ7vZsyeielgBegzsiiGJMfisRy8CR49QUTH6hA1Exy7t0bNfVwyM7IP80hDGTR6O/LIg0giLbI6T6IQE9I2IQrTRSFWVCbWVN7tD+tMaEatSIT5JlFo0OvTohq60nBIYLuNfSmhLHTJZN5OdSR3VV4pbS/AIkMxUi1ImyAK1XQOVNRkJJhWVmFkBlQTjGuhGEuk+JPVJdiplY0CUlCzk22g5pRRRqDSDkHwX4yZVPLQc/4agjxaXtlLW12ghE+28ZwknqZOmoXUUqKXw/pby3QJIaQIucBOwSSiIJMAn2qjaLEmINiUoPQnEMuv8ZgVyJoJTqnekkBNJbt6LOe95YK3OZaAi4QdAYEhqhawFJPPi/F4jzeCWIFh+L4v94qX5fTTV1JDkOKWLs1xQiSlTW63KxVeZTIjmLKeVNSgrPxCXi6DkYOAsJtkFkmmgc9Bi6o1UXU4qMB8caV4kE3iSVSDNUFI4S8kamYRw6Kwpv4GLUpsXRoEZwWbn7/zSOZoAtHIA5BRmw8qZJyoqDHFxUXDzIkuQrABN/padm0HIZSCvIBfpWQHMXTwHNY3VCixzi3M4q4egSUlUOkdZ0tI4oPXoFxOGGNrOzJR+mJ6pwmzvEJyfkI/bU2mtCKdbk214OM+Lm9MJtDYLLowx41SjhkrJhaMNeizPHIzN5QnYMywFm8rjsblGjdX8fh6PuvSemFI0EJsrInCWEHhAm/psbxUebSnF0/XZ+Hl/FZVWHrblxWKNNwxHSwy42RrE1fEeXBhtxaMpAVxtsvF3HpxptPFw4ct6G66MT8ONGen4bksj/vPL2fj7san4x/GJ+J+npuH1tjrcXOyn8nLh5cYA7WU23q7LxJMlqbg1y4X789LxaGE2rW4mHi7KxM3ZQVyaEsLtOXl4QpjdnJnGxxCoVGWXxlsIbwtuEeIPZqfS6vpxZ64HxyeasHm0DkuH6zCtMhmz+N4KU3ugJKM/5rem49Suafh6/wI8uLIPd68ewo+vzuPsybnYtLoQezaX4qu9Ddi1PIdKrhobaVXnzajE5i2LMWveTBw5cQyPH1zDgtlNGD8mE3t2tuGr4wuxdeNUlFEJ+XnTjW8biZwCL7r2/YKqX42Pu3bGZ916ICZZgy69eqBXn+6IV0UhInoAEpIiUVNfgtikCEW1JWoS0at/fwyJjUdEig5DNFqEE2BS5DEiPg79Bw9G/7AwdOT5JFtAetnK5B+RnIgwTsgxnPCVBr8OTrxuA8yEikQQxOjjlYDbeKNKqbghSkxAY6OiEpjJIfXYJC9T0pncdBXmNLey7iVrWFr+ThLHk92yWcXXlMR3KjtJSZLWdPF0Vnq+f3sWVRQfK4v9kuQutdOkjJFs+sm9+0752WEOeBVHJZsJ8jhJopdNDI1XMgloL+1qnv+dBZWgXAGa1kuB4aMCfd+BJmtVKjMBRL+dYFIjUssLw4EQLzsutJTxJtpPQxL/xpmFVlApIEf7Jx+Glt+LeovXS78B6SvAGcHuoC2UwFwHD6k5RSnspDXlB/iuTDcvnpN+3+5EfMq7ih1JfK0ksbW0tFIBN9n4zkqmWPih8nWNvCAmvqa0BzNL7XS+TyPfr/xN4Ke3StMUaZDiRqIqFhGRg5X2ZmU15UrdNA8vYC6hVlRSgKq6KmQV5CCvvAirtqzHyHGjUFwteYGVSqs0yXgw+nz8H534ondPREUPRK4zAW3ZKZiWGoGV2YlUI0W4Set3qkGFm5NsuDjGgAujzDhP5Xax2YqjFfE4UmvEvloTtvKm3lSehKVZ4ViYE4Gl1RqsbvNiVOFATC/qQxXXgwpHr5SsfrGnGC+kO9T6PKXaxdvNtThYpcNaXxiOFOlwhSrsbJMFl1odShza1RYH7k70KxU4rrR4aT+9OF6nxfbCcBysVePunEL8sncC/vXlLPzvcwvw65FW3FgawD3azGfr0/Ca9vPlqhAeCJSpxu7PCeHOjCDuzAzi4YIs3JiWhmuTQlR9hNoMP+4SaI/nZ+ARwfdgFtXpbKq8hSE8m89zzvTh0Ag1Ng1TYX2zkSo0Fs2Z4VSiAxAwdUWmpz/KQrE4smUqzh1dg6e3TuHJ7XN4fOtL/I9fLuPupYVUZ3U4Sku6jWrt4qHx2L9lNDZvmIx1mxdiHK3khatfY9acZowfV4Sjh5dg6uQKuJyxqKnJpTqnwkgYiNZJjVRoeQiL7YtYTSw69O6BDr16o3fYEPQZOBB9+veBUWxdSgKiY4fA43dgSMxg9OzbE517dEWvAQOQmMLxxkktwUznoNchUpWIqMQ4JeZRS+U2IDyC0ItRIgKklZ3KbEA8x63kSopVjDUlKeEacj+JQJAO6QaOZ2kyLECT9S8pAmngWHaku9+tnRFCos5k11J2SlP4eAPvsWQ+Rk1QG0IupV+AISCW0E4VZVZAF8t7Uh+QWDU7La8Ojuw0JTBWqmJIcrsAK47vR9KqJM5NgCZKTYAmjVoEftaQk+DiveQz0XLy9akqzSG+fkAyBfje+Z7EfprSKSgC+vcbaJIlIDEykkohUFPzA4ojxCQzP4kfgEhptZUXjJCR3ycSLnGi4mTbl4fYyERe5EQ9LWYoU7GTzmA6QZYGi4RR+FOVAFpJcVKqcZj4WANlr5MzkJkDQCwqlZV07ZE+AVa3LPYbqc5SlM2KJF0SnJTdUpZbYCYBv9ImTAAna2hqzopiOTPzMpAWSoWJAys6LpoW0oNgDt8PX9vp9yCDCqxqaCVKKovQOLoRGcW5GDW5DXtOHMXqHVsxae4s1IwcgYKqKtoFD/9vB/pFxdBeDEZRpg1D0xIxnkCb6uiP/ZUGPJ5BJcOb/0qrGVep1q6McRIu6UqM2M7cMOwtUuNgnRnHCJutVclYVRiP5UUqLK3VYxVV1rS6eKweHocdNYNxb56fKmo4Xu8rVipdPFtbiCdbivDroWbauHzs57m+rKSVnVGIe9MyqMLcuEZldm0s7e44j/Kal1to+Sal41KLBXuKw3CgkoowNwJHRjjwkmD46cAk/PX4JDzeWIgHawizLVm0nOl4ukRg5MHtKV7cnh7EfVrMR/Oz8WBuBh7PyyWsSmhzc3F7mp9/C/Krj2DzU5m58Yxgez4vyNc34WKrBftH6LCsNB4bWlyYV2tAvX8g8m29ke0eApu2J0yqrpg3tQY3LuzHmRO78PDGRVw7ewSvHpzE0xubcWzbaBygJT23fwKObmvFjIn5mD6znterEqPGN2DcxAZMmlaFS1e24/yFHdBoB6N3n87IyAyiF21kVFJ/lNSGeL0NGBI3EIPjhmAQx4KyvMEJqvcg2Z1sBz3HsdNrR1lVMdRUWT369kKHbl3QuXsPdCX8oqnKjKmpiNJq6VCciCDMOnbvxMnRh5yifH7fHQMiwpR0p7CEaMTKZMxxqyEsBBhKypFNgtA56RJyUuY7mc5Gytrb0z1K3JuRY1hNMZEsSyiptH8+i5JHqTRBoVKTtStzhgd6PjZZFvY59sX2ySEqzBLyQJNqUaL35bFyyK6kMUgrSlUXqUtQ1sekaofkZgooVQSeNDiWeztaT9tLwfBOFUr/zQTEE2oCMZ3f+BvQzFBTFUriurS7MxNoWu97vsspdlMyA1IICLGcUnBO2tKrCZgEWReQHUpeLEl5iuaFk4umpv+OTJEKtWI39UjQi/LiP+z10V4STASCwUWie1xwpQeVzQMBmshzNSEmifDSDkxLm2rigJHijSmEpiSzS0K6qDX5WUeZLCEaYiuNotBkLU1gxgunMfPic6aN1yZAmgxL4G1UfBSSNBoMjoikdXUrjYvF/krYiRSpHNpUh/LafKUrUMPooQgVZqCssRb1raNR09KM7PJyWoMURNBqJDvcGBSfhK79esNJCV6TqUFFShe0aDtgTSgKx3nDSnel621O3JnCm31qJhWSB+dHWnGsWo0d2bHYlBWBjYWRODDciC3VOmyosWB+mQbTa5MwoSIS40OdCbpeytrU2z0NuC6ltreV4NrCXJxZFMLjzWW4PiNAOMbjEKF2b2Im7k/j64xz8zVDuNGWjnOjaP/GSZmgAr4fWlKqt6O1sdiaOwBfjzBhSdpAXCAI/3ZkBn4+NI7n5PmXOPFsXRCvaG1vz3DjrqizGWkEG88/Oxv3ZmVQmXloJTNwf3oWrouNneil3ZU1Qgf/5iTsJBMhQKubhEPFg/DlCCrDocmYmxuJidnRmM7/c2RmJLKtveAx9Ic2sQ/sxkhoEvvi3Om9uH/3Al4+u4O7107h68NrcPH4Etw5twIXj83Gse3jsXvdWCyePxIFJT64qUoKy7KUOnYzZg3D5q3TkJtrQdjgrrCatfB43Wjf+TOOiVgU1WRgYHQfdB/YA6GiXATyqd58hBNtY89BfB9UU5OmT0R9Uz2k8368Wo0IWsyuvfuiz+Aw9KKKC0+IJ5B4/sR4Tr5aRBJaSSkqVNZVKGmAH7f/FAn8WUIpYvh1CF2BzufgTe+HNd2n1CYz0k1ImJKFil8W5a1UUVLRWeyfqDRFlUl7OwJM1I9E/UuQrJTnsWf5eC6PkpKkJcxMmX7Cxa2oNokzS+H4l/UyeYwoNROtq1hVqWlmloBcOhXpGCUJ8Ck+WlvCSDIPpIyQPF/ub9kYcFIkqAlUsaYxVHHRpkS+ZgocOW74ilIJNYvSQMUmwbeZvJ/4sy3zPS8fpMR7WeinSXUrfXiCUY04I30/FZls1UrEsIY2UcULHMfBIOEM0RJwK1bRbuXspEUsZzKBlDVVAmjtigoTmykbCqLKojWJVHGSBO9WQJdssSFGTSlOoJndtK6yc8rHqU2c0ThgpNyQlAySAnqy4/l78UlRZxK2oZXZj3I+me81SZ8EE2cdGXDhMZEYEh2LsJh4WlnKc7cX0XxvEjOnd0nlXDvmzBuFiZMqUVoRQGF5JuYtn4f60SORXpiPnPIypObkIDyZ/7vZgRidFV/07Am1NgJDi01ozYrBKN0XWB4YgiM1ZhytS8G1CRKy4MUVqqVzIx04O8KCi6McOD3MikMVauwfqsLJsQ4cGEnVkhWP0akD0FYahfHlkZhWMgQry4fg1pJKPNs9Cg92lOHe2mI83TYGd/a04MqKTNyc48cVqjBphHKRau/hrBxFRZ0eacfl8RIPVouXa1vw/5xZju+lNdzUNELHhl2l4dhZHIlVoSHYXWfDL/smEWiteL2nFndXE17LPXi+KgNnRutwjY+/PsGFG5P4ewLtwbxsXJ7owMWxVtxso9WcTIs5Ix0XxlhxdoyZr+HFE1rPM01anKbtPlwaht2VUVhXEYtZOZGYlBONVn4dUxCLkKkbTOoeGDemBtNntKJXn/Zwe1Nw6sw+XLp8BDeuHsFXR1dh35Y2fHVgCvZsHIm1Cysxd0oJxo0tR2llHlJDAWTn5yA7KwC7NQ6lhU6Y9YOQGNcdlWVp0Oli0blrO1Q3lCCnJIT2Pb6AI0iFXpALNSdYjd2ObgP7Q+qcZRbnI5WAkM2ksOhIAk1LVdaPMItAv4godOnbFwOioxChTsDg+EgMoi2NiI9AQVkehjbWoM+g3ujapyt6EJjhqkjaTY2yTCPdmhJkrZlHAu2mOB7JlFEaD3F8Wwg0d5ZfUWYq3m8iHhwSoU+gKTaTh1i7JCefR8CIShPIJIkrCdLp8H/XcNLWUGhIbJmZtlSS2CUjQWLYRGlJQK0jM0DwEEYEmwDRksnHht71N/AXZcDCc8ljrOlS5ojPp1U1EL6yQyv5p2I5/SUBQs0JS4YN9mzZTaVgyHLDk0+hkvaeW049gaHjodT/JxyiU3hhzDrEir2kQpMgWlnwl/WERJsV8RYz/8bfOR3Qe70wU5rrJPqYIJMFf7GZsitk5cwkh6Q36VyS0E7aux20pFLZg+fR0lK6HASPiXZVgOpQFJy0ypPdU43ElRFU8lU6Tkk9NdkUEJgJmGwcGIkpibSnenh5YZypDqXaR7w6BVEqDaL51ZoaQAoBKr0SUnPTeZ5ktLTkYf3qMZg0sRy5+Q7Mmj8JB08ewqZdO9DcNk55/7F6PQYmqGHwZaBXRDSiEgZj3MhMbBgfwuz0gVgRisCecj0ujE2lWvLg4hgX1ZAN52j7ro334eYEH66P8eJCkw0nRmpxdhJhMa8I24c5MTUrGpPLYjC6LAIzapKwksB7uGk0/nl5NZ4ebMTdjTX4P48O4v98dxy3NpbiwbIMfDWSanBCAE9m5eHejAxcn5KGr6kEb0zNwZW5lXi9bSL+eXQ+ftoxDs9WlOHiRBfOj7PhEJXgLEsXzPMNxIt1I/Bf5+bSdrbg2RZCcYUPDxan4eZ0vs8xRkLTgeuTBWhZuD0ziOtTaWkn0EZPoSWdQis9wcvXpipbkIOHczNxns85RIjdarPj9ngbDtYnYlnRECwpV2E6FWW5tQNa8iJQlREBj3kAJo6vx6QpbYhOGILIuH7IK0nFya934uDBFXh0dx/uXV2LA9uasGFZOWa1hTBlXD7KS9Ngp6qxON1IS89AcUE+CqgURtZlYsakEtRVmDG6KYTBA9qjR7f2WLV6AXQct9KiTtRZ+57d0X3wYMJJjV5DwtA3MoyKuxc+7vApegzohW79+6GDJJ937YXu/QajXTdZb+uFGK2EbsRC0v+k/lggJ42WdyTcBE6X3p3g4FizEjTxhkTE0tpFauMQJ8sfdBIS3yX9N6JS4igQpFyQQ2kNKUs5RqomAVkCQSXLPLKOFpESr6ip362mAC6e1jNSTwto43ksyYgjJHUSVcD7UWJBpaS2ziM7l4S1rJGZ1cq6nYaixB7yE6h6ZVlIgCZrY7KZIOpPynq/S2AXJyb9QmXtTsJDDAiXviF2LZUgXVAGrXMqxQQPqQqSYOd7sCbBRcglu9XvN9B0TvpkemmRzhJvJjCT7WLx2dKAQTYH4giKON7kKjuVFWe8OAGclTMHYSFrYMkWg3JIepR0UU808HszAeb0Un2JAnMQXm4kGflhGjlICDzJItBIzTTOYCojP3DCTXZFJexD0qrE3yslvDlApbmDVOMQdfYuRs1IVUaFmJKklCqy8eI4Ax4MiolSdk91ZisVIFUd349UvZVkZfkfJQeusakUc2bVY/OGCZg+rRZlldmYu3Qp5q1ch2WbNqJlcitVWhAD4uN4QYOcMQO8QSJQluvF8lEhrKyOw+riGKzKicOXwx20fYQC7d+ZVh8utgWo1Dy4MsqKUyN0ODPcTCtKdbMwFbcXeXCmzYWtVSZasjA0FUVgSqMJy0Zp8f3Jafjx+FScXRzCk/3j8f99cx3452P868ZqKqkSHGmy4OqkdFwdl4rzPPeNyR7awwAu0fodb7XhwqxMfE0VdYSW99hoN06P8+HShFQ8mJONvVW0gd6+uDo9H3/ZNQ5/PzoOTzcX4+3uctxdEsCzZTm4M92Px3OzFGCJwrs2iYpzAgFHEN+c5qUStOLOZCfuTU3FrUmpeERLepqg3lnQF18RZK8X5uBEixGL88OwukaLeRXJaAj0RZmnGwr52tmuCOT4UxBI47XljaPWqxCnSUBGXjo2blqIg7tm4hwt8d4NQ7F8Th4WzSzD1rVTsWDOWNTU5KOqOhcjG8swjF8byu2YOjoN+7eMwsUv5+HkwVkozNaiIM+BceOHomefLjBynIbHxqJd586EVweOixgYOVbbdZGfv6Dq7o6OvXqgS59+iEpUY0icCu2798IfP2vHax2GrJICFJQWQENXEa2KRn4lf64qQIRKSk2FobSuGBkFIToOJ8eqEXEGuganlTaVwJEwJ6o/CY41prqopqiUOFYlTk1UlFbUl3LokeQgQPxWuLKlHwDtpyz/EDzSTV0OWf6R9SsT7aIE7kp+pzQUFquZJMtDtK3RUlBCdlI50asJNANV2rvO65IBQCvKiT/JnqIov1gFfGqEaeKUkA8j7bHUOIviPRZmTORBMSPwk45PVNG2TDu/ys/v4tOctKKB0sD7vilA0rvtnG20ym6NSFrx15GERSytZyKBJtVokyRlggotjmosjgNGgJZkptUjjKSKhiSZS4iHJKMnEH5JJgmGTYXW4qYCE2hJvBsvrsSlmXRUY2IpDUooh5r2VW0yIY72UM3XkZg2eQ/SbCVJAZmGioznMCXz3CpEJ8VQiRE4xhR+TYRK0qd8DoQlxGFQVBz0BGhSik5pZBGrSkB4QgwiEjnj0kKXVxdj9aoZ2LVjLmbPrEd1TSEWrVyLOSvWY9jY0ahoqER5fQXluA+R/B+0qVnoHRYPHc8xuyGAI7NDWFOdgEUZ4Tih9MMM4uRwK7aUqXFguI32M4irothGGwggH/6xeQTebszCuRmJuDzdiWMtqRjLm11KB01vcWDTbDf+/doCPN3ZhMsrcnFuZQ3+fvcr/Oer6/j11DKcbHbjQLUWN8an4c442j9C88ncAtyenYvrPK4RQpcm+nBvTg4Vo1sp9niZaurylFTcmB3EV2OdVJRDcLjehvNtmfifx6fhl4NN+H5/Lb7bVYFHS0O4z8fdm0ElxuPO9CBBmEkVSKgRmHdnU7XNScX96W7cnebD07nZeLEoFzcn2XGgcjABm6KEqeytV2NdrQrzSmIxtzoZU2u1qEzvh0J/f+R6w+G3DkFSQk8kJA5CXFIcBsfy4AQUouJau7wV6xfVYteaKqyaF8KGpVXYsLwJKxaNwJwZFVi+aBgfMxwrFw7D7g0jcPHYDJw9PBWHto/B0jkVqCwxo7EhR1kaiIgNg8FixWdfdMSfP/4En3fqrIRYDCHUPifguvTujc+7dMHHX7RHgoZjXqdXygH1GTwE/QizeG2S0rNAo09Gx64dlCWNgqoipOUH0SeyLzr26YAEWlwrgSWOIk6vVWI2pUyRgZOnAE3EgET5yxgW5ZZAtSTAetdLU9SYWQmVkHgx6awuO42i0Ey0kZKILvXRjISR1CRLctKdeKjQUkWNiTPS01K6keJ3II62Np6/SxT1JevKEgOXmYq0gkxYA26Y/S6o6G70hJeAUdRfCh8bL6Ig3Q0tVV8cgRxPVRll1/E8vJ8lc4AgM6dTGYdkTc9A++nhfUAI+wy0ne97tQ1CIY7KTKCmNBzmV5Gksq2r7IRIyhOhp6J6iiVs4qmuYkSF8Ws81Zasi9kordW8iPK4BD2tpNNFJeVCfAo/IIONs2MqwSQhF6mEngtSqUNAKdkHSoNiQlDi12QdTv6eQGVlkshmvh/ZGtfTekp+p1T0UBnVUBvUSoqWEuYhz+dhp0JTGYzoR/hYPUEEsvJhsrs5y/I1OOjE1kap4uAP+DF79iQc2rcGq5dNwfDhNaiub8Dabbuw/+QxjJrQgmCeJAc70C8xCSqHH/0jVejXoyuai+y4vKUZx2ZmYSVt1ckmJx7NLcLmgjgsyYzAosxo7B9qwxVaJommfzA7B88X5uPV5lxcXmLBuVm0nsuqcOtAK8bSak6s12HVJAtenpyIN0facGVFPk4vLsWvF3fi27NbqbzKsSUrEqeHGnGP9vbppCw8nV6MRwvrea56fMXjYGs2zk3Jo4IL0fp5cKfVinMjkpV1rvOTPDjaZMbBWgP2lhmwu9iAi5Oz8ePekfjnV6Pxt6P1eLSc73OuH+dG6/F4gYRt+Gk703GNQLs3N0Oxn/fnpuMp//aA4JOdzh/WFePVCll/U+H8WD1ONCRjbckQrOb/NCF7EEblhmNKvR4ttRoMLVMh6BmInPR45GWnwGSMQGTsQETExyA2KUFRbOWlVL/z6nF4exN2r83H5mUFWDQjhKVzc7F2SRH2b2/A0V3NOH1wEk7uacPe9SOwYnYRpo5NR0O1A5PbKjFj5lhEx4cr66idunXHv/3xT2hPmLUj2P7tT3/Cnz/5BJ169FCOL7p0RPsuUqyxJ/oM7EfodURYVASy8rORwsmzc89O+PSLTzg5DkJeeT4c6bR7tH69Inqjx+Du6Ny3E11LAse0HuGE84C4SGWdLElxNWbeKxL3ZVDWpyTESVKMRGGJ+rJn+pQcSonSlzZ2yW7CjABLInCkCbCRaiyJVjHapFJCJqSqbbwtWQGbWEYJ79BRiUkQb5KETRFWArZIKi9pXWcOUjTwb3Ik8+9iPY1Ucho+T2LKlN1UvlY0bbFYWSn6GGPTIYpKT4Bmyqaj8hsUoJloN40BE+zZHmi8hGCaWYGccOM3frx/QJOLIi3p3BlBBWxiO+WCiO2UnE2ti+qNwIijsoqjHYzhIVDTpfkomamkaDXFFiqFGwkYrY1y1UpLSYupJsQ0Fif0tJ4pDoJKyrfQrkrFW4GW1mEnzKwElwNWv8Sr8cOkAhTAWdO8kN6fsp4m3ackLUtyPKXPp4qzpuyI6uS1qc6koYqd7yctJw+9B8bSgmagom4EvKFslA0dSqASqrIWQytgddrRNn40Du5Zh5qyEIK82FNmzMTytRtx5ORxnDx9Apt3b0FBXSUiOHtHGezoOTgaXTt3QoYjHjsX1mD7hAA2D9XjzHg/7szMxc6qFMxOC0ObcwDGmfpgTW4yzk3y43yrA6dHGXFtkRuXljtwdDIt6LYR+HL7MAyvjsa0xhSsnWjF/X0j8c3+ZlxckoVHWxrxwxEqth3TqMBKlMX/61Rm9wiiZ/OrcLwlhKnBZJTqIuGK6g5nTEcU63qg1dEHS9MGKDFpD2hPb44PYldpMlakD8SpZjv2lxqwJVONzTlJ+HFHC34+0IgfD1Th4SqqrwU+PJpPJTaX388L4Po0D24QbNemB3CT9vLKZB/Oj7fgxlQPFZuoQTvuzDbhbGsijg9PwPGGFCzNH4RZRWGYWBCBZlk7yxqMCn4/tsWJ9LTB8Dj6ozg/GXk5HFeqARgUMQCx6nhoDEmw2VQoK3Jg/dJabF6Si9VzMzF1lAVz2hzYt6kC+zdX4qs9TTi2pQlHto3G+sVVmDYmiNbhfowYFsD6dbORQwXVs19vdO3VB3/84EN83qEjpN2cqDSBm6iyjhKWQYXWtVdXtOv4KSJiIpBfnA81x9CAIQMV1d+1V0d88Okf0al7R8TQCRhp7dyZXo5ZM6K10bw/4hSgDYodrDiT/rFDMCghQlkjk0DzeALx94YlSjrUb6EYSqMTgkyAZqRykkoYEjgba9FBJbufVFeSuiShGGqviQrKoRymDBdBRWFAoMmamWzcmQkxGydwqa4h8aDxBFI87w0JgJWf5bySqK4SoPF9JfBvotBks8Ge7VNeI16Cfzn2VQSqif9fHC3wEHMCtEG+vkeqgUhpIlF177IGjOl2mEK8n2lFhRu/8eP9A5rEkemohOwBn5KfqZTWFhtIKWpIdSGKFztSp0EMfxdN+AnM1F43Eii39X4vEgmTeKo5sZwSniGNVN6FbngJNMLKTqC5PDDyZ53bjWQCK9bA2YiP0fJnqWxh8EgVzlQ4pAJtMECQuQlKARgHBi+4stZGKywJ73LEKRVytUgmfCWtStbgRP47+fy+g2PQLyIOY6fORHpBESob65VqIt6QC7mlGTDZUlBSmomdWxdj2cIJ0NM+tIxpwaWrN/D0+Su8ev0Kz7/9Bpv27kB6aQl6RMSgx6AodO/RE/26fYIMexhm1uixqkqN46NduEAreKDBjpnBaNTremNEygBMdkVhZ60O1yal4haVmgSznlvswf42I9oyeqKhsD/qynie4VqcWleGyxvKcH9LBV7uqMXfjozDwxXVOD0xhIuE4pWpabgwjRZwcS0WlRoRivwESR3/gMh2f8CQ9n9AeJc/QNf/jwhFtyfoErCpwoHdNW4sTU/A+JRuWJEVhnPjHNiRm4A9uTpszlDRrhbihz0NeL27BI/WU3VJue9Fftya58HNuT5aYzdOS4oTbeuVGRm4Oz+Pzwnizpw0PFzg5/tKwp25Brxc5cep0cnYXBSB5UVDMD13AKaVxGF4ZjjK0gejrjQBDXU6FOTSouk7w2npiqICDTKzjVRp/RCtikB04hBaxXBkhIyY3laMlbPLsG3VcKxbWEmlVo79m4Zi7YJ8rJ1bgjWzKrBteT0mNrnRVGfDpNYczJ87nNczgG4E0acdOuC/f/QpPvz4U3zRoRM++qwdPvjkU3zU7nOlnlmHbt3QZ9AgdOzWGe07fA6ThROhw4FBYWEYTLvZh0Ds0PlzdO3REb0HUL0N6g13yIOi2hLCSppwxytlgMLiw5BIeMmSyBBCT5pyS+B5ioCEk6bkX75L/qbDUHIl7YqtlN+JghNbKoJBxfGd7KHllBL4ouZoMRP4+Dg7hYUjGRo/J/00uiOXBLTTARGuUoZb7gEpACHLNnq+nkrW53wSzkEIEWqi0qRbk2JJ+ZxEgkx2MaWsUTLtrgBTXkdFJRjL+0FgGmaIR5yLbo2vq/bQ/RBcSQ7+j16qtZCstzkQbVVB7da+/5sCorCUGmiEmGwOJEjIhlkLW9CLKG0S7acsKJL0VF9xVGJxhKBALpKwi6LFTCDsBISymC9xaVLrzOJPhYrQ0impT+/iz8w+znQShU+oJdkIRn4VxWZyewkt+n8CySxlW6juzISa1GMT9SVhHRpK+CTCTXZLpRtUEu1wMq2k9DyQNTmBsDQ8iU7S4IuevTFlwQIMGz1KKeSXXhhCZlEaSmsyYXEmIJihx7TJtdixdR5GjihBZEwYJkyZijNnr+DOnUf4+uJZFFSVIFCYS+Da8Fm3Xkr3n4/+9AeYtQMwqigZM2irtg/T49RYH85MzMZkfxSaHdFoNEWiTt0H26pNODfWjTuzQoRRJm6vL8H9jVVY06hBa3UcaoojMLNRh5OrynFlQynubZJu5qV4uiIPV6Z4cLFN1sOsVIG0uYsqMb/aDl9sBzij2iFb0wkT8mOwlJZuQVECpoRiMDlLi5lFLgyzx6DZE4ualK5oNHbA5fkZ+MuOobg4youD+XrsydPhxpRs/FN6hO6rwes9pXizrRTP1uTi3pIgbi5Mw/npLhxuScHZqX5cniP1zwrxYHEuLk224+pkC16vDeL5Sje+25iJq9Ns2FAYjg1VCQRuDGaXazAqT4XKDH4eQ01orjejOCcWucFwZAcHojA/EfmFBrj8kqcbg4RkqrdUDZYsGYfN6yZi1aJGbFzRgk0rR+LA9rHYsLwcy+bkY8WcSkxqysTsCbmYPCaACWNC2LC2FY3DsxEeLYGx7dC+a0d81rETPvzoE/zpTx/gg48+xh8//AiffN6eiqyjYkVlTa17r574vH0H9O03AF269sSnn35BAHZGJ17jLt26okOn9lRzX0BN9VhcV4LC2mKlblqcIRERasKLX3WEiNwvfWhLpVyWkUBKJmBEHTky/HDlcGKmXZTA1nfd0mVn0QZXdlBZW5MljUTeTwI0PdWWAC2eAJLo/2QqskSCQxfk2KfNU0lqEu2nVbIK0kQgSOyohSKBiolqMNGm5yFBs7wXeJ9ILwA5V+xva2wqsZkEWIyV4oRWNpFwlOqz8XxvUiYoUbGsiUjy8X/iIRVDpIlKithMP18naEeMhfc3Lakx+L63saOyUgnADMkEgiSkJyNednckfIOzTpIAzGhUSlKrqeSkSJykTiQ7bYjWU7URdjq39Ax0KhVtxS5KExQpsa1YSs6AEqYhVTskziyRv9fQ9qn4Oy2tpvT5VFOxKa303FIMMsDBQrnNv8mup7TFU8laGcErkdYCX+ljoDHzwhF2aqmcS4gqfQqMEoJiRaQ6Cf6CPGw+uA8ZZfkE21CqNyOGjizC1t0LsWL1BCyYNwKb1k3DihVTYPcY0C9sMBpGtOL0mWu4du829p04iPzKUnizQkp8ksz0n7f7AMm0S83lZt64auwcYceJ0V6cnpSDtdVuNFgjUWuIQJmqL+aE4rCjUo1jTUZcmJuNW+vr8GbfWNxcX4uWoih4LV9g0jALTq5pwI1tNbi5OhM35/txY5aHQCM4qO7uTSNgpoVwdnYlchJ7Qt//E+Sk9MGK4bSV66rxj4Mj8LfdNfhxdxMebGrF2PQkxH32B1h7fYDhjs7YT5v47d4K/HqgDndnpON0rRW7sxPxZaMV36yvxL9/ORbfHWrEz4ea8Jbq8OnGErzYVq50Tb+zqgB7WvTYPlyH421OnJlgw/mJNlyfasfjRV48X+bBk6VenKPqXJHVD5uqEjEnLxKzSlMwKleL0kA0slLDMLzWROupQn56BLJDgxFIHQiDqRe8aQm0e1JC242WUTmYMrEYSxbVYdbMYoxpScXMaXnYsr4RSxYUYOWyCkwcF0LrKAnXKMTEsdlYtKABpWUcP4bB6N2f6qv751RiH+LPH36Ijz9pp0BNjo8/bYc/ffixYjuVTYKOndFZwjM6d8cXHbuhW49+fAxt5sft0I0TYacuXansPkFEwhBYac2yy7NRUl9GYFmQRPsYRlXZO7wfx6v0mU1EuDoGasJEGvhKcnm8xEnSnkqQq4qqKDIlnvcM7aXszNMOenIzCJ53KUjGAF0L7Wfyb+osma8hdlDq/as8eioonVLyOkWq83qNkNZ1EuohhR7tFBuuzDTen3pCUTYXJPBWFKER8dYUwosihb9XizokvFS0lAkEmD3XD3dhugLNBIcoMd5DogAJzCSPjuexKr0MnFkSlqWnRXbDXRBQqtZqCTd/Wej9BpoUYBRLl0RQJPOrWDyBmqg0Kdgo/QPiDZStVFjxhIfUQZNYGA2hpZcUIZtdgZSWv5MeA2olbs3MmSSVFtanKDQLFZuRs5m0sxOLG5OioeXk7EOYCYAMNlpUSVqXtKn0kAI0NSGqswkECSkBKFWaAFZt5Xvg64hykw5V0pxY4tlkx1XUYZSagyxJhQEJ8Vi5YzvGzZmB2uahmD5vEqbPbsWT51fwH//re/zXf/6AB3e+VhKfs4qkflZ/WD0BAu8ITl+5jMt3rivtwuKoWP2ZGfj083ac1T9G/4GdURJSYW4tb+QKLfYOo4qalIddvNnK1L1QbQxHnSkco93h2FRrwMEWWreF5XiwtRX3NwzHm8NUIRPSEdH/3xDR7xNsmteI+4dbcX1dDs5QGZ2Z4sDpyTbcWFCC8xMysLfBSntrRb6qGwr0/TGnzoPjtF/PNhGQW8txZ00Ax2Y6sX9WNqaU6tBEq7mgiupwfi5ebSnB2z35eLQxiG9W5ODOeB92ZYXj+gQ/3m4eiv84NxM/H5+Av305BX89MRF/oWr77tBIvN43DHvGarGweABW18XjMMH4bHU+btFy3p7px2OpyrHEj2fLAlSQBizP6oU1ZbGKWmz2R6LSG4v81FikuQehiIqsvtqIkrx45OREwe8fBLO1F5yeMFrPJFRUGLFgTgmmTwiiZaQFy1dUYubMXMwg0HZuG4sVy6sxdWoWlq2ox6KlIzGiIQMNQzNQXOxFRHQPxCeFoVsfAq3r5/j4M6oxwujjjz9DR4KrA49PP/scf/7gI3Ts2g09+xJetJ9fEFrtO3fl91+gQ5ee+IgKrR0tajuqu4/afca/fYEYKjFpVuzhDS2VMbROjjNCR2PXYXBcOJVaNMeslYCLpBVNgIWwkRL2skspC/4SGyZBts7MgGJBzVRhUqlGyvZIrTNZp5bsgpRUwox2VCvhGhKOQRsoOZsSqiGQkUPKY8umgiS9SykhHUEl62dSiUMjmT20l0n8XaxFqxyS0ymdnaIln5TnTqZSjLFpoKdtNEvUf7YPUWYVYq1qAowWNcT3lEYbbE1SNgKCJdKHQQ+j3wgngSrvR0v7nBKwwknYCTd+48f7B7R31WIJNLGcEplPb+7PDb0ri6KJJ9gk6JYzBhWUUYrJ0VpGqqUTOuUybWOikSqKv5c1LLF9Ehmtc3H2oWWUvgFqyuoY2lZVcjyhZlDOK3+XZitSvdYkj7UYIK3HEs1Se02yDNxIlvOKeiMsJbRENh+S+Xyp+qHsvBJoYkljktVKqIf0KRgcH4fPu/fAF7374rNe/eDJK8KhsxfRPHECtuzaius3LtJSXsf3b17i7fOn+K//+e/YuGU5/4doDEoMp01Ow/IN27H94EF8eeE0KhoqMDBqANIyAoiMisBHH/8RGl0sCkLJmFCcjMWlGhxp9mFHrR3bRwbRGkyk5YtGiz8JdY4wzC5MwNqhWqwZ7sKNjRPw+sAMPNo5Bgta/Gjf7g/4b3+mhdUMwbldo3FjSzEuLczG3TXluLw0D2vqrJieo8Z0qpvJBUkYJVkKOXGYPcyMhcNNWDvGipWj9Fg23oRRpUNQnxWGtgoD5tQ7saLFjUvrq/D9V2Pw7GAR7m2hololOZc23BrrUEIzpNLsX49Pw79/vQA/HJ2Ov341G7+cnIRHVGo31hfgzKIAdrTqsGOcCSenu3F9noSCSId2I25OduHJ/ACeLuZ55vmxZ2gMFuQOwkICfmQwDuVpSQi6ouHzRiA3LxEtLT4MpVLLI9zSM6IRDEXD5e6P7JwYjBvjxoKZ6VjP/3n10kK0jvVSofkxZXw+Fs0dinGjszCe38+Z24BgpgE+2h6tNhbRsYMRHR+B/kP6E0IfU319QGX2Eb5o3x5//vOH6ExgdetOa/l5B1rKdoRfLCejwfijwK17V3xGaHXp3QN9w8LQo18/dO7ZHe27dUS3fj2gkv6aBIk3w01omQgrWsUsnwITjV0aA8Vx4pRmQib0DO9L4KmVdCatrHERSgY+Xta7kngv2Tl2TLLB5XdTnYUgeZ6y+ymKTesmbGgJZfdT8jMlDk0soImvI12XxKZKaex4m1o5p6zDSdiH7IxaMlIR5zTAlOmDhq+dyN/J1xgCTZLaZUMggu8rXsI1gk5lZ1MbsCFMH494AjdRKd74TpFJQciUVFpTp4Y22URYUhxY4glfA6TpsVjSeFpW6Ssga3rCjd/48f4BTbo6JUkpEcnfpJWTnRuD26qoNCk2584MEVRmgozUVxoS85/TcvaRdnKipCTUwuOiYntnN5MlM4A2UX4nQJOyx9Ujh6FhZA2SOJOZ6Ptl80FsqWwgWD1OWPlcA8+VyHPJ+ez+AGHm4KCSVCl6fakMwPcmaxV6vk9RecliOflaYmOlioeG6i8qOQntunXHn7/ohI+79UG73oPROmsRvrp0Has2bMLFK1dw//5jXLt8C49uP8D/+c//xN0H12lj4yGJwr0iwpBeUIxdh4/h5LnTGN02inbUCrON6jAxljP+ZwhwkNeWuTCxTIeFBNqBZjf2j/RiR1MAU3O0qLMMRktqIpoCaozNjMbssjhMIti2TcrHna2j8fXiEswn4Hp1+yP+8Md/w2cf/gnVGQlYRlAcnZuLc6srMKOCCielB4bSQlaHolDi6YfmgljMHGHGaFq7sqyBGFlnwEha1nEj3Zg0woOF47OxckoxNs2vwtIp2VhLhXZgaxWuHyrD7U1O3F/uxq0pNrxekIW7U30EUTbuUQ093zoGL3a34cdjM/B8dwvu76jD/Z3VuLahAF8uTMOmMclYUT0IR0cl4Nx4M75uNuHh7Ey8WV6ElyvyFKDdmh/E+noNRgXD0JiRhHyfCl5nFHzBKFSI5azWIys7BsUlWmTnqZBbmISyci1ammxYOCsdaxdlYOUsJ5bOTaf6sqIk34CCTAsyefOEeORkc4zwprZRHUVEhlF1fYz2Hdujf9ggfPDZZ/jDf/vv+FBZEmiPz/j1008/xWft2lGttaOtpPL6ogM6EnCfEXbS2OTTLz5H1z49EJMUh7CYCHzerRO69O2BD7/4GDGEVagwhPT8ANy8mdPy/HQOvLFp26RmmcArIilagZpUzYg3JSEiOYbjX8+DY5FAEvDI7qZUs5Cc5yTZkZe8TtpEWbh/V4dMYtEIJKofJxWTbByEE9QSayY11eRxJtpRiUWTGDSp9S/Ai7ckQ3oMSOJ6uDEJcTxHDGEjQJM0KVFrssMpO5+yGSC/k2od8bSVcYRYtC0ZQwi1ZOl5EJC4NILMkYwkl2QGSagWQe1J4SEbg9K9XQdvQTp0hGGkRUWwJb/fQDNRBellrUoW9PX8x2g9o7UJvFBqxBhVyiJjZEoyZbUE3vIDogVN0FEZSX31FNpU/k7UkVhIPe2llA4ye3jhbJSxLjcleRKGEww3H13iAKH05bklgFdLYJlcHugJMB1BKUDT8Hcp/Kp3SpValxK0KzudSjcpzjjSFUdsrdRXk25U0q8zhUA2KHZWcj4TEaWKRq9BA/BFjz7o1CcMvYckYvLcZdh59BSWrN+Cq7fu4t7DB3j45BG+++lbnLt6VklvkUXWQbExfO4QFBZWoaSsGoFQFqqqq2Hi62n0aiRwVk6xqFFb6sD0OiPmlCfSdibgy8kZ2D8miNk5yRhpHYRWdyzaglo0uqMwriARS0c5sGSkFnumOXFxdTHWN1uRbeqBbl0+BC8WBnXqiJApBsPyElBXGIb4QX9Ar/b/hlTbYPgtfaGL+Bjpxl4YUapHZRGtg7EnbXoU7K5EmHXdMYVAPbN7Ei4dno0LJ5Zi7bIRWDy7BMulfDdt5+v9xUr3qdNtetyYaMfDyR48nxlQukY9W1WA73Y349fjU/DTcYmHG41He4fh1vYyfLnIh+UNg7GjJQpfjVERaFZcn5GBf98zDn/f34qHS/JwdaYPtxdQYTVqMYx2MtMaDp89HibzIPjTwwgzNQoKYwkzNarrzCgsT4E3GE6gJWP0CD22rczn+27E0Q35aKa9HTrMgcpKH1KMCeg7qB8V1AD04zFg8CD0oWXs1KkzuhBKn33+Odrzc+vYrSuB9QXV2Sfo0b07Pvv0Y/7tYyUotpuUDurahY8hxNp/hu69uyM2PhpdaT9VKg18aWno0YeW8/NP0GdwP479FPiy09+1vCMYrISMI8NFkBmUUtlaqUZB1SSxkHGcnGVNTeqYqWjtUqi8JIhWbGacRUMryAmfIFLq+XN8id38vSOTrJ9Jz0v5WTYOEmkHBWwmWjpZhLdLD01CSVrQ2UM+JeBWYtAshKqsaclzZN0rmaA1KupLFvUJGz5GFJ9YU4FlouxkejgZ8+8JVGHRtJRqKtw4fp/kM8KYSRVIFZbskb8TduYkvn+pOs33SPAlGhJ4T1K1BeiA/IQ1nyOPE278xo/3D2hmWj1Pml8psWORD9phpnqi4uEHIrOBbDPHmvS8aGZFcckhCeYaJfVJVJZYT15MQkmq0To4SHSEpPQLUFKjnE7OYHHw5bjgSKcH5wXSEoDJVl5Qm13phG4Qy8jz6QhAUX1afi/qy+x1wkb5LJ1uDF6Cj7OcBNuKOpNeoSoNrQFlvcGmh5kDx8ALaePsZ3Hb0XdwOHr0p03s0At9wqmYJs7Eii07cejEV7j94D6evHyOxy+eYPHKJcranpHPkcogfQaF4+OPO6BDh+68ebojIioaQyLCEZPArzFhhGg8KgsdaKPCWNXkwP4Jqdg72o1dzalYVeXAtKAarc4YjPEkYATBNio7HivGurBpsh3rxqRga5sDq0ba0FZpQMAVgX5dPkG3Dz+EanBfeE2DoUtoh7BeHyBhcH8YNWEKHGzqMCSFdYEjZRAqSwn6pN4wU1Wm6GIQE98V9bVu7FwzBkd2TMPOzVOxdGETtq9vw7IZtNyEzrMDNXi+pwZfTjLj4gQLns7w4zGh9pCAvTubcFtfhu/3jMS3+5rwYu9IPNndgKvri3B2WQjH5jhxYaEXF6eYcarVglvzCvHrngl4u6UR1+aGcJY29OgYHdY0aNCcnYCgMRxBjwYBfwLKy5JRmD8EtVXJqK02ICsnGsWVOmTmx6O4OB6Tx1qweIIJe5YFcWpbCcY2JqGy2gIHP7twWsreVGCd+vbFnwmjf/vjn/GnP33Ea9IFvXr3VoD2xz/9idclnhNNEpVYB7SjKuvatTN69O1GG9kDPQf2RYceBF6XTvi8U3uEx4RjEC1qD9pLlSqZNjSKsOtEpRbLSVqFQH4GbAEvnLRzUg1DbUtRNgOkQbDWoeFkm8IxIq5BduxtBBqtIFWThtYvXjJaCCulTiBVkVTAEEspPS6VKhgBtwI7UV3vbKdDSWUSRSaKToDmKwjysZI1IKEdBCXFhNLFSd4LoaQheCS4NdHO+5IwU0po8z7V8bkxBFCMWc3Xs8FBeyxZCbL+pvHzfuH7V7vf7WTG8Lmy4RDv4v+WRTvp1iLOJknwZio+lSJigvnpqKgvh0WS1QkxvZ/wTKVqS6eV9r/nllO6OkmbOqs0ZSCcjLSbUtAxhmpHZgXp0WfwSekTO62ZnkB7l2AuFWn1BJOWMEu280OjfZTfWX0SgkG1xr+paAcFXlITaohqCIFlhDsrXdlMiNVxZqA601o4i1HlqQySMSDno6Xk86U5sZ7nlK1p6RQtFQokz1RCQ2RXU23ge5Mmx7TGyQa1Uh/NwgGk58CKT07kAO6Crr0HcuaNQd/wePSJiOPzaGe9abQ9xbRCQzF8VDPGThinFHX0hYJwBdMItDC0by9b+D1oWzrgw48+wue0KH0G9MagiIGQyh5F2RaMKkrBlGIV1jWYsXesH/taM7G0zIbxhNhoRxTaMrQYHVKhLT8Jy5rtOLQgB0cXF2DxSDsaslRIt/SndYzDhJHZCNgSMaj7J+jf7UMM6vYBUo2i1gLwm+PgMUUjnTNt9KCeGNi7A2pqshAKmeAjNKycce2cJHJKfJjYVokdm2dhx9a5mDKxGsvnj8CaeXXYNr8Ie2nlHh1qwS+n2nCeELs1mSCbYMe9ybKe5sbt+Wl4uqYYb7bX45vtDXi8dSju064+29OAyyuLcJTQOjY2BXupwk6M8eLRijo8WVuDB1Sb52a4sb0hDmtHWFCXFouQOQpZvhSU5pnQMtyBioJIjCXAy4oSkRYYhLxCFYpKk1E/VIf5k93YOMeDs9tLlWPuJBdyC5KhM4Xz2nVUQPRpl874oH07tOtANdapK7r37IEh0sU8bCC69+mF/uGDoKZ7GBg+GAOozLv3JMA6t0OyMUVJd+vavw+tZDtlTMjGVGTsEKq0KDg5MQ+OHAwVQZZE6yalgCRgVS8wkuBVgki6LXmzUzkJc/y7dFRsMhalhJWsAxsJPA0cIQKOk60CKwmp4N+kaoaUAZIqsYZUCgAeklj+rqSPA1H6RMU+yrqZsn6mHGJD36krgZw8V8PJ20IBIDFlEoumIoQceV7Yc6UWmgmxVIgpfC2xk1GEmZrvySwpTfwfDHwdFWGnlrgzHtJIOJZqS4AWRfseTTupTeN7JNyiTAn83kHVZkWEPgEZpTkoGVqmqE9RhcleHRLctNA8oizx7zfQUiyUprSaUmQxkXAQmMXyA5fjnUIjeKyceQRqVGSyQC+7lqLQ4mk9k/lVRQBZA37OYFRdVGdSh0z+LopNenCqCSE75bORCiuZf9c4ZH2NysxNaU04ijqSHUqVSeQ8Zxw+JoGglY7UUmnDIJHUEnVt0dP6csATdCYJA6ENVPp40pJaqMzcHIR2mdk0KnTp0ZO2gxAIj+XAjUfXPgPxmbKz1QkffkyL8nkn9B8SjtRQOkqqKqgacpHI1/y8Uyd07dads3hvdOvRAx07d6YaaEfL0g6xqnhEJ8Qg4NWgpcSI+fUOrK43Y+tIF/a3ZWNmdjLavLFYUu7ArDIrWnNVmF1lxIoRNuyYHMCRJRVoq7YirM9naPfBHxC09kEpFVxupgppvgSY9EMQdCdi5rhijK11oMw7EDmWPvAZB0GbNABpQTNGtdXwvXIWporRW2M526fwOkSitCINm9fPwIY1U7Bu1UQsmDUMuzdOwpZl9di1vBrH1tXhhwuz8NPR0bg5y4vzzcm4Q/t5fYINZ8dLSpQTL9fV4n+cmI6/HG3DS6q0b/YOx7kl+djTasXeFirS0ihsrdPj9tJqPNtUjyebKnFvTQEuLUrHogYrylITESTQjEn9UZilwYRmD+pKYtBSb0BpQSyKihJQUpqEAn4/YbQD6+cGsHdpALcPDcOpTQWYPcGN3CId4pP6UmV1QRcC62Mqr36ElZTG7tmrH9WYiipZrfRmlYX9Tzp/jsFUXpHxtJI9aSV57R1UQYNjIzA4LlrJs5TNI51Vj36D+yCKQNMQYgOkK5SNip4gMfKmdmbI7qGkK/2WP0m1pbam0Hra4KHikWbBCVQvOt4PUgUmWgJsk8KV+DQJ2Yil3ZTJX0AUTUBKmpGEZ0j5LYk7k6wbSYGStTVpRGyW0AzaOwm1kI0EqZohUJPDnumFKyeIYEmBUgdNAmHj+Fh9OoGbboEtT4AmaYi89g69kg0g62SSCiUt5+JkUpfNM07ysXZ+JdikL2ekORH6DAfiOGYGG2KRyP87lspObKSstcUQyokuqfhhRTQtdYxBpfwfsVZywcnHuZJoW2Pfb6BZCBmJvJfkbqlGITJbFj7lq05iVOQD00u1DcKNMBOoGTwEE22iwEcApnFKqW6qPD9nE/4sa2tqwklL5SawUxM+3uxMznQhZScx2SG7RU7CipaVik9kvmwkSByZyStBtVSAVlpI/k52XSWURNnhlJARwlGS5b3pfqXbkxR2TMsUy+yAN0jLS5VmthrgIlR79x+IfoOGICI2AR0It47deqJD517o3K0fOnXrg/6DIzhza1FUUY7m1jF8fhr+/MmHyoJyJyoDOQRm7dp/jo8++5Q3WR/eMBpkclAtmFiAJaNSsa7Fge20nAcmZWJtvQtzC7RYWGIg0IyYWqrDlMJEbGn14eCsXGyfUQBdZGcZEOjY8RNkeRNgTunG9zoQnmAcUvSDUZBrxO4to/HlfqqjXXXYMSsTdfm0b6UWlNWkomFUDlrG56G8xobiCipYeyTUmt7IzlBh3tQKqp4yTGzJRNNQL9Yub8HurVOwfvkILJmei+UExo3NVfh2Rw1uTnXg9hQ7Hs7y4SSt3qbcQfiqyY3nq+rxcvMwPN9Wiee7KnF5eQ4OT3Fhy4hkrK1JwvZGK462BfFwfS1+oOp7srUcdzeWYEx+IkL2aARot22GAajnexs73IbGqkS0NOoxtCYZ+bmRyMuJQEVxLBZNTcOhNYU4sSYbR5anY9tsJya1WJFXZMaQqO748NMP0Kl7V/To35cKXIdPCbbO3XtSJQ9BdGIMwgmwP7f/GB93aU9b2l0Jqg2PjUROkXRxKsZHBJ3UP3NnpKG4rpxjyYDeA7sjIycV2flpnAySkFcaQlFNDkrrCxAqCXB88YZVOoxTMfHGltJVehlPAj0qKllTk9AMLceiKDQVzxGljVHKbUslWAGYksvJyVdUkuREa2WZhmJAw9/LDuW7Wv9y6KjiaEl5TmkYLIvvsqMoncxFqUm0f2pBDt+LQ4GXxI2ZpHs51ZLKk4JoC20iHyfxa9L1KZGTforkVLukCGMa4SYbBC7E8X3J5oC7KB2WbA90IQcSfQSc451Sk93LRAJPRbBGELrxfLz0+JRgXUlql/zSRNpVsZrWLBu8RZ73G2gCi0SjRrl4ZsppaeAgW9DSJ1BqPSWakjkwkhBPNSRBrRJA+3sYhWwGyG6ltLZLpG2V0I0UO5WbNpm2k6qOYLITPEY/P0inrIWJiuPFtTk4+9FuOiiLrbS5fspkwktg5ghIpgClOCEoGQCiDiVPVDq8y0wnSfSyhqbmrCu9BKSjujQZliYqJsLXR9lv52BMTfPSfprQq18/RMTEYlB4BD745DN8QmXWve8gdOvZHz16D8DnHbsSbEN4IxWgobkR4VHhyi7ZJ59+gk8/+4x2sz3aS8mZzlRutDuRsbFwOpJQX25Ca1kyNo33YdNoOzY02bC4WofpuXGYmhWDGYTZxEI15lZpsWtSAEfn5WHhCDc6UZn94b//gbboCxTmeJGWloRAVjLSckxUle0QCljw5eGFOHVwFE5vrsX+pZUYXmWBwxUOk2UgKgjLKaNT0VyVhPENBmS5esOt+RzVGUMwoUaH0cWJKE8biMLgEAytsmLj2jZsWDsOWze0YMEkP75aXYKfj43B0xW5uD7ZgutTrLg1xYfdfN76jATsqTDgO1rO7/aV4/7GIG6tDeHkLBdWD4vH+mEabG2kIq034s7qcrymgruzvghXlueiPpP22BwJryOCCjYSQ8tSMLQkDk11ajSP1GPUKAuaR5hRW6FCbUkUVs8KYN/iEE6tzcXhZSHsmB9A63ArUgwD0aNPe3z4yQfKon+33j2VQoxSLUOlNaBnv74EXWdlzVeaXPca0h/te3TCR+0/pU3tDums//9j7q/f6zjXLmHwBMwky2KWLGZpazMzg5jBkmyZmZmZmZkSJw44DpMDjpM4zDnJyYH3vNDdX3/vN93z9cxcc82adZeS/hv8Q11b2rt2Ve2q51n3Ws9NTinZw3Eta2KyXCGtDxevmoc1GxajvSuM1s4gZs7tQs8M6cMaQUs/2ZBUaA2T6UfIyFpDiiNK4sw8ZE+umIsAxrFIiSmlrKQCjI5AYCCw1BEU6hz8n4AiCkJArY7MyKysmXG8EszEuymOAZGWFh5fFv+tURrjRo5VsjFhbRXmWr7nUOr7K+EbZF2KTBVWRwZV5dLC3MDfEjQrqVF6yl+JPSu3ymdSMYPARdCUsvl6khMdNzXnRinBqcymVXJC7W1BVIv3Msw51+wlUzMoDK5AX01JaeO+lJ+cUwJqFfyNKs4nHcFcgn0FVNVeNQxhwyMOaBLFTOotJbjF9Sz/D68LkEabauBvCVHyDZfxkXAOCaAdBjM7H7JU6CD40RLVEXgk0V3J5STgSH6lwqYEjPhq8QcIVjGCpwU6AppJPJyUmwYfHyA3aYCqVPcUCUw5oWQICGjxPQE0gySoBz0EWoIZjy9S2UQgtdMSSXFHPeWBhVbYSd3vj7gR4IByCfhSRk4tKkBFrfRTzMdECbhMTiOQJVGSpiElIxvxSRJ0mYXi0kIkJk3BBALZyNGjMHYCQW3iBGRkZSIpNYUsbYJSd95qr8UgJefKQQMuUEqeWGjGwSGtUkt/K+XUhqZSbO7WYmOPFjv61bizpw1vHJuGi1tbUJQ2Ck+OfRKVWg0KC7JRUZ0Lu7sOnoAVY8aMhq66FqvnTcNQqwHbFkRx5dAK9HR6UFObjZi/Git6Lbi9sxNPr/fhmS1BHF3mQL9rCjZNq8TxRSbsn1WNA/M1WNZXhWXzHFi6KIKNa7tx7dIa7FgTxtnNYfx2ZzV+vTIDv57rwP0tNny5qx6vL/Jgvysf59tq8cu5afjpUgxfnvPi8/NhvLWfbG9uNXZ3FOICwezKPEm4b8c3ZHvfXp6OO1sDmOYvQsAh7CwTHU3lmNNbizmdZVg0oxazZtZiYHo1Zg+qsHCmDhsWW3B+dwznNtpwfr0ZJ9aacWZ7GMsWuFFVm0lGPBKjx45EUXk5qlS1fF6JMNhsyC0sJUvOxOgJo9HW146+OQOo72pCqDWKlNw0jI8fT0MxCbaAAzMWzkRTbysibTEEOJml9Pqc+d3o6gmgqzeIdr72TK9Ha18A4TYXbGETwh1BhNojv6cXkSVxDngIMG6yGhsZikhTh3g7Oc5qbbXQeqSZUDXVA0GCoCLltkRaWglgUo5bDL3kb0olWVk7k7WxP8oGSS9MBxnXsMdSrwCcxiONiKShyXD+pyz3qCgrAz2N8PfUKx5JR6sPtiY/t4AiEytp6CXFqYLXoCV4WxsCKJMIBRsBifO2jGBezeNpQ2R5BLJSslC1BNO2hVBDhldEWVkjgChlwwLu/832NJSdAmR2ib9rkHJFVqWKbfhRr4emlDHhjZayJBINLe5qCy2JnjRU5zEi0hGDj1ZEz5trJ/2VMkECPJLmpOFmCYn1sSlOA2Fv4pn0REPw1oeVfWTNS/bTOiS+LAybzweHVLpVPJoyOBwwB3kMYXaUttJFRyp2CKDJpgAaAVE2AU5hgraAF06xfDyvJ+hWpKeHctnBB2ynTA6QurtJ78ONHKCUoy6xVmSYBrLG7PypHPTi7k8hOGXQ2mcglaAm62UTaeXHkBmMHTuODG0CpiQkEtAmIp5MYVJ8HMZPphSlDKqszsdgnwtbl0RxYJEbt3a04RjZxcEhMza3k521V2JVQyV2T7fhIFnUWyf78OdX1+H4ai9ijhxo9WVklC7lfFk5yfCS0pcXZWPcY0+gPCMVruoChLR5WNPvx91LezB/RiO0NZmwlqXg6Gw/fru+Ep/ub8Nnx7vx8/MbKCMX4KPzc/HRqT58fLIN390cwouHW7F6Zh2mU/IumuXGsQMzcWBrK9ZNV+PhtQX467ML8Mvlbvxwph4/n2zFg41RnG2sxNnmcvx0og1/u9mAvzwdwfdXG/DqLidurbdjX2chThGUXiQr/frkAH64OAO/3VqIl7eG0UX26DUWImjNwPxeFbYvdmA7GdnaOXrMG6rF0FAVhqRSL1nevvUeXN3fQECz4gJB7dKOMA5Rgs6fTUCry6UheRKTp0zmvZ9EVpyK+JRElNepMGZSPO9/Ev+fjFQCWFNPM0HGhkATJ6euVin5I+lP3qgX85fPR6w9xi2M+jY/uvoiGJwRw+zZDegfiKCt04ueaSG0dJAlBbWw+fVkduLRFEeUlWNQS5amha/JDXvEAgc3a8jIuSHrbJRj3N8corqx1lBOkgiQ0ck8UBpxc7xJtWcp9Cjz6o+KG+J5lNxOYWlS498kVSwkJCJAudlAIHHW8n8pN0SAsakUsNPLmlqzH7HBFoIKpWNHGC4ySBONtp6GvIYsUDIB1CEyRAKUOAmKjTUotdahlv/rCMDlTg1MDbLoT+Djb9IR4MvIMCt43WVkcHoafwEytU/ySS2UszqyQLJPft/A44pHtcah4d9mpd+A4Mbv+PHoAZos/MuagVgPJ2+4MDKh0xJjo3HqFA+Pnyit4w8U+u5rCMNCJBewMgWp9728UbypNRKUSyYlpbSlz6bioRRw4kO2U0YqKU7cHF43gpSh7mAADm6ehnq4GxuUtTSJObOShbkiQSVHU+qYSQFIpS6a5G2SHYpzQqrQOilnrfI/B45Ur3VQHtg4ED1RF6+B7I2/Qf720DIGabWCBDd3iL8lRgtWU46pxYUoLC0jeytFfmEJCiTMg5MnhRMmOSlN8ajFTSZbmzQRT44cgYnxkjIzGUnpSSgoykLQp0aHn0wkVIRrG9twZJ4bW8nKdvfqsKmlCqtj1djUocGJJQ68dqIDf3lzLQ4uMcBVNxFeVy2KygrAJ4eUlHhUFGdAW5qOqXGPY8McP9YRGFf2qfDS/j68fXoelvGYNdl/giFjFK4tDeOHs3Pw2bEefH99If56dy/+Hw8u4funNuDHK/Px3cl2fHeqBV9enob9C3WY3V6GNQs8OLCtCyf29GLfigBeJ1v8lzvL8bdnB/DzlQb8erEev5zspNzU4EgoGz8db8KfL/rx680wvr1Qjzd2+/Dq3jAuLNDi5iIr3tnagG9P9uPnS0P45uwAbi6zYrq7BA22MgzGynF0bQS75hixoaca2/i6lpJz4Vw1ZXoFFg5W4+AGHy7uCOIapezlrW6c31mPXWvDGOi385mkY9yEkUo1jLHKEsFEZE3NVnpjZvM5JaWlYHzcGIyNG6t01Z+7bB7qKS09ZEFF5YUYMYZGQVWqNJDuHepErDWAGJmF9JBYvLgdMwb8ZIz1mD23BZGYEaGYgYyehruZAGHXwExGJRkAeko8k5eA1sgx3+yAt4njKyJgRvVAYLAR4Cwhk9JAWJZoJEbyj+YjVTT6Amjisay21xHQOMcITAJisj4myerBznrlf62PYFpvIaBJ4xMzfO0eBdQ0PLef4DW8z3BEv9ojHZ5o7MOUrDEadc5FDYmELuJEpVePCpeOzIrGn+eyNvkIcEbU+E2oprQ0Ua7W+DmOAgSnoAX5FhUKzLw2sjEdAa1G1s74GyR1StbUJJtAzXlUR7mrEaeBHJvHk1JCghu/48ejB2gCZFL0rdQgSbRSQG44Glpc2FJTXXLX3FEfH7B4O+Vhkp0RpCQXzRwmUPm9ilNARwCTXgJSgltCOexkXfJeFWWjmYzKKlUF+H4tpZaJ4ORWwjtIg7m/JLdLxQ6l/wDBS77rjoSULAABNGmcIp8pZbmdch0mHs9BVuZTvFd2Py2erKHJuodIBf4GN2WDjw/dR2stg10cB9HmGBo7GtHc2cj/IyirrkBufh4BrQBTC/KVKPTsnEyFlSVQho4lSxs5mpNn3HikZWUgrzhPiW+KT5qEosJ0dDaY0GTNwZoeI4GrHmubVNg3YCOgqbClVYedfSZcoyR97XgbPrw6gH0LNQhoxsNlyENm6gRMHP84zHUFWNDlwra5HmybqcK7l/rx7vlefHB+EN9fGMK9nTG8cbgTZ1e6ce/ENHxyfBBvbm/Bz8+uxv/18Bz+5d5F/NuH1/GPN0/hH3d3kTXNwieHGnDvQAxf3JyHU2s8BEk9Ni1xkS3ZsaKrGjumVeHdo6349bmZCqj95Vor/n5lGl6Yp8V+Xxw+2+3ED6dd+PKUA9+db8CDo1E8tU6Py0vUeGmDB69u9OHLY134mQzth4vTcYVA12/ORpMuDxv79LizvwtXKIn3zNZg3UAtVs7SYc1iK9mZGktnVOHs7igBzYcXjzXgmYNRHNsQwI7VMTQ1aJCeO4VMbBRGjx9D4CKoCaAV5qOMDE1ttiC7IIdMjEAXNxHl1ZXYuHU9tuzeiCWrF6GirlqJOxs9ZQxU5lo09zaiq78ZM+Z0YNnKfixZ3Iq5s4Lo6/ORoflQT6Cqb3XDS5bkjtAAS9iPeMwl9IIyTeeoRbTdSxnqRLDNDl8LQSls4GakEaZEdNfCFiVraaRUIwEYrqphQgWBolLKxpN522KUjlQ61TY1pGeAMDWpiyaeTXEC1FACGqSgYtQCbwvPGyJjIshJZVh3iw9eAnKkp0FpiCIMT+Sqg99zkZVaQlJbLagkoVfyei0kHoaoG2rx1PJcJTxnMbdav5kMjvOcUrOawJejK+dnGoIZ2ZhdqnBQtgoIy5KTXGOEJIXXXsdjShs7kcbSrV06qUs8nODG7/jx6AHaH3WS5GZL1r6KlkWSz8XraJBgV6dISd58si4bkVwshpH6WorUSfUNPSWkVWmUIsyI0tEuoR2y1iYOA4IY5aUE42ptJljIwkRymt0eBBoaEWtrU4ovSmnsYWcAB4aZgGW1UTbU/97ijnrfIyWGSKnFA0vKLtcqzNJCCy1eUEmwF4BzkDk6SZvdZHkOWstQfQgNzfXwESAjsShiDTHUt8TQ0EoZHSZb4+8xWLWorCtDRm4KKmpLlIKDxVXFShf3kooKZGXnIm5KIjLzcjFu8niMihutLOpLY9qmVsqWLjumNdZhx6ww1rcasLVLj82dnMhNtdjSrsJTm2L4+umFeP/iABmTHgP+LNSb0jHYoEabpwi75vnxLlnYVzfm4/unZ+HBqQ58enQA93fNwOvLW3CDAPnutk78eHERfr2+HH+9uRb/fGEn/sdHl/Hb66fwy2vn8dvbV/DfPn0G/8cn1/GfD87hry9twntH2vDtFYIi5ecFysW1M6qxvKsSa5tLsbYhGwdmleHlvVHcJTj97ek5+C/PzeP56vDemjr865Vm/HYphh/OBZQO61+eiuLZjUbcWqvHm3v9eHtvEF+c6cQv14fwb88vxt0NDiz256OjLgWHpmkoe3txYbkGm2aWYOlAOeaRqa2ZY8HSoWqsm1eDg+vMZGV2vHSuAU8fieL45jDB1oNosA7x6RPwBIF+1IRRmJgwmaw4CUnZWUoWh3jNK3XVBLM4jBw1EanJmVhKhrZt9wos37AApWo1KowcJzS8pbpKlGrKEWr2YdWG+Vi5ZhDz59dj3twwenp9fP5WjkGyd4KAk0ZP0vzMNIxSTktkrIEMzR2mxIuZEGqhAY5pEGo1I9hMNhVSE+Q43sju3M1UCWR6xpCOLIrA1MDzk4HryOQcMRpnsieNRO6Lt7SBc4FgIa3nJDezYbBdcQCEOqIIthLAorJmZ4OfbDHUQYPu0cNDQOuc04cQjbBU2JBqGwayPIlp03hcUHEuqTnubU1ka5SgJRYtCs1qVJKAlNh1qOT+dZShWmF4lNTlEqZBoy8NiiX3U+qhSU8Blaz11fuUEBE1AVBYnp5y01rPueuXUJRqKiTpN/KIN0mRdA3pFqMjSEnrK50sClop2SSBXAJYzdThDieBw04ZKmsIDjIuAgwBwUDmpXbKQr6NbIo3wkpwISiJ51OS2g284VZaEFknkxLYEv3vq49BaxV5SMlJlibt6+os1OfiOOD+wsqGGxDbCVSScWCFTRgYzylgVmGtUwBN2KSGD03Kf+vI4KQApACaO0hWFvIT2Pg35WmkMQYXjxtrEECLwEXAi/Lh2/kAQ/WUI00ReMhG/ZSnQVq+ls4G1LfF+L8foWgQNbT6UySROXUKVPpaSpgobB4OWi0pe3kWVLVZ0FUkYW6jCZt73VjTqsaSGEGDLG3fDAsurwngm1uL8NmNWTi30oZZvhR0mZNwbVc/njs8A++cWYC/3NmOv7ywAW/tb8fLW5qwM1yO3X41DnEAHozYsMpE4AvX4KPdc/Ffnj+K//riKdzbv5oAMxMvbpyOZ9f04KmV7fjmygb868t7cf/IID462IYfz/XhV5737RPtlHchHJ1vxP6eKuzrq8CeoTIcJajtbUjC+aFi/OPmDPztfAf+dkbqp7XglwtR/O1GM/5yqQHfENDe2uPB3S0WvHcwhIeUtN9f6sVfbs7Evzw7Dx/uj2JbWwWWePNxZ10EX52ZhovLtNg+pwqL+8uwdLqagGXE4umVOLrVj1Ob3TixTofbx8O4cZgMjRJ20SCfsaUEcSljMT5hDEYT0OKTpih16JIyMqAykUXoacQogzILsjB5ShLiJ0/B+g1LcOTkJjR0iSfdhjK9AVNry+FpljVcIwoqp6K1O4zFy6dhESXn4HTpIKWD3aejVA0quZqiRqTogVKHPyDVkzluAxYCmQ+BZhd8TRaECWAhsjQ/AczbaEag1UmmZEaY5zWRtfk7PAQfF7xtHujDlGkBDfQeLdQEELWU6ZHgVrcRKoKRBMlqKQVlDU3v1qKpJwo/gSxAydnWHUSUrNEjJbBlHwJjsDNAdhhU1rGlnJGdwCesSUI66kgSTBzHAlICZirOlTpRV1RVdUE3ymRNjPNEwEy2EqtKqcIhSe225hBqeMwKgrkAnIBbhSw18VqldppUynVQuhpCFuV6tXxfH3rE66FJKRO930nNb+JN540goJn4UJX1LDIj2+9pTrJQL2zIJODHV418HiI7I+2VDAFXhAOIrxJca+N7UlpbSVD/PUldmJjBaeOrm4BF6koAFPYlGQp2PgBZu9ATSL2RIP/3KdkG4jWVngJ11PUSwCida6QagdRw0nvFgyqgaYUz4oc0hJXAWB+/7/S7FHbmJGvzEvC8ZGw+P9mbywYnf5+ws3BDEF5K0T/+bu5oQGdfGwdUCxlcPSL1QbS1k9E1eRGkHGls8WPV+sVYuHw+lq1ZpgDeY0/+CRPjnsSUcX9CVF+ETQNBbOi1YnlbDRZFy7F3ph139nXg26cX4P7pDpxdUIPNLdlYE8vFO8em45PLs3H/3Fx8c2MjXtjaj6XeQsy3TMX08gzMrpiK7tw0dE5NxRxdEeZpc7FQk4kd/mocbbXhCCfSWo8KbemjMLNsCvoKxmGtqxCHugzYFivGiWl1eGVjDK9ub8LHF2bh04tD+PR4P+5tb8cb+/vw+e0VOEwgO9WRikuzivD2die+Ilj9cDSIn0+HKCld+PPlenx70o+fTsfw3lY77q7W4tuzbfjpci/lcBd+utKHHy/1kcG14UA3wZGg9vr6MFnddJxbUIc98zVYTla2dr4B83tLsXKoCsc2eXFijQ2XNlpx+0AYL5zqwvaVfgz2WKBS5yExIw4J6fF4fMSfkJaZhlSCWUpmJvJKi5Vg2XAbZVjMQbCbjMysFCxc3Ic5lJKtAwGU1JWgoKYKKZSlkzOTUaqqUHpqFlXkIkzA6B+Momcavx+q4zgzIdDkJFCRoVECSqqTleNBPPkSriE9YP2NfjT3NRLAHAi0cEy1UX5yc0ZExdTRmNcNszBusrAv616msIlSkYDE/Yx+jlU3AY2gJXJNgEyknCSF2xqcJAXcN2JAIGpArNGiBEc3tXBOuGsQipGtUYqG2txomdEAT5ML4Y4Ahpb2wxrWwUN5aieoSeltPVmginOilPJSCaTl3KiRvFEa9xLOKfnbxHGsCpihIaj5upsQ6G1RgnHzdVX/G9DEa1ojDg4eq0zyOmk8pJ+AVKzVEdSMPJ+OslVw43f8ePQATUV2I2lLtmiAD4RSkT9epJyZr7KA7iAQCFuTZHEHAcxNaegic5HgWmW9i2zI3yg1zBy/p0KRTtNqWMjeJAndSnAySokgbgJowsBsfq8iJ+U9KV8k6xbS+NVJYPUQgMwidwk+UqG2xkyKbJVE+VpKTi2kwaotKqlY4lmV/E8bzzcc2iEd0gOxIK9ZZCdpOOWDP+IjI4uQtVHSNIQUEAvQesnW1t1KCRol+AXJ5AiA/P0egrmbr/VNQTI6J19t6Oz2opUWuKHRjRlDvRiaO4ipJbkYMXok4hImobwoB14NWdlAGNvnhbC0W4159ZVY16XGc3ta8MnFafjiQicuzS/BpTllODOjHF+SxXx9eUgpJ/T60cXo0ebBnxOHHlUB5ptqMVRThlm6Gr43BS0VaZhjKcIi61Qs0qRhg7MEi3TZ6MyfhL6iNEyvyMN8QwX6qnPQVZONYN5EBPInYLa7lDJYj8sr6/Hm7g58fWQ6/u3mZvzPT5/C/+9f38S3z63C6a5MPLOsBs8ur8HNmVPx69lG/Hw2TLkZwvfnw/honxVfHvDgw/Um3N9sw09nWvHtaTK4a3347eYAvjjZjG/PtOPcYDkuD9bgubka/Hi8D7fXunFkmRWL+sowpzsf05t53bOq+J4JJxZrcW2dFTe3uHBtbz12rA6ho01PtmxHYRmlPdlZ3OQJSElJRmpaGlLSCWxZGRwbPgwu6CHbL8XoiU/w2fhx5sJebNwxH6u3zuNY0GHEpDGUqJkYNXEC/jTySSWroFZbBZ25hsbLzLFgQwufZ/u0MILNTrjIhIycuBKKoZFgUo5DSQE0cew4OFZsBDe9U6+sqemd4vkk23Kolaq10pS7lmNTL15Am0oJlpV6Yi7xjDZyLFM6uhrIPKMEMIJCHT+XvElbgx1BMjEbwSxK4xRpNKKnP0iD6oeXzNzNrbndx+sMk5GFyc6GHRLds9sIrJSqfRJ0y3HaQjZIaVgtC/ZBCwqNVaiiwddHPKhwmlFkFnBzoZaGvY5ssFBkI1mWozXC/UwKS5PqHKVmLRmZsEqqoN8BTUu5qSMI2xs9SpVatc9A0OTv9D7iyelVBj0tkk+RmRIYKKkbUkBO4nC0Nj5A3hgrWZaDwCSbeCAj7c0KgEjQq7AjATo7AUw2BVgIgna+J81XxBsqJX9k/Uw+F1Zm4+e++gjB0U+2ZuD3PaTclIkiLQkmZgKlxL1JQcdaWg9p3SWLkXWkxMIQjQQysaYuAVw5v3hRyQAl71OawDrJNB08lpfsyytA1hwh6xLgEuvsVqRmpImTqK8d7T0cJATzEMHOQAC1Uvq6eL1NrSFMn9mM+kY9Gpt03EyUrnVopUSZNtiO/NJcPDlOZFEy0lMSoS5Kx4wGAyetH3NaCEiRCsyLleDcag++fWo2/suri3CsOwXHOhJxZ3kd/u3ZBfj7i2vw051dWNluRV3SaLRqytFWW4RAdjxi+UmIlefDlpsKZ0EyhpzVWB6owypnJTaRmU0vT8VMdT4GNVVoJ3NpIwCGS/LgzM+AOmMKqtInQ1OYhmDNVMxylmMl2d+Vfjv+dnU//o+PX8P/+dt94L/ew8MT03C0NxM3F1fgqbkFBKwY/nK5Eb9cbcS358jWLjTih8MhfE5G9eUODx5st+Or4/X4jztz8denBvANwe3+Hh9Od2Th7nw13iVgfbotile3RLF3rgGDsXQsnFaIVYNF2DOnEtc3uvD8Vh/e2BvBy3vCuLjFj5WzTehoN6Clw4/8omxMoZHIyEjD1LypSE9PR0paKtKy09HS1Yq1O1ZiQvIYjIkbjf6ZPdh3eAsWr5yBvqFWpOQmY0z8BIwaPx4JqWnKWluNRg0Ln2lpVQkVhzSltqN7eiO6BxsoKWmsKekMnKyOmJubFx4aNum3qXTz59iXuv16SlcHjbyBr9LF38IxaOc+ZhpOUQi1Vq0Sw2kKSkVnDTQEVuma5G6SUvMEPnsNKq3VSqkeadwryd5eykobpWm41Yp2MvueoXoEGixwhQzoGmhCW5+UMApwvEtFDzXHOMcl2ZGssYlzQuuphZuA6euIwiSOBx67Tta+KAnVAQdKJeBWiEEsQiByochaizwpZkBQriZ4l/KaJX9TmqTIGlqpRaN0gpIS4FIqSKrTmut5T8jsBNCkhZ2wS1lXE9z4HT8ePUATr6SkMdUQzY384QZaKKMsirrNBDNZyJd4MNJjYV2y+STWjAyJoCPA5aa0k1ANbyzMhxFQwjUsPI58JpkD4hEVB4OAoVNi1igjpZikhje8Wq9SAM3fECZokmlJKWOHhFyQyRFc1fy7jlS4ije/XOq402qKJJDNzOsy8rjVEtphM8EckL6ITp6DDIyA5Y+ROcYItDyuzUMwCkjMGi0jgTPATdbJPAQ8F+WoPxoioEUQbozBTBZpsnMA0xJHOcCamo1oazOjvl5P2aqG3aEic3OhrbcBmQW5ePyJJ5Gbk4aIqxau2kTMaqpFf6gMA+EKzI6WYmNvJd490YEfr/fiqUXF2BUZgafmTMVPFwfx8MpK7J0fgiprDGozJsFVmIpBazlc2eOgmvQn6DPjYMzLQnXKRGhTJ2HQVI7VtJDdRSlonToFvVVkhvyefvKTMKeMhS5xFIxZ/E5+IrQEQXMVAa5yKionPg5fxkgs0xfg6uxp+Me9t/D/+c+/A//lIf799QN4ZpUBx/vScGtBMf7leif+fr2N0jJM5kX5eLYBn2yx4t6iWny01oh7G4z45UoX/sdbK/BXMrQfT0t/UDeem12ONxeqcX+FGR+Qnb29swlHFlkIZBXYtdSIfYs1OLdcg5d3BfDxyQ48PN2Je8facG1HhAyuFg0xFe+5GnEEpJTUREyWDI2Jk1BSUoJiys30nHQMzZ+BmYuHMCZhLBIyEqAy1PI5tKB7oBMd0zowfsokxCUlITk9QwmAHj1+IiZNSUB2fj4S05MpZxP5zNKhNlXx2ZO9k3FLBRgjJ6usZ4knURLNTZwDspYm403qA+oIbFJeSsKWJO1JKm2II0tl0UP6CqhsOgKaiYpBegVYaIClYm0Nx24dNNy0Xh0qCGjSNUnnJ8PzaWAO6uCMUtY22xHu9HKTktousj097AQuo4RIkBW6ONbsBBRxLjioTtzSsCQo5YZM8NG42pUCjxbYyNY8HRGCmYXsy4gaXm8V52iFkyBL4JXwjTKnhrJU8jGlMbGBjK6WzEz3e7YB5xk36QYl62fC+qT8t1Szlb6cvo6QUrdNUrMEN37Hj0cP0CSmy/F7yzgnpaSZD1IWSK1kOhYChACPMCphYeIYkPU0JSCWYGUgsIjsk1QTB4FB7zAra2LCuNxkPTIIJGVKTwofaW1SJKbsZ6LElL6GGg4E8VAOW0OpfUa1SQORAADJxElEQVTKzgEl63dKuhMZYK2soXHQ1PI6BAh1BDqRqSJJBVStZH0SuGvkq1y/i3TbHfUi2hKBl397o2RspOV2WpdIE6k6wSzcFEZrbyuaOpoJdB74yPCizY38v4PgRnnKgROMkaW1edDS5kB7Oze+9veHydTslKRqxDiAJLbtCcqanOwpCLtK0OUvxOIOLZZ0mDAUq8XCVhXWdVfh5ka3IjkfHA3gnR1m3F1Tg1e2h7Cm24JcAldlzlhoKB+N6SOxIlqDXdNs2NxnwqIWShJ9DqpSHkPRuD9hpiMf821T0VowGsucxcrfbUVjsDZYip1tOhwcdGBDqxptqilwF4yEt2w8tymwZI5FtyoTA2Xp2EhD9crBXfg/f3kI/Of3+Oebx/HT9dlkY6344kgIv1xoxi+XGvHZMQ++OhHClwd9eHelGm8vqsH9DZSdu134+Vov/u3OPHx1ugk/nGghg2vE6wSsWz35eG+ZHvdW23FzkRE3tsWwaagGW2fV4uRyEx6c7cTPt+bhp6fn4sGZHrx0oAkXdzRgZrcG4WAtVOpSjBk/GhPjJmKKVNeYMgX5BKPK6gpKzhRs3LkR7YNdSKYBmZyWiMKqUoTE6RPwo7xGhbScvOHy2gkJSsFH6fo0dmIc8oqLkUoZylmCKalTkEbWOyllAmrNKkQ6o5SEDgJQLTRuWfOSND4twUtS8SSnUxxdHKMcky6OK3nPTAUjDgdJBRSw05HFSYZNtblOeRXHmdQ4qzRXodZeB+mcJDFk0hJO69HC2yzOMj30ZFlGvxZVtirUuaWGmgnSP7PEUA0JZnU1eOFt8RMACZY8p5QAD3eEYZYA36gFKgJnLa+3nHJXze9KLwITmaaEbZRTQlby2spo7Mv4dwUNdAGBXIo8SjHIYVAbTm6XGDQVDb8wNnO9R0mTkh4EwsZ0ATO87ZxXvA5L2Elg9TziDE0CVwkeUhpbEsA1BCXJl7QTpCR2zBEiUMi6Fj+X4FYpxW2RSP8w5R4ln40/UGSpgd8TsJJkdys3F7/fSDknDYB9jRECF8EsQMYkkpA3TrpRt/S1wiRrYGRkYvXUvMlK/Jt4VK1S7cCiMEdheXpuUubIxGu1CQgTwJSKt7wOyVawCstqb0KgOczjE5xDTgQbfIi1hRHhw/DSykWbKTkjboWZiSSVhX0X2WaoIaaAWbSphSyNVL8tSBbnoAQKob0ziPoGOzcLmlttaGiyIBTVwR3QoaWnGeWqYk66iUru4rz2CizrUGNlpxXTwzWYFavE5gENzqywkI004T6l2v0TUXx6uh4fnB3Ehjn1qOJ3jXXJmBYqx45eE55f20YGsxifXd2ADy4vx/WdbTi60oOVbQVor30MW5rycWa2ERcWOnB+kQNPLXbg82OD+OrUEFmVNDcZwIvrQzgzx4gd7aXY3lmNs8tj2D/diRmViVitL8J7+5bjnx9cxZ/fOYmvbqzFj9dm4r++MBf/fms6fj3fjO9OBvG3Gx344VQUv5xsxNc7vfh6l5/szIwvTjbghxu9+IX7fn6Cnx2MKeW4P1hlw52Z1Xh1bg0ebPHh5U1e3NwWwcHFZuycUYvj87R4j4zswblpeP/MNNzaFcOpjX6sXWBFbwflJg1EVp7U9x+DRLKslNQUJCcnE9wmUT5OQaW6AjsP71TSmXLK8jExJQ6FNaWKJ9zhD0JtsCjFB8ZPnszXRCVObSKBLSUzh9+nbM3IwKT4yWRt4/j/cAnuCcmTCUAcc7KoTikmQa9OjhmpgWagPLVJ2AJZvcRj1lm0NMxkcgQWG2WdSyZ+QMBN1nCtHKtS5ZVA5yazEiNPdWChIZU0Jkk8lxAMCX+Q9TS/sKlGOQcBTSQlGaJkD0gVWXujl2xRoggo+YJUCg2SLUAWSOYktc7swtCikmOpVZqo6Agy4mwQRiVrX8NgRPnJ65KwDMnzlLSoajK+HG0p5Sd/Y1tUKc8tTgA956KajLSSjE0YmkhOCdlQQjfI9lQEQncrCYt4OwnUWv5WwY3f8ePRAzSHBKhGh4FGLI3kakqJbDPBTHoIOMneqowqUmoLP6MFIJiZAxLQx+9Q2kmlACO/J6knvvogAc3B70hJILIiyj+veBO5SRCtmuAphfR0tAzdQz0ISAwQ2ZxTktM5WOrkxksHKiklRECrMnIgKQBKFmazwCoy1yHZAXYFHKXskNpmJk13c0AE4WuOwd8URHNfG0E0QGA1wxdzEtCkeKWe55GI8BB8/L1GskKRm6GGKOpbW8m4Wvl3M5xS7SNgQLjFiwAtt5uWKkba3dzsRlePH42tFkTqdYhxQLqClKQEvRjZ2KIhA5b2VGB1pxrLm4yY36THghbpBVCCvTNrcXWNGfeON3BCt+HNQ0H8x4Oj+O//eICPP7iOM0cX4Pj6RgLebPx8dhG+PLIAX19Yh/dOzMbDawvx+c2l+Oj8LFxcaMHza4L48MA0fHpqLj6/sBA/XJpL+ToTXxztxAc7wvjicDu+Oz0NnxzuIHA148HhNtw71IJ3DvfhwqAN+10FuLPAi49ODOLZbVF8eGIAP10lkF3p4blb8N+eHcQ3x/349qSwMy/+caYN3+8J4rUlKjy3uIr79uG3F2bjq0sSG9eL38724KutAdxbYcebBK87QxV4ZYmGoGrHc7tjOM73d/RV4sJiK17e04AXdjfiqV2N2LPMipVzdVgwx45pAxwHHC9SWTZuSrwCPJMEmBKmID5hMvKKcqAnm1+7fQ0loB6pBZk0vFIBphb5lWU0KhrUqA38fqpS5XZKKoEsK0ORn8OAloEpyakKexs1bpzSICU5K0eplZZRkgs9gczVRCAgqHlaggi2RQhaFp6jjnPBSvUyDFoCZpJFo6V0MxCgbBKxz8kvlTgEzMxilB1GEgMzwcytMCpjwIoSPRmYABKB00RwcsYIak2yDKPjOHUgSMDwtvop56heIgRRiUfj+74mAmODlcCjIxOjRG0mQ4xZ4OtyUWLSwMeobJQFewtBjzKVxloW9aU2mou/wUTQ1UgWkFwnj6/jXKjheBZngCHqUUI9BNCMSuqTRUl2lxpqwx2eqL4IspKVYKPsNXMu2JsjPG7DIw5opNEO3gixKFaCi95jVxb7xWspga5KPBofkK+JYNHcgFoCSIV4T0hlVYL+VqmZRkvCh2XkjZD6UeH2KBp6mvjQZb1BKnCQahNAVCbuK+sNHJQenk+sm47MTuSjhIFUWkiH5bhW0meeVxqk1ErhR0l74nsWgq2HEtHudcHE7yjlkqWMUDRMKu/kABNWaSdAe7lJihRlAgecMK7GjijliRduykkHWaCX0jNENucim4u0kqF1EwRjEWWx18kHKYGOPj5IB61gS1sAbR1+tHNranagsdEEX0BDgNVg2mAjVixswMa5ZuyYpcbWaZyksRpKzkqs7DdicXsVNvTV4OhiPZ7d6SM7EZbSjr+/vRv/698+wf/6z2/x//2/f8Z3b57D27tm4v3VbZRvMXyyZw5e39qDDw4P4tenV5JFLcb3lxbi1c2t+PLUUvz7CwcIZBvx46nl+Mu5pfiBLO2d9V7c2+rH/T1kTad78NH+Bnx6iBuB9IvzPQRCAtzOKD7ZF8Hnpwl4h5vxsVTfuLUQ351qxzsbjfh8nxO/na/HZ3vFu+nGZ7u8+OlYA8GsFHfX1eGnG3349fYsfH62Hd+e6cafT/K4a+x4baEeL85R4w2pnca/j82qwdXNfhxeasLeOVrc2BLFSwTdy1vDOL0pij2rQlg624nebisinLRV2iqk5mQRfFIwgYCWlpWJjJxMJKURfDKTUaOtxuCcAeSWFSCtIEthR+JllNAeCdZWG01Ko5PcwjzKUykTlaAcJ5EgJ52eRksFlYkT8eSokQrwTeIWl56C1PwsZJfnIdIVQ5Sb2qmj3OQYqpdKG5wDBAABNElvEjandemVtS0jWZGO+2okXosGWm3T0sAK+InH3UjGZuBYlioaKhRpK5QAWqm2UefQwNMkyzwcz2Rn/kYXx6KT88+OII2jIWgiUzSQ5enh5mf2Bs6RIBkeGZaFktJJw+ppdymxbhXOWgIRr49jWuJI9XzVxwjMPFcNjXmFXB9ZZrldDTXPbW+NKh5Q+VtKcNdwbBsIaHVe/k8FJutuktCuj7oUJiesz0CANYYtqHUJIxTHwyPO0JR28QQZHZmaVhbaycwUz6RbQjVIm32UlAJylHoCahLeIRUFJAlXwjxq7GRRvKk2Sf/gj5bcNTNvor9ZwjucBAxSZt7YP+pJCX1XSQCgRcfByIEhTgeCkZQRMgjrIvuzSwFJApsEzNaRsek4QEweqxJTFuT5dQQ+O2WtjQzLSoCTqh8SxOupp9yUsIvQcP5mQ3u9wsictF4SDuInMxNvlbvex40Do4EDixIgQAbX2NNIIHPTYkr7PSmjZCNA0nJHTIi2ONDc7qHsdKGxyYvWRjvcrip09jZg2fLp2LKsFbtmUVr1VWBDRzlm1xdjxXQ9FvepsZRSdHFnDbZJ6Z1Nbjy/y4d3j9Tji6tz8fD2Tvz04Db+8cN9/OPBa9jVZMduWyGe7jLjqV4ymhVN+HT/IJlSLx7ua8VT8424vsiFT48txKcHF+HDrbNxb/UAPljTgbeX+/DpjggeHmrEJ8da8NYOHwEtjAcHG/H+gUZ8ca6TcjeMzy7W4/ubHfjmUgeBjvttD5LZRXB/ZwgfbrHi0+0m/EqG9v56Fd5eq+a5I2SMMTyzooTHceHnm33423PzlCyBny8M4EuC4vsbyMaGynG2PRcXZ2pwY10El9aGcHlTCAcWG3CIIHd8ow/ndoRw42AHzm5vxdbFIczqsmOoP0JAc6JUU0rGlIbJZGmjJ4xHanYGCsuLMT5+IiYkTILWpEXntE5kEIDiM5L4rGicyPwlrMcWoBKIBcnkpqJKVY2qmhqMHjtGycOdFBeHsZSZUq5bKqeMnzgeU9JSMCmNbDA9GSl5GYjPTEB6QQZCLWEaNFkjJlMjS/IS1HzC3OxUDRJwSkkmwa11Vo5xGmu3hA/xPS2BTspyS/NhlUXDuWNWDHedJHgT+DScH0ZKSCsZkoGyU+fRcXyZqFykBiGZT9hKw+xAoI3jPzQMfFI2yERjK3JTQM5eT9VEMHJQ1Vi4ryli5d9+aETyimTmOSRns5bXX8m5VsbrrBLZ3OwnKEkJIh4n6oe7s5n78TOvlsBmGgY0N+dHWyuZWxS1BOQaMjU1GZqZY12q43rb/Twnr19xEAQebUCTFvJy4xRAkxQjyk0JuQi3NJGxxPigyIYIcsMeS/5IykNp8iCgJrWXpDegVLWUtlg6am6l9T1vRqyrAdGOGB88qbu4g3/3Dv3Rxl46oVfqVbRsBr7P40tVDW7lOskacEBKEEmTFJGj4gWVkAwHwcsbCUA6VUmHKiOvVykt5BZ56+M5LDAS/Lwc7JLDaaO1kc3oMChxbrJ2JnFFwg49tGQymNwcHF4+KE/MTSB1IEIQDNKS1dNauziobQEtB64ejW3ch5bSSanR1OhUOhH1Tm/HshXTsXVVGw4tcWNbTykOzDXhyMoIXjg7D8c3NWPFND3mNJZgUXM+mUoNrm2w4fpqIx6c7sNbx4fw7qV1+P61C/i/f3wH15d1YKkmGdtsU3GyQYcbvZRxi0J4Z7EHby0lC1rhwu1FTlwaMuN0jxbPzHPj+hw93trowid7/fjsSBCfnqjH/ZMtePdwA97dH8Xp6TU4MSjpSNPw5aU+3DtMBkfA+vl6J357qh9fHm/GK6tNeGlJHX4mk/uV3/9ilx1vrajGu+v1uLfFjnvbnPj8WD1+uNiNvz8zh2A2A79em4FvT7Xhi0MRfHM4hJcXqXChtxTnZunw1IZ63NrZhqtbIjiwSI8zm3y4sDOGK7vqcWFHE05ua8OiARui3gq0tdKokJGkF6RjXMJEVKhqkJwhzU3Ei6nBhCmTFA+lPxpEa08rpSLZVeoUdM8cQM/sQeRWFCosv0Jdze+lKKxOekCMGTcWU8jSpJadANkIMrPS8jIUl5YoTC6eoJZAhpaWl8nzjucxJ3PMadBEZeGkzLL7JTFdWBoVCpmKgJOJLEjzOxuTTarYiqG2UIXoKClFDouxFuWh4rGqZLHex/fI5HUEMgm6dXHsVJrK4RDZKY4lGlPxtEr5Ime9SFcd2aCF57Ig0B6BhcClJfhIJV1bzAsXiYLaK23nCK6Uw7Wyvicy08JzEQhryCYrBJAIVAJcBpIKyc+slXnod8LRWg8tAU4TsaDCpVacAnq/h4AV4b5BVHNOS7HHWqm+Q3bm7QzCR2VipeHXco4bH3WGppYfykmv5g+RagEW8UISwJTmwB7pHSAPh1bIKWkaDkivQWFnVQSUOkpAYWnVdh0qqdvFikk1TpOyqGpWpKWsPYi7298U4YMeDrkQd7iwM+k8XSsWlp/rycAkQ0Ha0Um1WgnClVfxwmrEGWGhteE1SeK6hI5I8UeVmZSYclgCIIV5qUxqZa1F+gvIq5bHlvLc4gCQ9ySEw0yZ7Ob+Lp7TRXns5QM38Lql/JDUVdPye+6oWyk7E2pywVcv/RmNqG93UrrSQnFghjjgo2R5Hf2tWL1+Lm5d24Sre8k8Vjlx78ICPHx+Ky7tbMfh1WGs6jdgWVcdVvVUYUV7Hi6ts+HGegfeOdKGtw+24f2jM/DjrW34f3/5DD48txrtFfFY463EJqcKu60ESFMWrtaX4415DoKGE8fby7AjlosL0zV4cZULr+1w4tOTYQKZH5+eCuHB2Wbc3RfDizsbcYJgd6hXh8N9BMBZFry1r4XA1kJ21op/vT0Nf73ehr9fbcd7m8242p+Nt1dq8Nl2Nz7d6lYKP35/tBFvbzLjjY1W/Hp5CP/y1Hz8WSrZnu3Gt6cpOU814JfzTfj1HMGTLO14ZwnOzDHjFgHraQLazZ0NOLBQi6f3N+GZwx24vL0R57e2YPvyENobquDj7+zpl1S4GlTUlSFzahbyiguRnpuNBAJOTuFUpOVkKNuKdavQN6MfyWRuuWRu81YuQf/82UgnK5NuTan8jnR4Gkt2J0CWyL8zs7MUpjbMzCYo70nD6NEEOwnWTeY5pEnK+PgJGBc/jmCZhPrOBjT3NtG4aeGIGBDpCMBKBuXgmFDWyTjZZbyJ0hCPplKtlq9SE01KbmkIfLKJh9JKoFJ56pTCiHVuFY0/DSJB0hQkaEUpIfm/l/LT1+xCQIA9KpU79AhTDei5v4+SU7IDTGEBHVnnIzuL0vAHeE4fpa7iFRWZyPlIFSQgVMVxXi3v8TqllJAs8Ev3J62yPmYd9nxyvBvIPvUEKck0EIZWZubvIdMV2anhXCqjlFaTHToIuhIkHO6OwNvoQ1Nv86MNaNJVRuslbRX5FibLIUhJuR43Edvm95NNOfgQ3YqjQHpv/lGV08J9zREfZaaFwEYA4U1UWtGLp4QgWS1R1JSLAl6B5iiCzfWk2BEyKa+Sf6mAG/ero6WzE1ictD4SzyNrek6yMMnhlDAPcSaYPOI0EHoui7WSpcBrIcAaCH5uApGHDNNDuajEnNFCybqYrJH5uMnn4ZYIB6HEqIkc5cAkY5NyQ+GmEKWpX/lfYtbkOAJ4ZlpbD6l/pEVYm4YD3EuAc6KpW45pUzpLBaJhHjeK1t4Q9u8h07q9Dm9dmI1Pn16Nj26uwe55Jqzpq8WKHg1WTTNg9YAai9vysKm/BOdW2XFjgxsv7/DjowPt+PLEbPz17i68cm4pVFmj4SpMwCqy4N200vt9NThZX4ezbWqc7FTjQIcKO9rKcW2pE2/va8aHJ1rwgMDy1l4X3jsSxa1NHmwneG7r1ODYTC+Oz3BhT7saWxqLlN4A313ux5+vdeFfnu7CZ/st+HyfGQ93WfDc7Km4O78Cd+fV4PaMctzi9tLiOry+3kAZG8OfL0zHfzy7GP/29Dz8fK5bkaGf7ffh4QEP/w7gnc0+HO2uwfHZNpxbG8Wx5R6CmRFHl5nw1N4GPEtAu7m3G6e3tGPJkA0NsRrUt1rR3BPis1bz2VmQS3Aqra5SGJQAmgBbNt/LyM/G8vWrEG1txBhK0MzifCzdsAZtg30orK1EhbZOqcghte6kVLp4RkVuCoApf//+v7C0ESNHYOSoUYifTOY2nvtOnoisvCwkZSQiJTsFhTXFVAwWtPSHOeY1BBwH2ZOFht6uhHRIHrN4O2vJxIS1SU6xLPiLQ0vWkrWUeeJkcEhSN0FH460j+zFD7VFRItLQhyQ9SkI4OD/slZxTatgiNJot0qRFg3CrHfNWTOM4M8LgqET79BjsMUrSBg98rWEqKZ7Dr0GNs1oJeJVmLCIpZUFfIv31VCG6EElJ1EcGRwUTEBUl+5HpccxLmlOZjeSD8lRL9id9CWo513QSNcB5J2tpsgZX6+NvJHM2UqU4CbjhnjCBl8qt4xEv8Cjtt6Sqpp6SToo0KoUUycisZEOSQSBJ5koPAUq7Olk3o7yTdnJKDigZValR2t/zZnGTOuTllJHSYEKaAgvrquMNlIBXOZ7EldWYaF1k3U0YFK2c1Gi38oZLlVzp7FRtrCPz0ijVanV2AqfPp3g6pdlxrY0MKxDgwOJ1KlKT7NKiIbOSOmsm6Cx1MHslCNJMNueAvzEEbyyghHFIcrsjTOAkMxP5KQzNLu517mfldYpUNVEWC6i5OAjsfODeqDDFSlomI2UoZUhQz2OYCXT1sLi8lMx1ZI9V2LRlAHdurMEndzbhwxsr8M6FhZzQLqzursSWWQ5snu3GyukGLOwqw6xoBrbP0mD/PA0OD5XiuVUOvL+nE2+fnIe3XtyFOXMjyE0eB316JuxpSVhHi77EU43903w4Mb8JC4KVmB8qwYauapzjOV470Io3ychEXoo38yKl6dqGYmzr0ODM7ACuLvbj6EAlDg+U4J0DMXx0LIaPD/mU0IwPt2rw7rpKfLPfhvfWqMjMXHh7uQnPDJbjXFs2bkwvxpWhqXh/pwu/XRnED2RlP5xsxU+nW/HlwTA+3ObC5wS7j/YEcZsAe7BXi10DJuxd4Mb6QTW2zpSepAZKTi+ZWQTX9/Xj8MZ2zBlwIBhR0cBx4suk0ldi8aqFmD57BiWnClNSKTkl7YmAVq6uhZFjrqGrFVMrijE5LRklddUYXDAHfhpJ6covzVBSKTWlKnECv/cHkEkdO5GcY8jSpAKxsLQnRjyJkSNHYuK48ZhApjZ69EgUlRaivIbHyE7DmMnjkF2SjVh3ALEuqaqsUdZZzQHJ3xSlIh54vRKDWcHxJoUSHDSK0g9TslmkWW+1g+yJwCOszBojCEZk4d4IbzuNKcGszlPD75G5EeTUbjVlqBQ55XxxVdLwm9E5GEJLl6To6XmPjPAQVM1kaP7WEPztftgaaMzJ5BQZS4VhpwyVkj8a8cZKBRlRHzTWUvVWT3A2k2E6pWUdQbeGY9wYcxOs+DsCBpSTiZlITIyhANmahYDo5WfiMOBv4RywUaVYCagGjn0Tgd0ae8RzOXWUhCo75RtBRhb9w+3NShFFo2QFEIREZgrISdltcRgIoElhOWF0ShE7UtQaglaFqQ51BAWrxHjROugEbCSujZtE/Etsm1K6m/sPA54WVSaVYvXsfBhK/0NZoxCg4/VImpTSIk+6qTscBEU/vyedeXjDLVKme3ghVhiZW+KFXGR3tCqBJj+ZHGlywEkwC9HShRSngoSKyIKvmeeT1KjhjRIySKpPlqoX4OW1mjhgPWSMDj5UKwezjdZQpIe7XmL1xAMmIMfrtEgOKqm5ugQRDrq5Qy589MpufPTMWgLaXNw53IPNlIVrB61YPcuD5TMdWD3PjrldFVjaV4PFHaXYSqDZ3VuOFyjDTm9oxbQ+iwKcT456HEWp6ajMSUVpxngkPvYnGPKmIGoog64gAY7KJFSnPoZBfxZ28xh7uqfirf0ElhPteGV3A/YPVGFrSz6OTavGx8fa8fm5Frx32I+vKTW/vdSCHy81EYjc+Gi7Hh9v1eHhDhNeX1xGUDPgow0uvLPCglcWa/HqCm6r6vD54QB+vtCGhwfJyPa58OUBL3453YavjzTj3rYgXlzpxAUys7XRMixtqMBqyuyNc0zYQYZ2cqMPZwhmZ7Y3YeeKCKZ3atEUq4PWVIRKQ4niDGjta8M3P32F7Xt2KLFj2QWFKCgrw9TyEqXIp6gDP1l+AgEnoyAPE5Om8NmTSVhNBLcalGvqFPBLooyczO8LiCmNbQhY0hNCUqeEoYn8fOzJJzByxAjEx8UhXopIjh2NxJRExTMq0nZS4iTEZyQgOT8RTrKTSDslJ8HMLutqsjRCSVfnMFOF2BVnmiy1VFPCyTqWKeJQaohV2ur4WS1ULmlXpyGgGOFqdihFHPV+LTxtHrhbCRT1smRDxkZgCXV6Oc4rKOl8iLbZEKIR7eDf/iYLf7s4sLwKS7RGOH/I/Cwcj3VeiT0zw0BDLdLSKAa7kSyLzFHi4awRu7IG5yYgSlFKqU6toqKSeDM1GZuODE/Ymrk+SFnsRLlFR8ZmGm6cIoDn55wh2FophWX9z0hgs1AiC278jh+PIKAReGwSN0awEmkpdc+Eoek5YCxS3odsSN6XXEmNsDcJsyBD87U28Ed6+SD5UAhQFmE8tA5/gJjITvlfwE2OL7mXEqcjnwl7k1dJF/mDxkscmiymSl9Q8XAqzYTJ0BzhEI9DACUzq3PIoiwfnDgpeF5haGYOMCetZKwlwEFAqi2uaD4wCQZ2hTkYfW6yPA4E7uOOEeSi/J/fE0bmFvnLz80Se0e2JpuJ3xU5auf+Fg4Ye9CglJARN7uBoOmSxVadFsVVahgJsBXaWtRoS9HRYSfD2o93b63Bq2cG8eDmYrx6bj4Go+Vo8hWjtb4Sc2ZYMH/IhN6mUvSRRa0dMmJdbx32zHOhL1aFnPwJKNYUIy5lMjJTk+B21MJpLUHyxMdQMzUJuvJceEw1qC5MRGXeeMzrVGHjtCJc22Cl1CQoUQK+dSSC57Y58BK3t3d78PCkH69tr8GHh634+XoLPj7iwf39Dnx7MoIHOy34aJuRDM2Dt1fW4pVFVXhtsYp/G/heFN8djuJnytnvT0bx44Vm/HS+EX8+G8PXBz34fL+f73finW1RvLguiEOU1UtDZVjcpMK8DjVWzzZj00IzGVkQx7c24OCmRnS3VaOpsRYLFrXRaBhRWluCoQUzcfHGJfz6j1+wYdsmZE3NJ1PKRm5xMcErX2H0inc95ENibiYKKiuQWUTAq6xElUGHKqOejKoY8QQtyd9M4paYnKiAl7Ay2ZQmN1PiFW+ngNyIUSMwavQIjB4zioAna2qjCYbJiE+eojgg4lMTMDF1Msp1lcp6qp3GVgK1JQtFAr9lrVeyV/QcqzUEtSqCmpTWFodYtbUORho9Y5CMzaWCnSw/0hUiY3Iq4GUMGuHvCFHGeTh3CIQuDdkP3yPI+VrIXNscaOrzo6HTjcZOHxq7AuiaKXGVfhpVv7I2J8UfrWTuOjIvS4NPSUxXB2Q9TUiHhWNV5rIJboJRhN9vmCZLNbJmx+/QeEurOhtZnbFeSg+5UUXCUWyoo0R1Q/oLGKIkLiEr/5ailHp+P4ZobwR2XqO97RFPfZIEcDPZio5gpTgDOHAE0IwEMUknUtlJQ92Ua9TXUh77j0YQ8lplk5IpBCAChF6cAIL8vy+Q/pECIrTXxkGhgBbBS/ZTOjiRhUllAz2Bz8SbLJU1rH5Z5yI7FGcDAU2YkDQ1dsTCHEDiaBgGV0mlsgirIpsS8LJJhDTpvlUWSR11qDHWEsikkoeH4GgmCPkQagkh2CJdpQi8HJRWgpaJv2s4YZ6WjL9D3O4WWfgla5XjOoSqRyxKTJKAoUjXUFMEZTW1KK1SISkzB8XVtZxcpWSIlJD7FuK58wvw0bNL8PD2Cnx8exPWz6UcqYqDwzkV4YZydPfq4HZmwW1Jw5IZDqWw4ZJBG+x6MgxKzUptBdJyU/j3WAScJZjbY0PMkg99QSIqshIwNS0O5QQ0n6MAQ5212LlYj6vbvdg3Ox+nlpTixKJSnFxYhusra/Dsqmq8sr4cr64vxGsby/HpYSe+PBnGw6PCuFrw1fEQPtxhwXeHgnh/vR4fShzabjdZm1XZvtxL4NrlwMO9Lnx/vgVfEwS/53e+O+LHFwf9ZG4NeHCoHW/sasGG+nIsDFZhdn0tZrVrMLdPjQX9lJxb6nF4azM2LA+hZ8CMhStbsWRlP6pUhbCT7Z86fwb3PnoPT71wE+m5WcjKKyBTyqGEzEF+RQWNnBfNfd1kcxoU1lXx2RpoRDTII4MrqatVVERuWSnGJ0ifiFQljzM9M11ZLxPJ+QewCZiJ5JTG0U+OfBKpmWlIzkjFqPGjMIqAJmtvEyZPQjKBMSkjjWyQxynMQ4mqXDFy4dawsowheZ4CZBbOE5kPdQ7OAY5DGdvCioySgsRNcjJrbTUKM/K1UCZGHUrgbp3EdhFYpPlJubkWBrI/pWFKPQ0qmZyd0jTa5Ueo1c1zeqgyKLc7pDQXz0MV4SaAiewz831pluJoCaOWoGMie5JwKRuZpJsyVMqH6921CBAgG3oDPK5cE4mKLLE0BpWAW+meLlU1qjgfVSQIErYlvT2d/K3SVEVLoBWGJqWKHI28Pv7teNR7Cgigacly5OGI1JSt2qxXAmd1BDh5cFL+Wt6X0ApxCAhLE8mp9TlIr/WotkgxO0nS5QOz6whUImPl4Yl3RtbXhI1JCpM8eGF/AmoGBUAl5k3SmiQeTU9QNfJ/cQa4w0ECDc+nZALQqtAiStK7VPeQGDZZZ1NTtkrepoCPAJGAlYWWStzpsu4i3lEl35NAKY4Hie5W2zV8n3KVbEyA0SzSmiAp1T3EFa/ldalpdSW8RCLCBdTsIQuBUQ3pmi4128bHxyMtOw/xKRnIKixDXkU1qnQ1WL6sC8+cX4iHd1fiwTPL8O6N1di4OILSwjGo06cj2FRLq6tBO2WXlwDX32FQ+ld2tdbB6ypDZUUupuZnIC8/GdW1GegKFmPfggDOb+jDgLsaqqwpsNYWIS99DMy6dHTUF6M3mo55LenYPrMEG3uysKolGTv68nBidhklZw4+Jhv76jCZ2C49vjrmxy9XJCC2Ed+dbcLPl1vx/i4C174APt/pxic77PjzqXq8vqICLy0oxBvLKvDxZiM+2+Mls4vhyxMNlJxu/m/HJ7sJdIcj+ORkB55e68KyYD6WNWgxt1mHmR16DHWrsXCGDvs2N2HLqgiGBimhhmxYvmWQUl/D31eKnbu244U7L+LWC7ewafdmlNRUEGhylQbQ8akpKKyuIjOpR/uMaZhaU46cyhIEmxsVQPPGYjRuXrI0PbKKizCSYDUhngyLoCapU8LEZL1MAE1k5x+g9uTIkfjTE4+RiSWhrLocY+MIZFMmIyVTsgmSkMAtLjERKXlTkZSbhwqNSqmpZuFEl2YsNioN6b2pp0STNEE1wUwMs6wFG71msiIaZAXUxOupR5WpdhjoAhJJQCJANlfB+SK9OzU8piFAg07wkBZ6wqicDXbEesJw0oiaOZY99QQUSllZ+/XWhxDrblYYYCUlrZ6gpDgDyL5CfRFKS5IQKhRfvRPhFjeJCQ1tWIPOmfWK91SuR8I8Kkkmar0mSkoCGVmdKeonS/SQaRqgJeBJloCGQKsLmeAisAbJFAPtHr4GCW6POKDJw7FTFoba6+Ehckv5FCvlmnR81nKyO+qJ1k7x8og1om7nQ5RgWh1Bopqv1aSrJjI8lTgXSFfVlJIGAp0t5iOYSZIuWRvBQZJrRWJWifeT7E2oeo1VtL5YFUk38ihOA2mHJ/0KDGRYdcqxXQREAh6PJfJVWu7VSAkXDgaRm3Y+AAnZ8CllX8R5YeCrFOqTNTteJ4FQ0rAkY0E2j3g++QAlUFfPa5XPJP90uKKuXQkNsfC3yVqJK+KGQzxH4qzQVCk11Cpqy/HEkyOQkZELjU6P3IJCJGdloaKuEl3dPlw/uxhvP70QNw+04N6t1bhyYi6CgSL4wrXcNIjWa9DarEJ7I2VqUxl6OqyIRHSob6JUoEUtLEonuGkQ8JZgxTQt7h7pxxvnZuHAigA86jQEKUOripMQdheit6EEs9qKMb+jACv6CrFpVgk2zyjAmeVqHB8qwbkZRXh/uxXfnPDis8MOfH0qRBAj0zodwbeUjv+42YW/XmnDb2db8N3+AL4hcD3cYsX7q9V4c0k1nh3Kx/1NFnx/VDIP6vHVCQIY5ebXZGmfHnDjQ+7/+o4A9vWWYkGoCItbTBiM1GJ2hxEzu02U2HYsnBdA/zQ7Onqs6J0bxKzlPWQ9hRiYPQN333gFr997HVv3bsSiVXNRa1ARWLKRX1JIcJqA7IJchJvqMXf5IpTpqpW1ofquFhTVVsLTEEXvvNk0vgZK0AKMkHANKeWUmaUwsZEEsscJaCMIZGMIZPI6iu9NlLg0MrEnRo8kOxuDURPH4TEytsmUqdIiL6dgKj+PQ2ZBAXIoZYWtpRLsEtOSEWqMINgag4VMXYy1gSxfytKbOd70BDVZZrFIjJebKsVNKUlAqhGPIo1oHRmcisrFEiNpqPeinAAojUikRpo0H5ES1/YGF2L9jTDSiFbZ6+BpDcJGSWiP8js8h43G3NcaVfqGilyVEkWyRmYgGEpHJgFFK1lVhLIwIsGwQfG81nF/Xp8wNgKthHAolTV4PZUkFrWcZ2qO+VrOw1KSBCkQaaz3QBchi+R3ZJ0v1OVDUz8Bs9HJ3/SI9xQQZK4hYuv444RZWclkpMCjiuBVK4vfBAZ5YNI+TuLU9Jz8Bv4v7EzazgugyQKpLPoLIAkYSXNV2a+GYCJhHbKvgJ5SYZbAJGEiYqXKjCqyOgE1i8LQ7NEgB62Fn0l9doIXpV+1nbRYvKW8RsmNk1gfSW4PkHr7+KDtMqhovSTcRK7B5JYcVBdlpZdAR1CVtQ5aJalhJZLRWx9UqoKIrBSAs/CYBgKxBPFavX4CZJAszUSWRtCV6zMQPPm51FBr6WhERnaS4u5PSUxHEi15BqVLrjTxqC6D1V6JK+eW4N4LK/DG1Tl47/Zy3Lo8BzMGtTCZsmE1k1F12tEWK8e86Wp0NpeQqVXB6dLC6a/m5FUTJPPgd1ch5MnBnmU+PH+kGzcPx7BzlR4hZwo/q4BJk4d6TyHmdVdiQVcJFvWVYnF/IbYtrcWpzSYcpuy8uLgSV+eU4MacPHxxzIMHB2346JAdX58N4afLDfjxfAz/7fYA/uNmL77ez883GPDushq8Nb8C7yysxWvzqnFroABvrjTgz2da8Ldrbfj0iA+fnQjhk0NkbAe8eHurC69vj+LQdC0W16uwpMOOwWgt5nZb0NVMZtBhwvSZYUrNEIbmt2H+yh44KKmkvti5p67h7U8+wPGLxzFjQS/mLhtAcVURZbyU/klAfOJEjI8bCzPVwcDsIRSpShWAaJ7WjnKyYTelf/20Lk6yCFmaRumsLoAmrQcFuB6n3HxCZCeBbMSY0ZSVY5XXCQSrcQS0sXGSgRCPx2Q9bfxYjBw3BlkEs9LqSoyZNIHXkYJkSldpMJ1HoyXHLqooJUOMKB55Cc2QAHILx6CRRleaCUufDemOLqrEECTDJ1hJUxORlzKOJeZT7bWQ+UhlWI5rfiZMSLqiSyf0CrtaWdyXTWLLJNm8kkpHx/Ft5vGlI7p4MGXNTnJCNW4V74mW73vgauZYp8w1+XU06jWUmBZEe2Kcg1olZcrf6lcS5KvdOtTxvMNVbV2UnS6UWq08P6W8Q6ckrhsFdJv5GwmW+qDMRR0CHdIoxkMG+Yh7Of+oUiuAJute0mBYOjspa2RW3jSChMScWWkd1ERxkX5WgoKwMwErNYGoRrIGJD6NMrXaQoCSdTWCnOIw4N+S8ylUXfF8yt9kSUJ9K2gRxEFg4M0V2SlOB2GMBg4Q8SBJr0NpoV/DfSSuTdbbAi0hBdB8vOmhRlosJeqfQMRrlDg3dzhAkJMCfUaCmxVSH81K0JKMBQndUConyLEpO8VrVG0mdRfHBIHWSEktHjWJ+BbZWqapUHIMJUbNxc+LywowaswTGEXrPmbMOALbOIzkpJGFbEnHcjprcO3cYtx/eSW+eG09Hry0Ci/dnI3j+1qwaLYZDmMyprWrMaO7Ggtm6xAJF6OuJgfl5RmwuwqxfFUj2lo4WHWJmD+kx9EtLTi3vRlPHW/DhsUEVu1oGLUpitxsry/E4ukVWDitGOsXqCltNVg1qxgbZxVgz5wCHOd2bVEZLs7IwCvrKvHhPgseENC+Ox/Bjxfr8SuZ2k+Unj8cj+LLvW58ucuJd5bW4AOyu0/WmvH+Sj3uzq/CK0vV+GinCz+caySzq8fPlzrwYJ9HCbh9d7sft9cGsbWzDvODVZgf02JaqBJ9TRrEIlUYmhNBU7sNEan6S0lUZy5Cpa4YC9csxotvvYzD54+ib043ps/vQ9dAC4w0osJ2JyXEkRFRXtNIRSgxl65biyYCmY4MQ2ErNLhN/V2wx4I0wi6k5WVjNFnZ5IQkpKalYyJB6wkCmoCXgJhsUmVDWuIJQI2ZOB6PE8hGyPoawUwAbhQ/F+mZlZ+HURPGYXJaEiopN6vVKn6PjC03F5k8T2FlMdVMFOH2sOJxtBIsLByPUoXCJIHZlJ1agp2kLNU61YrMNFBuSkclDQ25AJTU7BdAU0r0hAmKDR7UegyQ3MkacSwQACVBXHmlATdw3CrzgWPY0xIhoyP5IJj6O4LwtktqEiVqoxeeZsrCNvGGGhTJaosKIaExJ9uyEZzqyBor7CoUmWtgavIjNNAFbdhP4AqR5XmVPE1TPdkaf0MVgU9HxmcMG+Btc8DVKNWnh4ONBTd+x49HE9DsBAQBCyWEgixGFjmFKWnctDYBggMlmLSWFydAFYHC2hCCmqyrQK+CWUoIkU1VGesIAiJJjSihBZVQDo0AGNmVgQApclTKqogDQUe2JBHO1dxH/v8D0IRhSfCuJSKNJyQdS9zUXjh5fVI8T5wMEuIhIRg2n4VSkLSeElOqeojElBQoCcGw8ZxaMkCLyGlhZjy/hGPoKB2ljpWVA1CYqKxtSAllAx/gcOCkSF4ONB63ysSHznNIvl4dJe7YiWPkQWLiJFrzMSMxmhZdPGSPPfE4B3oBAY+g56rB/u1tePvZuXj3mQW4f2cZ3npmFl65Ph1Pn+zFiV3N2LLCjS2rXJg9pIMvVIPSsgxUV2Vg2ZIGnD4xD3u2dmL/tk6cOTKIS8fm4/4r+/Hnz49j7RItAq7JZGhZCPlz0N+Vj8UzC7F5aR32bLRh3yYnNixSYdX0AuycU4TLa1S4u8OIb8434PuzUXx7JoKHR934+61O/OPpbnx/OoZP97jx3VF+djiIL/n3B2t1+HCNHj/uozQ9GMNnOzz4ZLsHb603UbKG8MvlHnx3ugUPDwQIcj68uTmA5zY0Yn2bDnO9lVhIQJter6aU1hDIDOieEYS/kUyhmc9H6o2ZKmlw7Lh86wpe//BN9M7pQutAPWYvma4EPNfpjcguKkEcGZpI/K6BXixbvx5Xnr2Ns7euY2DJLBo3slllPIgjyaSs7U5KmqLkfyYmpyJemkPHkYER4LLycpW/BdBEgv7B1uRVAO6P90WaCtgJi0vLzEQ2QS1ZMhQKcsjQtXy+eUhKS0NeUT4S0hKV8J6hxdPJegRcBWSdkJZ00hhYsmXUBBEJ4bAQ8GocKo5lji2yLYkDE2CTmmMCWJXSgYnAJoDmpLyUEIw/wEzWsYShiUSUNpPSNUr6fhg5dofTmUgMCGDGqMxRAhFZn94n8XFauBs4b8LCEPUw8zpUDjXZI9VR0DQMaJZqqMjS1CHJARVp6SBDI4Ok2tFH3JSdnAM8vjA0Y9iIxsEY2R7Hdz2BMvaIl+CuobwSGah4aXizvY0BggsnNgeLOegjZfb+b2+mSEgBMsnOl9cKgpeGQCet7iVyWhwMStiGvM9XKeddS6kon0uQrXhTywl8FWRbQsHlvBK3JrLTTgvhqY/wf1l7E8ti5SCQksY6gs5wepRSjoUgI0zLyQfuFlc6gc8qx+HAlpLeNgKzJKf/kcNZR9lYq68hOyDgckCZCVyKJOCmkmoEHiOvqZryt5rXqiGQ65SB6W8OYtq8ATT1tiAlJ5WWfBTGTxqPcbTo4uYfM2EMEjjxJk0RV382dCYzmprsuHNrHd65PR9vPjUfH76wHG9dH8AdgsC9m4N44/oQ3nl+OV57djkG+3VQGQsoVxPg96pw7sQK3Lq0Gif2DuL4rgE8e2kdvvvsDj67fwOff3gCS+dp0d6ch0gwC+0tBVhFxrZtTR2O73XhyG43dhPU9hPUjm9x4dByFW7vIeM64cdXFxvx/Xmyq1NhfHUqiF+vNuPHCw348kgQD/d48eMJAtRuLz7d6cAPh0L4ercHX5GRPdhowcdbHQS7eoKXB+9ts+Mvl3rww+lWfLDNgVfJ4N7YHMLlpQGld8GQowwLolrMbrNg5gxpLuIic1HD08jJRaljMKkQaworzYBfeftlXH72ArqGmjF9US/mrZilSMvM3ALea4JJbiafqwfhtias27kTJ69ew/3vvsblO0+jVFc9vFZrp1LgM5dKLQJoEyk5M7JykJBI2ZmSRLAapTA0ATQBsMckoJbgJQv/silragQweU/A7Y995TW/tBgV2hqMS5ysBPJKgcjC0lLkFeYrlXOnFuaioSNCNiRltCUcguxFPOJkScLGJMfSEnUrPTUlfENHcNASnFQ0qrUuKc/Dsf07YAmgSZkeV1tIYWsCaMOR/yQH3Aw0vBIlYOSrgJqKRliq0laT0UksmTQ9keM3k+FKw5ZqSwV8LRz/lJxSZ008n2YCa6Q3BEcTQbbRCUd7SAmcream5bzS0OBrCJpansMY86LcwXkcIqtU1vdoeNu9BDQ/mgbD8Lc5H3GG5pGUJcnhdFCykW3xB1oJPNUmam07bzyZj+JhpIZXE8iEqQk9reZ7lQTDCgKWLN5LLTUBMQEtWbwXz4/CxsiSZOFUKiNILJpOaDetrAJo3FckqAChJKhL9Qw9PzcRkATU9AJgBCBZ21Mqh/JVJYGMxlpYvCayMV47jxNulTJCUpeNVseggqx5Wbm/hsApCcc6yksNzynljAwcJGq+SjCkuM2lIWyhtoKDxYTi3+tW2RtojQjswjrzOAGnUH7ES2wTJ8BYbuL2F3d/ulSHSEpQvJ0lVVWw2qrw/M11ePv2IrxxayneubUcn93h9vw8fP78HHx4axbef34F3n1hAwLePKTlT0Ry5mi0tTrw/huX8eqtfXjm/AbsXNWLa8e34sevP8Q3X7yBN+8ewoYVQbKycjTX56C1PgPzBgpwcJsZR/fYsXeLCXs2mHFoixuXD8RwfY8fLxwM4OMrbfjwBJnZiRi+oWT89nw9Pj/mU5wD3/D9BzvdeH+LE98ea8A/LnfjP6714R/nWvHXU0347kAQX+z24bO9QUVy3ttkwPtb7fh4b4hy04EPdgdx/0Anzi/yY26gDLO81ZjhV6G/yYjOLieftx7uZnHk2HlviqAha09MiqdsL8K5K6cxfV4Pumc2Yd7K6eif3Ut2pkNyeg4mp6SgxkjmzbEjywi7jx/DwXMX8P5XX+DotXNILsxS1mLLdSpU6TUoqChVnoEYlpypNBCU/4mpKQpYCUuT9bT4pEQlLEOALGtqnrLIL6xMwEw+E0fBH2xNvjOZ7+XxOkXKSvWP+NRUJPC6snKzkV9IwE2ZQmmagkiHD7Eujju/RAqoCSBGZc3MTAblokFUewgMZEyScylVN4ShVYp05LjVclwLoAnTElCTXExZOxOgkyKLUutf2sqZyZikKZCMS2lSbFEq0hLslI2StzmAQEcUsZ4G3mvOlwDVS72FysYMEwHNHhWnmiSzaxEiqFkaXfD11MNM8JVzVgkb47WJDJYqtlIXTeqkqWRdz15HhmYhMEtjYwkV4fyJPuJOAS3lpLiQRXIGlZxHggnBSjqWS49No0+qaVBTW4nWnuFyQcLYdOLZIUC5WmIcuGHuZ1OkowTYSk6mSDdZl5LwCKkNJWBmCYrVJmiJBOX+4gEVdibf0xIM3fUBZR/JXpDcOIvIy9+Zo3Rw9xBknGKteMOFoUn1WRUZmDA0f3NMyQ+VPEsrGaZITMnf9Db4lYV/qYYglREkhMTC74nslTU8+V3y+yQ53xTyoIQyupLvTVVVIqO4QKmZNTFRFqml+CCZwMRJlJ1xlCgiWZ4kmE1BOiVJRv5UMoQ4HNkzE0+dmoEXri7Gvec34t2bS/DetVm4f2MGHr6wCB/fXY/nLi6Dw5JFWZWD7Knj0dnuxjuv3MCbL1zAR29cw7r5PXjh4jn88M0X+Pab9/Hwg5tYPMOKvuYidDflYe5AOdYvUePAZgv2btRj30YjLhwM48aJZjx9rAnPH2nER9cG8O3t2fiMrOqzs2347konfr7egR8uNpCltVI61uPjfT58Qnn507kOgpYbP52ox29nmvHryXpKUDK1AyF8sT+Mb4+S0R304+0tdvxweRCfnOzG2wdacWdHE/bNtGBBYzXmNRsxvdGElogW/ogOQf4mM5lLLY1GlboSRcVT8dhjf8L6DSuw//AONHWF0DuzBUMLe9A+rYWSPUCJWITUrCyl4IDUO/M1R7F80yace/oWHnz3DeasWoKsikKyEK2SKSLhPSXVlYpcFKko3e4nTY5X1skEmMQpIEAm0lOY10iCnACYgJd4PpV1Ne4nbE3eT0xJVtbfpMDkyPGjlZzStJwsZX1tfHwcUjLTUFQiXfazefwR0NiqEesMkDFKKW2ChlfYPcc7mY9E7Zso+2ocVAcEFAE0NcdtDceltSkAX1eDsl4mAFZJRvSHE0CARSm0SGBRKmHQ6FtlCYbzSs/3zRL0ShCU7wyDkYn3Osq54SUDVHFcawloEiJSB7VLQ1DjsSh7dX4NAj1BFBrLUWKhISeYSSHISrta6aYmTolSa53iAZXKHDU8rjgppLKHW9bm+DuN9QTiqOXRBrQKgpMkrYpTQIBDgkul4qzeIS3nJKiWdJTMp1Zq+Yf9tABuAoFUC/DD19ZI9CbaU/ZJ3FmFoUZxLMh6l4RP2AkoEowo1lbJRhBGxr9FTsoamVBwHaWoi0AmAYt/NEHREMQMtFZCtZVgXLku3mCRnLL25QhL0xYCEz+ziLTkMSy8LuU8BCoHzxlsouXkb1KYHfeR3+duDCrHDLTFyBoDPFYA5XoDEnKnYmRCEhLz8jE2ORkjaY0TCgpRSRmZXlCEUQSweE6WuPgEjBs3AWPHTsSY0WPw5IjHUV1XgbLaCqRPzeFEGIV1yzpx9fh8nN7Xi+evLMGtEzNwaVcD3rwyiPvPL8SDuxtxdu8MuE1TMWOoAV3dbpw8sRUv3r6Od167jY/fu43FM9tw+8JFfPTBO/j0k1coRbdidqcKfbEczOstweLp5Ti8zYdz+yI4ucuHk9tcOLXDjcPrjdi9sBLHVmhwbqUBt7Z4cXmlCZeXq/EcQe/H6134joD2PZnaTxea8dnREP5KSfw/X1uBXwl8H+8hqB2P4e/nW/Hj0TA+3uHAvc12fH4gjM8JmO/tr8e9U/146Vg/TqwO4MzGeuxe7MOCTg3aQlVojukRDGoQosz0N3mQmJNIdhOP+ASCxKTRCEdMuHDpEOYt7EczAa1vZiuWrZ+nNHiuUWuQk09WlJUBoxgjPuP5q5dQKfCYrW3Yc+KYYiDFQaQ4iSTMxmZBUVkpHn/yCUpNnovPUJqixCVMGfZwcptEKSr5nQJsCvBlZSoxaqNkPY2fj+P7wwG3o5VXiVVLILiNHT8GI/meyFdhbuIwSCBTLywrJBPMRG5BJllcFmVxgIbYrqxbScls6fgk62WS2ynd0+sEWLx6WGNkWRyvAmgS6yXsq9IhbI0ykmNZ1s1qRTlwrAuDk0qypno/qjnvDD4P51kDAu31fKU05XeUpRhJjOc8E6+rs57G36+nRNQogBYgAOl4XgcB0NvshaOR84RgVGSiCqFKGT4PJauPQOoWBkeCQSAusQw3URH5WekUhmlErC+Gem6h3hic7f5HH9DECmh5s6vJduooweyUf9LhSaptaCg7pe+lrFlIIKx4EsUTKCWEJLiwlIxG4sykuYNOgIxMSlrrD0tXanICpICKMyrRyqS5tK7FsqbF70gJbzutj0hUqcAhklGas0jrfMmN03FQCIhJUKzkeUraSYWhWumJKJkBRqHkPLbElEnYh7S3k9gxCYCUgFvpgC1yV7xPgY5GhHvahuN4yCilCXJJnRbpheXILKpCRlE1knJKMLVai6SiSlSZ3civ1WFqpQrj4pMxYqyUoInDqFFjkJyYgbGjxiMlOR6z5/Wj1ljDTa2EdLRx4LxwdRsuHJ2O80em4fDmJpzZ1YL3X1iCd59biG8+PIiDGzvR22DEjo0LcezIGnz+xTs4fvwInn32Ol584RTmzYzh8vFDuH7lJN547SIuHVuKzQucWNBVgFntGdi8pA7Ht/twaIMDO5dK3mQF1syYih3zS7F9diFOENAOz6nFjq5SHJ+txakFKlxepsIr2y14eCqAn6404ceLjfhwv4uMrR3/vDUHf7kyDV8cCuLL/R78cipKUGvBJzvt+GCbE58djOLh0Wbc3ODDljlmLJvtwFCfHnP6Ddi2phEbV0QJZOXwkZk1dnjJviKo1lUiOSsZYycMO1N6e5rx+hsXceTYesxf2IeWzjA6+hqwdO182DhuCktLkJJOoKBh0Fk0kFp1Q4tnY2pVOQqqqyHVWqy+4Wfsa4lCat+pKFMzCFBKetPkyQSlcYr0fHLUCAXACkqKkZ6dhalFhYoMVRwB3FeAahQ3ATQJvBUQk00CcAUcBeymkJGNGTNGYW0SSD2Zr5n5Oaisq+TxcnitiXx/LOrbY2RpERprGnKyI5VLRYIgXk4bquxVBBmt4hiQ90Ryqnn9slxTJ7+FUlLWz4SpCeMSICuVJRISAQ3BW8t5qPVKFRwePyhpT0Eqqd9zn3l8yX+WeSaFU5v6WxR5ayGYVTmq0DDYSONtR31PI4IE3SpbhVKbTUBMTyUi6U5K2W4eR+UkkyOjlAYqFcL6SACERcq1+TsiiHRzzrR44G/3UZG5Hm1AU3lsCriI509qlw2nBVEvk5m5I2FIxVrJ85SQDEmPCnBgOaNBVOg1ivWslbpklJci5YxiWciEpGbUcHlt6bnpVGSsMDAPgUaos5HvlcsiPfcR5iZA5yKw6TlIxWPp4IPW8HhKjhyZn0RgS4ceKTWk5v9KdyieRzycag5+tQT1ildWHhJlrFSelQftivlJud2kzHwg7Y0cHDyvoQ6ZxXkYSWudmJOPlNxy1Bik1Hg9ErNKUKQyI6NcgyKNDWkEOaMnhHK1HiPIzEYSzMaPn4isjHzEj6esGT0S02d2oryuCGXqCqWhrVZViAvH1uK5Gyvw9MW5OLW3E/s2BHH/lTV4985yvPncGuxa04zVs1tx9eRevPP6Vbzxxi2sXL0cb7z9Ep6/cxwb1nbj9vVjuHh2J7767DbO7h/CjiV2rJ1Rjvld6Vgp3s0F1di+SI39yyw4u9mLE+sMeHq/D0eXVeHg3DJcW+fBU+ujeH57C57dFsJ7J9rwxl4PHki/gAsxfH4qiIcnQ/j15jT8fKUfH+0N4nMC2ndHg/j2iB8/n4zi6yMRvLXRhjtrTHh2vQsnVvmxfLYbc+aFMTDLj75B6UZuQWtLDVyhSoQ75L5LMU0jyqqLMSVRkr+fRChI+frF+/j221ewcfMQBmY0o7OvEdOGOhFtDcLE56nieCom26qprYTWWAt/o08JgpZxJ20Wqw0axNobyEQCysSW9nF1Bh0SyaiFXQkYjZ8oi/rxBDMan7hJChsTdlZcXqZIyrFkYMK2JKTjj8wBqcTxp8cfI+vKo5TMVwBu9GjKTYJYXk4ukgmEYydNwsgJ45CYkYKiiiIkZyRiUsJEJbykWleDKCe92U/G46yj5NNRXViUKs7VjmoCBQ1zQOQmXzkvJLOmSEgAlYiRRreEklxYWhXvQY0wOG4SByaApjjh3Jw7gRCPTaVEBaOkFFJGipHXEXzMNAbCZtumtxOcTJSgKn5XA3crJX/QDC+lqDVkRYWlkkCqpoykVHVI6Xy5HifVlayxUfoqa2hUWWR9Erox3IyYz0WKW1K6OqSEUb3gxCPu5ZQYMfE2Sk8B6dIUbpEqtZRu/LFS1lha0gWbonCGfGRtkujtoyx1KZvRTfCJSDqIV5F7Iv2kX6bEf1n5wExkZxL4KjX8ZU3EFXPzhvD/mBS5s/BGk6rz5lnIEKVbtbAcSTuSZhRSGVMWWPUcCFJfXUf6q+fNtvIztU2DGlJj6ag+nBkgTVlEhkq/ADcngIG/waakPznIJj38HWqrRJTnYVJiPP702GMYRYDKK65ASmYhxk1OR0GZGgXlalriHEwkAxsVl4QSApklRDbg9aG0To3HRowm44hDenou4icm/M48GtHX34S4xPFwErRLy/Mxf04Xnrq4Bs9fX4ZLJ/qwb4sHb76wGHefXoTNSwNoD1ThyvHteOeVm3jw3rN45vpB7N2+FO+8eh3nyGCun9uIu88cxLVzm/HJOxdwfEc7ti3SY1V/CVb1lWDtYAV2LNTgKIHm1Co9Tq1U4/RKFc6v0eDiGi3OLuPrcgsuLLbh7GILntkaxDvHO/HMRjte2+vG11db8eXFJnx9sQMfHIrhzZ1evLvLiy8oQb8+HsQn+914cIiS81Q3rq/14+RKDw4QzNYvCmDZonrMX9SI/pkeLFzRgN4BF6b1SzXZIMrqCpA1VaT5eFSU5sDv1mD+3Ha8+foNXL28H1dv7MPcBe1o65Zg2za0dDWhXFWqhNOUq8sR5lhoo6wSj6iUhKomk/c3RqGymJGSP5WSqxnR3lbFS+2SeCl9HZ4cPQIT4ycRxMQJMJ4MbAwmTprM9+IJOPFK7JgUipQKuCJFlWwBAtTYsWMxjoCWlJSERIJdckoKJkyciKTkJIWZTeI+2dnZCgNMEK/p2BEEsiTKzniMnTwGCQS1hMxUTEiaxPFnhafBRcMsnkUaWcpOKUcvHnTp0els8ivXLOBRbeFndo5pzjmJKyswVJIRGRXJWUz1UUsQ+cNhZqKxV1o0klSoXeL5t6OWysXMeSRltyUZXbyqUvbbHfMiQqZo8EsgrEmpvSYL+eWmMjLEWpIISZeqU6RuNedaiUVPwLRwX8kN9Skt7Go5V2t5DrMwwYiHfxNcyfIC3QG0zW5G01A9GmfUP9qAJuxM0ook6NXXEEagkSyKN1pYlVJdgD/Szx8oreOsBDO9U5wG0qouQMtAaVcfhSsa4gMVYJNqBG4FSKTZiEg+Cym2MDUpUyw1nWrM1dzPrJQd9tEKS+6k1IUXwDEThCSoVQBNT1amNG0lHa4xV/H7RgTqPUqisAS96ilxReZqea2SPC+A5o4EeD7SaJ5fXt0EYR0ZZGZeFsZMHAveIUzi4E9ISKBFT0BaRg7GT0pCfGIW5UkN5YQB4+LIvMZP5qBNQFGtCtkVFcipquLvq4fabOHAloqoqXyoj2HEE3/CpnULcfjwVgLaGDRR1haXF6G0NA+3ru7EGy/uxIGtMexca8GdGzPwzp3VWDjdDLdhKt68ex0fvvsCXnn+LPZtm4vdG2bg2Ut7cGL3cgLfEbzz8ik8d3U3rh5fgd2rAzi2yYt1A+XYOKBSyn1f3h7D+c0OnFhWg0Pzi/HMTicur9fj6a0O3NhgwzNbvLizM4oXd0Vxd28DXtpTjxPzqvDKPi8eUm7eP0nWeCyGt/eEcJffubPRiLd3WnFvjx3v7nHj/ol23NnfgTMbGnBqRxdWLfZg7pATO7YPYfHSJkybYcPQfC/ByYYQJ3JqZjzZEaXcqMdRV1OFaxeO4b/+8xv8v/7X3/DdN+/g0sX9WL9lPlasnY3VGxdjzqIhzJg3HRo++zqybzMn9aIVszFjqAsOTurmjnpUqis5JiPIr67EaAJP19w5WLFzk7JkIZVb8smWHhv5OFnXSEXaipNmGLAmIyk9nQarAEXVpSiuKUWq9PJMmoLU9DTl+Y8eRVZHRie9PxMTE3ndo/D4448rrwJo4ydM4jZc6Xb0+DEEs2SUVhUTHLORlJWI1KnpmJKViifHj0RWURbJgCiX4fxLkXBSRkhaz4nKqKYBlvUuiVGzKmrFoWS+5FYXKYAmGQMiOaUgo3zHQMNooVKpIyEwU2HIZuAmVTL0UTfUZFwStiGNgE1RFypJBIxkas39zUo+qDViRLibzCzKeUK2Zo1R+TSSgJBMiCNBy2sQ4CqXOSfKiOCpJukwUUGpJOWQZEbD/8VBYWlwwtniRGwwCkc79yFLE9z4HT8ePUCTHyPWQpF+AkLcpNqrAJk4CKS9naypqUziVfKQ7QiDkzWyIIEswhvpIs12wkYp4G2L8SaKR8YFZ0MA/tYw3Hw1E6AkSFU26ZgTag8q1kS6RAl4Se9OKaMsLfCkkatIX2e9lyDLB+LREzTFW+ki2EqepcSzSZFJqxKVXUXrJB2jhsuGS1engBKPZvWQdfrdSExPwZNjRmJiwmSC1QRl4E+YOI6DdSKmJKRg3ARpm5ZCYKMkmTCZk2MipeV4WnixwJnIKC4ieHrQ1N+DWGcbkrIzld6P+QVTEaWVfPetZ3HjqVPQWmqVIF4P7+fYcY9h0cJ2vP7yEaxe6MSRHWG88cxcvPHsUgy0V6GnzYZP7r+GT++/jvfeeAqHdy/F0d1LcOvSPhzbvQqvEeS+/OR53Di3DTdPryVDa8NhSshd8w3YNE2FGzvb8dLxPkrMGC5tceLsehNeOtaAl7m9e64T75/rwZvHWvHJ5UF8cLYHn12bibeOtOD2Nhfun23EwwsN+Ph0CB8cCeLDI/V4+4APn5yux3uHAnhlux0vbffhqS1BnFwTxOH1DVgjBRtXRbF+bQtmzw5i+mwfugfM6CGohRvUSEkfi4TECWQ8I+Bx2vDwo/fwt1++xuefvIGff3qA//Gf/4oLF44jVO9Aa2cYQ3P7cfDYAew8sIsGR4tYWxRzls3E9DndaG0Poau3CbMWzKAUFcPqQ1JeLlR2J5Zt2YYFm9ZxnDWhVKtCck4mRvNZiqdysqx5jR3N65jC6xiPyXzVc8JKwxLJ+EjNTUVqdirKKktRxGcqTVPiKFOfePIJTCBwJSQm8BiTlfUzYW+ZWTkK+EmCu7C/PLL7+OR45BZlK42Kp6QnID49GWPIRh8f+wTPY0DH9DaOaUl3slDSUUoSpJVwIF2lwtBkvEpqlIQ0VZmoRmicpaKsrYnjn3PBSOko+0nYksphorEWw05wC/vI9EgMCHLmRj+kmqzEoEljYancIQHoUtPQxv/9bX64m8iq2twEN6vibZbkcn1Q8kglkNak9PKU0AxJUpdemypeh6ydSaBtFYlNDc9l5DwWx4FB2tc18bwiOdu9CPY94hVrJS/T3RwjoEkZHTIrgoCNACZgJkxN0oqE7UgzYkdY+m7SKni9lHr80QQzlc2oxKiZCYIWygAJybDxO1ZSYJvkhNGiWHkDxTtpCzvgpVXxtwbgayHDi3oQoFYXr6OAmtZGiSdeyohb8dyIZ9MhC5NNHgKomSyuTlk3UNgbwVG8PZIoLLmmUlpIeg3Y/JSfUqXDqIeUcB7BQT6R0kPkxrhJtLa05k8++RjGcdBOmhSPiRMpQwhgqWmZHOAJHOCjETeJVjs5hYM2DTllJTyfgxbSRaZQhloCr5rg3kIGsWv3Wrzy6jWs27wQDV1RsoFiGCXOSNqWmcpx9NhanDg4B+cPdeG1p+bgOBlTc3gqpvX68cXnH+Kj91/Fy8+fx/GDq3Hq0BpcPLkdx/atw8P7L+GlZ0/i0I7FuP/KGVw5MgOH1rpxaLkD17e34bVTs/H2+Vl46VQXzm714ubBBnx4aw4+fXYuvnx+Pu5f7cf9K/14cGUQH57vxVdPzcZH5/tw7ySl5vUefHg6jPunAgSxBnx0ognvEtjeOOTF3V1uPLfdj/OrPTi83Isjm1uwZ1MbVi+LYuOGTixf3kLJGEPvoAsd06yYNtOL8tpUMqM/weXSY3p/F95+7S5+/Poh3nnjObz1xjP47S/f4K+//YIoDWF5TTGKKvIJNpNhp8FxB2m0rHq097VhzpIhDMzsQGOrj0xuOboG2qGx6pCcl4O0gkIMLl6GgUUrMGvNGoLaRko3C8YlJuFJPsc4ysvU1BQyrSl8phOVbvaJaYkoJTOrs6hRXFus1F6ToN70rDSCVabSd0DW0YTRyfpbSnqq8irluqU4pKzHDb9OUCStJMtPmDyeDC0HcZSZoyaOxnj+jinpZHcTRmF03CiluKg0J9YoVS3UUPFVnAGSy6njeFXTQAtLU1KlXFKmmwqCgKYmQJWYalAmlTm4nwCMZNGouY/aZYEUVZUMnUoHDXzEpYCZUvqHwCnOB2lUNJz7LOfSkFAQ3MISiqXi9egQ7uLcjJkJngayMwvq+L1iSw2qXLrfHRi8BgKphIooHdRlPoW8vC67UmrI2sDr5D5SOig87RHvyykVLOWGVRpJh8m0zPxbkrclYVscBFKZQro0yTqV9Mq0BQhoZCwCaJGOFuhEJnIThiaxXVJtQ4JjjQQ2b0sI/uYwwYzHJauS9CIbwU2YmRLeQSsh1FsCJY08hhRidEjKk1guUm87GZBeUkP8RugkyI/srobyRCOLoQE7v6sjkxOArKck9fA6ySodVkqDCiVuSFztSs7eH54tgtvIUU/SAousGI0nnniSgDYZo0dPoPRIRDJBbPz4CYjje1KCpqK2hse0QWq1OWK0orzOYFs9f1MIoSYvNmxehDUbZqOlK4DpCwYIvCFoaHl7prUjozAVpdU52LpxEFdOzMZJSr9ls6vR1liMZcv78cknH+CVF2/gqSuHCHqrsH39EM4d24LzJ3bi3pvP4OblQ3j++mG8+jRZ27Y27Fthx+GVLrxwaBD3r63CN3c24tPnV+Kz17fiX789g98+PoB//+IIfnl7Az56ehZ+fHUl/v7+Fnzx3AL8+NIyPLw+G5/dmIU/v7QQDy624tPLrfjiSi/ePdaEuwd9eHa3Ay8fbebxu3FmcysOrm/H3q3TsGxZPdas68amLUNYsKgVO3bP528ewMz59QjEtMgpmAJ/2IrTJ/eQbT6Pn7/5GB++cxd371zFV1/fw3//z39iYMZ05Ewt4v2sQEFpAR4b8QTl/5NIJbA0dTSjs78D0+dNQ89gM1q7wli2ZgHqjLWYWlGI0XyGFToDeuYswtJNO7F46w5EpvUrjC23rByTCGqS7jQ5js97wjhMnDCeoJWJSlUVCit5Tm0limqLOK5NqFCVobAsH+UcH0r3J8kY+L1mmng9pX6aAJgUhJTgafGCSqVbAbTEtCRk5tHoJcVhckocEjKSKD2F9aUhqyAL4+LHIqckBy39rXDGSAgCkm85HJMm3dAkPUnYl2xSOVaJCOA1iTQtJ7s3cV5IwLd0UJOGJuJAkPhQM4mGFFQ1hDxkTgQcYXD1bkWiqvhdCW9Sy7yjjC23SFlvAyWnlcTBhZAUZAwZOB/ryLA453walNurKS05H5tclJb8flgAVENAk3QrzjeCrRxPPLFyTAE3cVDUyZymvLU2PuLlgwTQlNpmnLhS4VVaxknrOCmp4yZrEgmqoXWQxG0p/qg4AYJ+sjPeFH5mjUh8mcSA2Qh0BBlaXGkqLAv9LjIwWX8TCSueSjuZV6SzXgmkLdfXENjEK2pVMgUksNYV8SrZCuJAENAST46eD87solUjsMniq3SqlmwBO2+8eDLFmVHf00agaYJU2SitqUQJB2x8ShIHoiwOU1ZwYD5BYHuCE2nKlDhlGzVyJCZPnoIsSousrFyC2lgl2TyZQCaTIzU1jYO/BLUGNZlZqRIcPFzxw64M2EirH4uXT8e+g+vQN9SCAU7Izhk9UPF3aQw1ZJhu5JVmIydzPPZt7cXFY71Yt9SAGf1aHD+xDT/98DXuPncFl87uwtEDywgec3Dt3G48dekInr1xCpfO7cOHb97ErXPrcfnwIA6sduPYaj9eO7MQf3/vFP7LwzN4+/oifHB3K7587wC+eGsn/nz/AH54eyv+/N4O/O3BXvyV249vb8E/PzqAh8+uwrd3CXY35uL5QzHcu9iNTwhwt3ZG8PLpNrx0ugO3T0zDhT29OLi5B+uWtWHRomasJnit3TwbgzP495qZ2LNvOY6dWIeGJjKkCX9CjAP8rbfv4Lc/f0IJ/QL+8ueP8cLzF7F67Sxs201GtaAPdbyHGpNZKc8ztaSQjJnsaNwEVKvViDbF0N3fibaeRjS0BdDaEyPANSMulawoeTKyS4pgDQTJ5pvRO28JVu87hK55i1BrtSM1L5/MOwkpacOVT8YSmOLIqvIK8lFWU/G7B1yDrOIsVPOZ1OiqkV86FVW1VTBZKP+4iadTAE2kpcSkSSaIbPLeH2EdwuJG0AjGJcRxXFGaUnpKZdvRk8Yqa7NJ6UkEthQ8PvpxSGXkYFuI88IOL+WzsB8BrT+ATQliJROTNbVKApBW6o7xfRsViYCarKFJeIcAmgTiSv6m5FNrSDakAYpB4tm4v0hVAS/JpBFmVUM1JR5MOyWpixLW1+aj4aXSoVTUunkeP9lYQAdzA6VqA78fIXh6NfBwP714RymZJa2q0kbQoxIq5RyTtCgXyUJAmnB3tiDY00zZ+YhLTrUUQJTFdIKalKtu7GpHoDGixIQJU6uTiGy/k8xJSgBLbTSyIIKblgBWblRRr3MQTuvmd12KZLV4qPmdkiTO7xDZHV47fJJMTCotVkmyANREf5Fxsj5g5H5SS6pKFjZpgSRmTQotCqAZeINNvNE2gplZvJzcJB5NEsalO7qf4CeSOCRBh831lIfFHFSjMCUlGckZGSguK0Nlba3ixn9ixEgO1PFISJqC8bTko8eMpURJRkZmNkpLy2ndJypyJYHyNH5KAvILCpA9NQ8l1RVKrTTpYFVcV6kAtY+/OUzZvGz1bCxeOgh/1M771ojWvnY0tcdQWJLJ+6RB94wuWMw1eP6p/bh6lsxmqQXtjSW4eukg/vHbz7hx8TBOHF6DU0dW4PCehbh5aTdefu48Xrh1HrdunMBrz5/G0W0EzXVhnNoaxtvXFuOXd4/jn59cwfdvHsCnr2zDs5eX4u7Ta/Hd/eP4/v3D+OTuZnz91m58995+fHNvP756Zx/+7Zvr+MuDC/jL/fO4cWgA53c24+kjPbj31ErcOTsXVw524tDmEPZvbsL+bX1YsUTWyhrR0x+mtIygoy+Grq56bKK0HhqKoKgwhSx2JKJkIFcun8AP33+Kj+/fxr23LuD1Vy9j3vxu1GrzUVCZhvzKTAJLHTSU6tkFOQSaSm41ZGhS9joTFjL9wVkDaO9tQv+sLrT1NSGvLIdgJt2d8siuquGO1WNgwWJ0z1mAzjnzEOrsQplWj4z8QjLvcWRkWZSRWQqzEiYuhqxSXc3xIznJGpRqpAjnVKTlpWHc5HFKTmadlFEvL1PS2URmCquTv4XNS4s7kZtSSUVhbnyV7AIxjlIqSqpxTKRRlLCNcXHjkUiQKyorIkiPREJ6Ahp7GmCmtNMEqDSClIEcv9I4pdatG/7broGKCkVATapxWMl8pHuTNFyR+MtKKg8VwUwXlMKmwuKoEsSRQAIgreqkG7qZBlNCQeRYkgqlJsBpqYIEEJVjhiWdUQo6EBB9UrVDS9ZVC22YjC3GedVohSFqIgBK4QkTHI0+5XokHbBWqn5wU/NcUk7IQCB1tdSTGXfAQsAU3PgdPx49QLPFItT0AmjSh9NFoAgpC+vSYEQW1w1kcBLzI4nAsmYmqVBGsjcJkJVUDOVh8IYbCYy+RrK7sA8efs9J9iZR+1JFIUTZqdSOov43EMAsPL6ODE8vC/nRAD8TCUt6TWAT1iXNXMUrquer1qKCmQ/Nywfm5bmkf2asJQonH7Cd7M5N6yXrfuVaFUZMHKdIkInxUzCZr1LDanzcZDz2+BOK1yo5JU3J5xs7aQKlxGRaZA7KyQmYOCleqaMli8KyUBzH72dkZ3PgF9LyZpFhcPDXlCOOltjFa/dQXnuibjSRUfg5YD0ciOGmMOo7GtDV14qZnJilqjwCOe+XWY39e1bh5NH5GOyrxLQuFe7ePoffvv8C+3csx6lDK7BrUz9WL2nE1TOb8OLTJ/j5Bbz4zFmcPrAS5/bPxsWDvbh5tBvvPrWC7Os0fvngAn7+6Bw+f/cgVsx34fXnt+P7B+fw1bvH8PD1/fj100v44t4JfP/xRXz2/jl8eu8S3nvlDF65dZCgNYC9G7tw8cg8vHRjCw5u6cfC6TasXR7Blg1dWLKkCV3TfOgaiJApNSLU4EFzRwy9nKR1tYVInvInVBSnYMGsFvzlx4/xr3/9Bt9/9R6eubUHp06twJJlPZT8OcguzkRueRZK6goVySdVhaWAY51JA6PdhmyCUXJGJipqqjB30RwsXDoX04Z6aDxqMXbKOFRxX3mmRTXVCLQ0I9bVjfq+PvhbW1FhNGA8n29SRhafczKSUtORkJyChNSU4ZzOwgKyeioGjg+VRY0StQTnFqG4qhi1OhWypuYiOy8POflTlYBbAbFkgpgksUvcWlJaqrK+JvJTsgaEoclnEtsmrF3qpD0+8gnEJcYRCDOUHgYCpimZqRgTN4bnrCU78qLKoUKVS02ZV0ugkkobuv8tPyUvU5wE0otA1oJl7czdElJATdazJB5NS0CTLk5SC03NeVNFCWokk3OQAVrqPfwOwZIgJMUgnVLmm5/J+pss9EuussxN6SPgbpZOUZy3UggySqCMGlEX1MIYoypq8XDfOiVXVFICzRFKX69cK0HXI/XThoNxpS2eRcZ9+yMetuFsjBFkpFqspDqZlEV1e4CgJDFoQa+ytiWJ41IqWylpTVCTBsNKJQ3eTKlYIeWBpMCdhH/IYudwUxSRhJKm5IaTjMpCi6G01SJ1toalkKN4b4JKTSvxssr3JI5NviMMTeJqjHyoZj5wPx9K//QOdA+QARE0OikxG6TAH+Wxm8fLysvGE+NGY/TE8RhNppWZk8eBmYrHycpGk5VNjIvHuPETCVgJw0GXU+IxgX9LGe3E1EwO3HglynwyJ4OS7kIgzC0sQkZuHvKLS5TEaamTlZCeSkCljHBaCf5WzJ43gFWrF8DHa27pJqtZOAud3Y2YNbMdnpAGJrsKNrJcna4cmzdPw+KFNsyZbsL915/C//zXv+DSiS24cnItdm7oxPF9s/DctR1kaXvwzivX8cbdq3j+6h68cWsrnr8wB69cm437z6/HLx+ex79/+wL+5bvbuHpqHtoaSvHc9Q147+5+fPTyYQLaCfz48Q18ef8a3njpKM6dWY+LF3bh2JHN2Ld7LVZRJi+a34wjB5dh/ZoBLJrXjrWr+ghk7ejqdROE1Yh1Orl50UIQc9F4VVSWIW7CCEzNGYfF8wN49/VD+P7hbfz7rx/j//lff8Rfvn8H169vwuYd/TQ+lcgrySM7cmKqfC8jgey7GiafCRZOWmk+XVhegirKzYKSEsq4eFidFmzcsoYsrQ1PjH0S6QVZStxjNQ1JmVoWtgMKqDX29ylLHga3A+P4DCXHVgJpx3Obkpqq/D8uPl45tk8a61AtZFNiZpdNRYW2GoWVJSgl484moNldLhSVlioBtxk5kps5QSnPPXLMGOQS6GTtTDygAmqS6D4+bqKSOlVQWoKMvByljPfI0U9yzMQpcW0pqTSWSQl4fMzjSCtIQ1NfPaz1DlQ461CpdCgnQPzO1IoNlUpM2B+10hRgoiKRRX1lYZ/srIxzQLyMdTTyNZxvFXYjWRjnUIMPpfxuLeeF9AE1ytqXj/PQVQcLAUycchKvJs4+YXdqHk+KLUjIhtpvoDRVo8anQoW7GrqwEf6uMK9TAmydSscop0QSRGwKc7Nxq/OTZYZ4jZy/EjbibI0+2oCm9UoFDMkEIJW1mWBykSUR1MLNDQgq3XYkDka8MvxRBDVpSiElfqQsUJ0sYEqGAEHL19mk3EAtH4CaP9xIaTYsL42K1JSHJxap2jrcr6CG56u2Dndgr5FAWIKahsfU8RhmMj9haVpSby+BLdYcxCCtd0dvCyVdI7r7OtHe2Ux25EV8AhnYk49j7ORJtNjpHHRxBC3KR8rGx0fQqpKZScJyPAFMWNkTo0ZhxPjxGM//45PTCGyJlA9JHMjjFfk5gYyusKKCLIITsoQWXaMloOm5bxKKyksRbWmEmZNVEqgbW2KYv2CIDM0OT9CFnsFuzOB1dnYQ9CxFUBvLySR5H0jjY0069PRq0NuuxpVjW/HvP35GQNqM3Rt6sW5JCFdPL8OLN3bizq0j+Oz+S/jkwxfx3qtn8eaz23D7/Dy8eGkuPnt9D36+fxH/+Oo5/PPHF8joFmJaey1eub0D9+7sw70X9uGTN07h3ZeO4/aNPdi8cSY2UiZu2LYSh47txpatq7B56wrMnd+DWXPbMTDUhKHZrWjr9FDWVxGsteicHkFzr58SsZLMh8A/fgzKirOxcHYTXn3pEL5+eB0/fvEMfvn6ZXx1/3n8/OXL+Ojtczh5ciE2butHSWUGylVVqNKbkE6GW6apVronGSmPnGLUOCayi3IoCasQbaqHw0uj57Ziz75t0BjqZLIgr5xsisfI5avGzgkphk+JeYwoa7Uqs57ANUlpRjyVoJiUQZaUno4xZEkTEhPJBA2o1BJE9BrkSu5lSb7imc4rKSQYZRPUygmidhq0DMreVMXb6gl5UUNGOG7SeCWfNI6AKYAm3aIkkX3C5MkEv2SlNloWGWByVhqZnYR0jMFEjj3Zfzzlp+SujqD0lEBwd4uXzEa8hxzLITPBRKcklosToMquVtiaAJqwNwE08YBK7TORelJxo07iMP3S+VwqcnBfzgUJdjWQ+YsDwU5G5msNKulI3jYCUUwcC2ayLA83/h7OJYNEGXA/qQBiithhbXLC1ekjyEqGguR+ElRJGDQicb1URTynXsoO8br1ISM0kp/KTequmXgckb2CG7/jx6MHaDUEKbPITYKazeOGyWaGhe9F2xrgbvAr8S3lRqkTJutbw42IJf9SFvOFucmaklSm1VKSSpUKFb9by30kELCOr7UckBLyIDe6yqYhvaU+J4BJtHQdb7hSgUOcCjx2Hc9dY+ENFG8OP5dA3SC1e0N7C3oG+tDS1YKYrJdRFtdq6zCe0vHJMaMwmWAzeuJEWtlJmDAxjsAVh4TEFCWRfDzflwoKUilDsbSTJxLE4sjMaNEpLccR5BJS0jlYUykz82i9C1BSVfn7ZClGpUqDlOxcTExKQlldDfwNUYIZ7xl/cytZWWMr5Vg/GRkHnoHypn9GN7cuMh0LJzMnpEMLBwdTlaGI97UMkVAdTu1bgx8/fRVXz23Aif2zcGRXN569uALPXNyIN++cwcMHd3HvnWfI1M7gzef24dXn9+L+m6fw3f0b+OWTp/H3b8iO/nqHMnY66gM5OH14CM9dXo5nLizB7Uur8MrzB3Dtym4sWz4DPTN60DurHzv2rsGOnYuxc/dKDM7oRH1LAJ19AUSaahForoErWoNwiwXhehuqq3IxbtSfUJw7GdvW9vHcJ/DX75/Gf/vHPfzH3x7iu8/v46uHH+Czj1/BN1/cxgvPrMPRo7Nw6PgKaI1FBEcjQa2cDJ9yh5NPQm2koY30nZhK2ZdNgPTz/ZXrFqGztwErVs9HjCyC4xEpBIo6gk9OWQEyinOV8SEOKDGmZQQccVCpzFqMIhtPy86BSmtAbkERjRKfr4yBpDiF7UsJonzKw7wiAhrZdWUNmWNhHlKl12l1MSpqy5CUTZmak4xqSzXHnAqhVq9SNDQhdYrSxX30BKlIPBqPPzGCYyiB50hAVlGBsp5cQ+mckJ6Ex0Y9hgTp45mZhBpdDUp4bPkdE6dM4j21EyTUBCs12Q3vQcAME6VfpYv3gkAipbdrqHQkW0c8mpK8riSLeyUbgEZTeguQ2UmX81oyJelkrvKRIITFCykZAW6CGJmYX4vIYAPMjXYCp4ARiYdk40SscLf5+T9JCsdgw0ALGgZb0DzUDiNZmJ7HkSKTVRyjNZyn0llNgtVNfL/Goeb3xUurp9S0UGpKEcoA3I+6U0AfoLQjI5OH5CCgGQgoVrcdDWRA0pZOCjJKIrp0epImDeIMEK+kAJqwNwNfK8m6asngtGQjdfxcNnE2VNKSasWBQAqso+URl7TE5AiQSdCgVLOVkA2J7aoxk52RHQqg2euDiBAspLmsvymKxo5WsrQGeClDgvVhlNVUKfFl4ygDUrIzMVFizGhBR1Fejh07Hvkc4CIx09Izlfw8KScj5WOkTZmAWTylgSQtp2ZmKmtt0vosKS1dAbZUsrQSMjQBtCqNhoyjBvF8PzErixORFr4gDxZOMMkrbCYr7R3oxMIlsyiJO+Gk1QxxYjZ3xuDw62CXwSULthw0KlsV9PYyDM2ox40Le/H5+8/j1ReO4vr5lbhxdhGevbCcoLYRH79zDV98/BJef+UK3rorbOsYXn/pBFnQVXz/0XP4tx9exz+/fxE/fnWNUjGE5vpiXON3X31+K7dNOEVwe+OV47j78gX0TGtUClzaPRbMmd+O7TsXYsbMVnhpvT1RP9qmRdA7w81XFwIxPhf9VLic1XBTNg50u3Hrylb89u2L+Jef7uLnz5+jzLyDLwliH7zzopLl8OLtE3jq+jZu63Ht5mZMnxuDSlcIO1lEU1c9GjujBDSH4vkTh49UU8ksyiXYezA0bxrmLx7E8lVzsWXnWrKiZBqZBJgdFlTUVSFlaibSua90KBcjKgURxMsuFTeKa8qQmZ9L1pxCkJIE9Fyla1N8ahLiM5NRrC5Hha6WhqmCnxegiIapuq6a4JaL9Lw0xfBUcZ/Mwmwk56chr24qjW05fE0OMnA/svN4rKQpv+d9SpOVSRwjWYjj+SbyHK7GMNQEIFnnG580AWOmjENuaS5yCdQTE8WwjiXYpqNUXYhwJ0GgyYNyay3ZjQl6CYblJqAkddCkFL30yhQwk3UvYW3llhplHcvWQGNAuWdqdEMfs6FCShGRVenDJAdkeOJB1XL/Ko8G1hYSiADZFpmVgJk+YFS8l1L+R+OTGmkuBdikIYvEvUl2golGRUCyxCJlh6jEeH+lEKW92Uv2ZlQKTUpoiClqRGRaGE6CY+PM9kcb0KRJioroLK3cnCInCSpOMiYbmZfUSNP7HErNsHJaRXmVNnZSlFFHMJIaZ1JWW2ql68nClIhlgpWRVrVOCQfhMWMBJXNAqLQ8MKXmOr8roCayVYBROj9JgUaph+ZtiqChrw2N09qUkAx31Ac/J18gGkAwFkJpVZnS1EI2KcQnAKWUXyYgSQuzSXHxSpS3MLXEpBSkUYbKQu9wYO1EDtKxyt/yXnp2tgJoIlNFTozmwBXWJt5NKcMsazEpmTwWZam0VssqykdcaiLlTC06KS8D9X60djWgj5Zv5doFWL1+ESKNXsycPw0dfRHEKAPqrBwsLh2kv2e01Q6vrxY7Ni3E3376mEB1GicOzceFE/PxOqXlsxc34INXz+Ojd27g5edP4N2XT+H9187i5edOEKxO45cvXsXfv34F//rjy/jL989j7mwnWlvqcOHcKpw+sQA3r67B1StrcOXqNrR2ugnIRWSd6fB67Dh6eCOWr+yGwVHMZ6dFsL0e9d0NSsNfs7kUOl0ePGSQq5Z14OaVnfjzt6/itx/f5OsrBLJX8dWHb+GLD17GFwTVt189hWuX1uPYkQXcluLggSXom+5HtS6XoK2CkxLcxjHRO9RNlmZDWn66kv5WZ9HATKbeQ/Bv7Yph3abluPfhG2hsj2Fs3GgYaBiltdxkCY3ISEJuJWU7DZ6aBtVBYyrlpyQGUPJ9jVQMSts5PnNZi8snaGVMzUERv1+mrVIYVJbkcNJ4SWu69JwMZOSmK+t7VoeezzNLycPMLc9HAYGnwlTK8Uc5a6hCYnI8OKOUUB9xKo2ZEIcsGsmimhqMkyrFuakEHiltbUR2RQHGJFJqZiUoDg1J15KqtmW15UjMnsLrV8ESFoCRhX4jikw1ZF8ugoRT8SSKgRflUmWneiFTEm+nwtIkD5SbZAM42zmHGhwEQRMlo4Osy8PzU8kQnJyS/kSwkoBZM1/1IisbyaaafYojQEI76siyavnMVdyG93EobFG8oxVkixW8Dj0lt/ymOgJcma1aYYJKIjuZoGQKhAhotmansglu/I4fjx6gKVH+/DF2orPFwxtDVmX1OmAhkEm4htT0V5Jixdv5O7jJ+pjIQsk3E7CSgFrpMWir98HVFCJgkZVIpkGQCE+pIeto4kCQTVI/BNDMAnJ8lUobAmjD4RBBNPe3KYUcJRhXAm9lzcVHUKtviaG4vBhPjH5SYVpjlQhuiTObTICSxONEJHFwSzUMWfyPn5KIlFRKSYKXsDFZ/JXyMQJmYnnl7xSCneLlGjNWAbWpRUXcChTQ1BoNSvOTUTzeKAKdAGYW2V4iJZEEfLojYgBsZCNGSsxWbNy6FGs2LoKVg2bt5iU4eGwzlqycBRsHhpEDyhrUU8bzNxE8Gsla3nvrORzYswSH983D/u19uHp6CY5sH8T5wyvw8tMH8OzVHZSfx/DKc0fx9NUDlJ/X8K8/fYC/fnkX//juZfzy/R20t+kpdasRadDAFyjFtH471m7oQ0OLGQXlacgpzVYATVNbhd6eEMINBJtYDQe7hc/JDY21DsUlabAa0jGtU4PFc/146+Vj+Oev7+LX79/C33/+EP/yyyf47//4GX/74Vu8//rTuPPUbjK3VTh2aADP3NqM3XvmweaqpsQrhKeBz6rBq6SduWkoIwSfgoo8FFOGVVKO6Thp2/uasX7raixfvYDbQohsLyAoyD0tJzNLSk9RSmqn5Wcjv7pEUQMCZHqPlMtxoHlaK7JLc5BOBpeRm6WEWKTyOQojmkKwSSZoSV2+cm0N8soIcpItMlq6PkmYSCKKeB6pZRaXPInHIOsunYpKUxXHMhmJR81zj1e8l0+OGaEYwLGUsaMIaAVV1SjS1CGX1zg2OxmplQWUfUbUcYwmFVEJVBciSmCW3FQB5fikeKTlpcAZdSDQGlYW3TU+KwHMiDKCmp5gUuvUcl5JDwIDapwa2GkMBdAkHk08lUo8Gg2CvYUAxuszxTjnGjjPGm1wk5EZqAAcZH9GpQSRXinjLZuAoEdKepOFCSiKB7SOAFgtgNbggaszDAOBzUYJaeFn1RyjughBVjyhMTK3BhvPJWlSBD2/jSDmRfuCLni7eX0x06MNaGoOFGlPJ3TeRpZmJztTUqBCw2V9pOW9SEoBNQE/RT7S+gq7svBzxUPJHy6eGgnys4quF9ByGVBplOBZcQzwgYlO5ybpH/J9tayF2DjRCYruhjAng1SjddFK8oZzUkhmQagtgr5ZfYojoKBoKh4f8bhC5wWcZJH+jwYY4+PiFCeALPpLN6YpCUmYml9IljacupJLIBKXvnxPCv79AWrS6kwG7aQpk5X3SyrKFUDLLx6OUxo3aRIee/JJDu4xisMhj5IzMz8HZbTCkdYIugbIJNsCGCQNX7RsEJt3LEeNrghGSoPe/iiWrZqF+ctm8p6aUW0sRVO3Hy6fGuGQDQ8+fJ3sZj327pyLwW4DVi4I4fmrW3FoyxBev30YN86sxRsvHsG91y/hjbtX8PD+K/jx89fx/YNn8OvXL+Kd107D6SxHTkEKIk0uhGJGHrsGxZXJyC6cQuOkR35lIZnPCOgMJWhstqOhjUATM3Ni5iOnPAUmWwEGe/U4uqcVd24uw/03j+CfP7+JX758Az9/8Tb+5c+f4t//+jn++uOHeO7mERzbvwBXzizBCzfX4Llb67B5UxePIUBEdidFHVu8KKothdpshI2sML8sT+nM1TfUR4ZmREd/MyVuO46e2Idbt68j2hTGpMRJBJcpyKOxUta8lAX3DOgdVlQa6iBl3WWMeLlvsC2G6YtmkFXlYXziBCW3MmcqpWfiFBqnFP7WMYhPi0d+VTEKq8uU5YECHlMYt1TbSMsmmyOATSYzGzuJspCAOLWC560q4His4XMtpGyNU9a/RpKdCQOUZz+e7D2F1zVVXUvZZ0KpU488fTWKyTiLTJKzaYa7mUZYvPoCvmbDcDPjzERU6CsVw2ygepFkczWlpdT507gJVgSyOspFfZAsWVn3IsjUe+EhADpo1JWeGtzPSabvavPCFDHBUs9jhaRgJI19WJLP9dxveN1N0pOkhpk0DxZJaq13w98R5XF5TTy+nuAqeaDmJs5bylkBsipegzRM0fF7VgKXLkLgrLcQFHm9CqDZUcP9woP1aJnbDHvrI97GTgBJ2Jak9RgJVrLoqqeslI7jkvYj5UsE0GThX0pVS3iGsDLJM5PiiSI5tXxg4h1REbCkDV6UMkxyNyU7QCl7TXCThyhVB6S0tljdaloyATRZhwu3NSJCCRRtj/DvEGJd9ZRoLjR2N6G9txV5BTl4/Mk/EbjIyjjYEtNSkJOfr7AsCYacnCidfuIxhfIxjq9SbSE5JV15FYYmA1PW0ATQBMgE0AQMBcyEvQlLk9gjiUsqqShTEpjVBo3C/kaNHaeszYm7vriyDEXlJZScNQSnZqUWvjdsRWOrF70DDZizsAcmJyWFqxYt7T5MG2xB/xDlVW8D9Hx/2qxm+MIGRGhBf/j+Ic6f3YPdO+djoNeMgS4jnru+Eyf3L8KbLx7D3k19OH14EV589giuXz6CvTvW4PUXzuLBW+fx1t3D2LKhHwmJT4JPHPmc4Ba3FjlFCUjJHk+5p0FlXTH+NOoxPs8K9M7hPaXcdXDQ12iqCDYGtLRZcfncInzwyka8+9IavH93mxLu8cvD1/DbV+/jp8/fwL1XT+P2jXW4cn4uTh3tw+G9HTh1eDqeurwWRw7Mg1aXDrUpH86wDks2zkeJphhpZE7iNaxSVaKQgNY3o5PA3wXpZ3nm6gls3rkWT9++ir0HdvL+S6T9ODIZMRK1SM/LRQVlnc7K8eS0Kn0DZIFfxoopYEfb9C7MXjYHuWW5SrzX5IQ4pNPQZGZnIovgFJ8ST9bF/6UAYy7fK8pHYVU5ZC1NJKcwtDLK2ETx3nIcKY6fsiKC6VRkFaeRKeYozG3E6JGQZjjJHBOyPjuRzH9iRgbBR5K6bZRovI8S5MqxX2xRkwWZEOaYl1JYUY5jaZAsKXdPjHsCeZVTlSKlMv4laNYsTIiGX0eD42yk8Sd4GAgiuoB0VBsuBClhFtJ/U5wF4kQzE4hCPQJMVgS7pD+npBpalBplUlRSQ8lojTjhbg3yeG6UWGspQW0YWD5baVZcTSZoJCOz0/g62oL8241KiTEjUNWK9BQvJ6WqscEJSyMJiJdgSBB0S0l+PrdKHr+K7FU+c1LuCm78jh+PHqA56ofXuGTxX2i9FEpUFmEDHmVdzeR3EfDsSj6Zlq8mvieDbDhuzEar5II0WJHKGjo+WKWwYtSrVM2QWDKDeG7sZHgcBEqNMzI26aAuFQdcBMdoRxMCzTF4ORiaexoIYg3omdmNtv521BpVyKSEeHLEEwQnKZVMyciBmM0JkJImcT9kXPG0qHGTFVaWnJyKBL6K5JySkMzBTknCQSnsSwBNqpgOR3xPViTrcHwRB3ZqIlIpJfOLaYXJzvIod9TaOsUVrzC/yVNQUi5sKA8qvQpldRVKRVwrf6+FkqG9O6x4B0+e24N1WxcTXFQI0CK2dkXJnvwEvm50TW/AwhXT4KN19XLQ/ud//htOn96Nnh4Pujo4Ifyl2LllBo7sXYjrFzZj9eIYju6fjWee2o81q2ZjRv//v733gK6DOrP9ARfJ6r333rt071XvvVdLsiT33o2NwQ1jwA0bY2OMbWwDLhgwHWK6DYSYXmI6hFBCS0IqIcmbN7Pf3ke+89d4OTNvZjLzMvlLa511Jd1+7zm/s/c53/edbhzedw1++MTNeOHZWzB/bgscHC+Cq5czsq3psBZnIDTag+ogETWNVoIhHJlUHDMW9qN7ShPVWx4aCdNpUxuxfHkPHnlwO556YAteOrkN7794G75+/yS+ef8ZfPn2j/D66XvNBsWBG6dg/+5WAq0VR2/rxf49fbjzyGXYunke8vPjkJUXjfzyVCxaOQVTFvYhJD4AlbSF1bWVmDNvuqnmq8DcfE5i1+zYhPd/9i6Onrgdyy5fggq6gHEc9JpIQgiyxMx0JGdlIr9YZ3F2wlJejHhCUX2lvqfFnMfZM70fDd1NcPNzg7OHM/wC/UxEv9ZJQwg1Lyq94MgQuAd6mrXOgKgwpORlw1ZGONJ2+wZ6E34B/P6dMY4WVEHT6bk6TDobYXGB8AtjP/FxG54onYbPGXDy9IRrQAAS8rTGxUmdr9um8jvVxUgqskDltG1K1WP/Vp/X+qo5jZ19NjIpim6D1p4qS+vHyrvUuleOSl7XKmE9jyqKaohAs1BpWeo4RhQvRpuoNecS9rFC5UE3laOMECpsKiYEy9DYX0cxUYQK9rkG7WKyPylH2iTBE2Q6JHjmqkUmHCOFLkmxoskl2cjh7XQQi1SaLKdUWXK5FUmEZjpfY25DkbG1hbS3pbyutLmaz8nxztdU1lPL62j7CT1x4xw//vaAZqkpRmpRjlnz0kJ9Yb3OrCSIaBnylexdRX9erOx9KjPCTMotq9hKcFWZ+mm1bU20BQWmTFA5P4AKqrY62gMbgadCi/kEpIo/qjS3qtkOJ6orG6CQQKtF51CvSV1SGlP3AGXt5C62HlPpNp6zqZuX1sSotNixdA6mG1VaYHCgSSxWbXhVTYiIjEJcXKIB2bhxDmZDICo61vytAEmBSZsAUnPqrIKbLhUsqVpXrnyOEM7oSemJZpYP56DI5ABQ+ZixDg58DV4IiYgwQCslxOPSEsx6Tzst0LqrV2LpitmYu3AQzzz/EF568xQ62OGqGkuQnpdCoDVi5oLJGJrVidkLe9DYUoDu7nrcy4F94sRB9PZVoq+/BL09+ejrKcK1G+bizqObsGR+A27YPhs37V6O+fP6MUQ4LpnfgQN7FuL4kcths4UQCBeZOmQ9/fXIy5dNDkVDWybhlYiByeVYtXoQ9eycJZxQmmps2LlxIR6+81q8+Nx+fPT2/XjvlYfx/TfvA3/+FH/69izefel+PH73Dhy9eTkO3TgNdx6agjsOdePR+6bw914cOzgTN+6ci/auEmRQAUoFTprWiaEZbUjIDEYNB0MfJ6Qr163EqVOPYPXaxciyJGLtprXYctN2zFo2i9aTsM1OhX+wCip6mGBm30B/pPLzVjGA9JxcWnaVkao2E6tspkCmgo5tg12c/Brh7O3KycmJ360OrFEhxgj4ETq+BFwcrWsAoRXMSSk2IxWp1lzEUllHJcZyUopHYJBOiHKFM/tSdEICisppjZNiCKExGO86xsSQ6VR1b1Xu8PGCI4EZnZaG4sZGpNFK6zwNhR2lFuYitdjGwa+gcU38VG7WDPhHBJsYOUe+vorWakKJ1q3aatakSqjI8gitEu1C1lE1NdgIHVlFWsi2MjZlBlApESA6l8DURqOak6sZDmCnYGih2Giiimsp5mdC0dBWgcbuRjT0NBpVpUDYfD0OwZNDFVbdWYt2ToZVdD6pJbmmQKTAplpn+VSLOhRFLY+iRIUmy3i/pr4GVNBFlFKsKFc7hxC28TVX97WZNChx4xw//haBVsQvhlK3pgTVlJfK7s8pI8k5G1k4s2XxS5T1NIcAc9Ys5uxrLSeYqNhUyba2tZEgq0FtJ+9byw+SrbSeUpq3N0nuvH1JnQCWb6CmMza1GVChnUveXwqtqq2Rg6GOtqgRvVMnIjM/CxGJkXD3VX0yR5Ms7kzr506YObOjSHUJNkoeDuUsGx4Zidi4BJNsrrCNCWwql63TmfwIMm0iSJ3ZQab0GFlPT1+v4XUYWto0qoHkjESkZCQhMjoM0bHRpvyyyefjbbUjaimwmpry4QnRHDARBNRsrL92tSnDPX/xFFy6cjau3XYFwdyIAnbAwqoi1BPUbZT9Xf21WLiUCqPJhtSUMBTmpxM4izCdMGhrt2Hl5UOYNbuV6mkQ27YuxvJLO3k5FRuumox58/owsacOc2bU4vrrhrBrx1TU1iWjpb0MnT0VmNhfjqr6ZFTXx6CrNw2Dk3Ox/qpuHNi/CJuunU67uhhnHrkD7zzxIL54+RTw60/w9U9ewve//hh//M0neO/HJ/HkI7tweP8S3Lh1Im7Z2Yuj+4bwwNH5OEyr+eixZTh9z2W468BS9HTlwVKcws5eClUOrpGisBAMZclYsHSA72khDt+2By/+6HH0cFZfuWYhnnn5NAd3DaLSY021FKUlye6P4eTj5eODoFCp42jExGvBPg62UqUtVUHH2NV1s49M6oAOg65oq0ZGYTZt4HDBAQ9vVdnwMcUFIiKiEB0TayrUxqbEISU3A/FZaSZAN55gU4ZAdl4mknldKCcsNwIrIjYekbyPX5AvvAM8CLLxBmjuvlR3tKMqCOkTGkJQWek+VD22AumFNlN9RWdY1Pd0sr9XmD6fQpV80fiLqfA8EBgZjqSsDFrCKrM+VkjoFHfS4RBENoIoX/mU9RZUdlHdNVDlt/KxJjWhQmtYhFY+J8Nq2sMi/t9KR1OsihtUbDlahy7JpGrNRU0Hxx/7REFNPsrqi1FLWFZ0VVNlcZw1FdISc5w18vlqZEc5QbRUcZxTuNBVKIQqk7BUUruqa1goHlQOvLSdirBBj6Uq1Q2o5POqyoyUYx5fZz6/j8zKv/E1NJUzUR6ZCjL2zhriF1dCi0i1VsI3UVpkFJlF5YSqSgzYiqrLUaT1NSosFYG0lFKtUdXVd7WY2yh9SeWvywm1PK29FXImqizh41lNrqYOIa5ua0Brf5fJ/Wzp6+LgGA7PmDStj7fPNtHWPsG+cPXmDM6O58bOr3LJXpwxlVwezg4j2Lhz9vRnx9NMHRIaYXY4LzmXt6n1M62pSclp295YTj6GmydnXWfCjffxl9IL8kNCKkGWmUKopSKDYAsM9kMEba3U3QRnHazhCOV1ZtG+KJYpJTsDWdY8VBHU9S2V6OlrREcPOwE7q9bRdu3djKqGEn4GtAd8j9bSHLT1VmHZqqmwFSbA29sBQUFetFc5qKi1oIadu6e/GnPm92D+gj5Mn9aMKy6fjJUr2rD9utmYN78dJcVx2Hn9fDxwz1ps3dSDHdvn4PDha7Bt+3xcu3EKtl43HQsXlOLKNU2EXh9uPzgXR29dgBef32N2RL98+4f49MyL+N+ffYM/f/45vnr/Bbz7xv149KGtuOu2Vbhl1xzs3TUFh/aqfPgQju0fxLGbZxBo83HPLcvx9D3rcdXlnaioTEQlbXMxB44qOViLaAutyVi7bgkeJjRv2bcVp568G08/eQcWLpyI5199jOpsEwLjwzgQaa3K8odT1CY4Y8IELSNIgRMCoQGEUQQi4xM5CbSxr6hSRL0J3Wnobma/Uj4x1XFqHCcnB7PO5cj7+/oGsQUiLDwSeQRPVHw0giKDEBoXjcSsLCTRUmayD8akxJrvrqKmjM8RhQnuCvUJNJkj2lDQZDbBzREXO47jJftTmGLRfEzsYXq+BdlltGLKZya8aqi6TVA5J2uV1vIJ48TH+zq4TkBCVoqBqdyHjdYur15ZAsW0qFazy6jQCyWFFzbT9dBuFrLPWFTGhxATOLKrOF6aSg3cSqXo+L4rVEVaGw4EpE5pz6nIMwqqnhNlNSFUwUmlhP3NRsuYWZOHdDYLnydDx9rV0OoqG0DXy5rSuirHU7UKLRz7CQVZJtVKB7aUdSgLqASVzXx+KjhVhzZFWJuVsUDl10QX1t31tw00WcDhEIliqA6Z8iizinKRU2wx1WqbelSVtghW2spiDmCtmwlQ+QrLIO1L9CHVl5ty3SrOqGPldEK5jp4zpbcpxQtUXYNwLCgvNcnvrb3dtKb1fCzOHPU1JrVFaq2Yj+vPju3p722qGDi4OCIsSsGxkYQMLYXg5KfwDH+zexkYFGyCZxWiocRzgczB0cnATJkCWldT0T4F12pzwMN7eK1NA8nPz5/38TfXxxBWmtnDohVUm8jbR7BFmefzVo00pUMlJSKXHTuedjPbwg5jK0ApoV5dV4idN12DVWvnYMr0NmzbsR7vvv8yVq2Zh2ZK/+ZOlSovxcC8LixbN53qJJ3P7Ua75YyAqGAk5yYjuyAdWflJ6JxYi5mze2lJa9Hb3YChgXJsumYK5s2twOSBHOy/eQ7uolo6cutcPPbwlfx9CfbdPBWHDszFgZtn4ebrh3Dbnum4+/aFeOj4Srz27F58ePYRvP/2abz9+tP4zZfv4+Ozz+G5h/fh1AObcfL4pfz9Mjx99yocuZFW99alOLJ/Lu65fS5u292LQ7v7cPy2ebjnzhXYtoW2rzIUja2ZtM8NmLd8IiFN1WCNoSUewJOPPYQ3Xj6Dxx86ijPP3IGHH7wBx+/cjM07V1IhFCG5MAOJOSkmvEI1yDxVc47qyo+Tjk6iD44MRkhcFGJSU1HVOlzpuIAA65raS9Xex75BZVNgQVpGPPuAjptzNBOYOd/BO8AsMRQUFZrNiJhkqr20VKRbOMD5PSlLIT4rFknZCSa9LzIxbrhIo4sDJzgXWtEEEy6ipPPQ6Gj2PdpN9gut0SZkpiE6IwEhyVEo76yjFaTdIxTaBzugA0q8Q/ypzMYgMDoKGUX5Zm1ZpzBV87vPKssmnAj9cyWCFF+mINec6uH6ZKUdFADNhEazql7QtlJJqeCj1JTi1PIbS1HZXY+63haz6ZZGJ2WS3GnbtQEnG64jI7V2pzVG7WrmEGoZyu0kJC3mJCo2qrTSVo5v2lxzXiehqbMOivh8So7XZl2sNc08tixsfUcFyjjRNndVora9HHXslw0DbagZmIiGKQN/20CTFdCxcxUEUq2qUxJOKrsiQOlIuGJK3hL6eCmvYQVWatSZIFZMeldwsJY3lqO2rc4AzVpuM4UhKyhltQ6WR0AqkdtaRhtRpTLaqk5bz07baC5rO9vQOtBrKmaERYWZhV3tZApo3j5SWV4E2LAFMFBS3Bmb1s/CIyLNzKwAWoHK3gQ4NR8OFlka2VJ1UAHKkwrNx5vKjddJ+YVFhBurE0HoaXZXbSv/QB8+n7+5nzIIFOOm0I/E9BRkWDJNhYi4+AT0D/Rg09Z1OHbXXlx62XTMWzhAIPXjiSfvw95916B7YhWtZrPZ7Jg4vRXzVw6irq0AUTGBfG4nOLk6IjDMj48XhzJ2stTMSGTkRCM+KRh1nCWX0cJdv2UhDu67HMcPr8bTj23FUyevwiP3LMej96/A/ccXYc8Ng7hp+wBu3NKLg7sm49Y903Di6DL85J178YvPX8CHbz/F9iSeP3UH7r1jBzatm4H91y/A6Yc24dG7luP+22bi7gNTcXjPFN5vMX5w/+V48PgCHNnbj8NUa/cdX4xb9s7HlMEi9PdlY9GSGtx+dB0OH9mMjs4yzJ7dg4O3bMGpJ+7C2VefwJFD1+KaqwjZQ2txkAqyvCGPAz3brIc5eDnTxvH79PODiwN/d/U0E4ujMy09bWBwbCiyqKaUz9s1RfGIdeieOtEo3bjEGFPAUYeo5FhSza63o5MOOQmGO7/P2IREpNHmad01LD6cIFIaUh7i0zNMkYPcUiqRoiwDtHyqLSd3Z7j7uJsg2EiqORf2qTBObAkZWXDghDhmgpPJ2cwkRGOoujLLrOawk5ouxUr2cJKq5IQUaGxmICc/W7VylwkkhWYQZGUKsWAradeamIBVSeBUmOh/xY+pNplq9dsahy+Ho/hV+4zKnu+7lPZaO57lnbUGdIpRM9VvCSLFqQlqqo6h09py+doENEFQoRkltKJFtI3lnTWoUmwboVasNTcCyirQKVyEIBMkdYxdRbsq5yrNqQA6E6GssYCTSAumzJ+IJsGst8EALY/PkUeIihvn+PG3B7QaemWVwhbItEMpaa/dSQFJgFL9MUuFzVxv45cllfb/nTlABUaoFVHBNU/UqetlnA1zTSliG+9TTYlsKcsjzGyoam6k2uvmde2cvbRpwA+yhTZ35mR23EbEpiUakI11HEsIUWHRWgYSYgGBfvDw1MJvKP8ONJsA2tWS5VTdMqU4CWjhEVRUvDTBtOeCarWmIjWnNTdd6n7Orm6EicoFDW8YCGYpGemmpIx2OIPCgjhQxpnNB6lBlaWRStNuXEJqEu1mqrFGUTHRVAtJOH7iVly7ZZVZmJ801IIefvmr1yzCtm2XYtUV01HCzt3ETjU4qxuzFvWhb3IDKqvyqExc4OkygUrFAYGBrlQfqQRaBDKt0bT0mWjvr8OlK2Zi04al2L/nSjx36hBee+EQPnzrMF55bhuee+xKPPPIlTiyZzHuObQSD96xCo/et5bA24A3Xj2I33z7On722Vv46Qc/wpMP7cD9d27CkYOrcRNhdvTAZXjgzjU4sm8ebtoyEft39mDbpiZs3tiCE3cuwUnC8oFjC3C3lOADV2L1ZT2YPa0VC+dVUTG24qYbpmL71XOwbcNleJbwfpawfOrxm/H+O/fjtttWY/HyVmy+fgkGZjQjlxCpaWlGcFQsHD2c4BOkySkQLrT9XgSHu7tqirkiIDwQGbYM0+/K2I+ae5sxdcFUdExqQwgtpCpbREVFYsu2azjxqXzPxfBUyScff5OalkBlp+8wODIUPqH+iOXfgpOS1NU/bfzMy6l4dD5GfHKC2VRQ6pynMgnYL9wDA5FmtSE8JRVjPTzMzmaSNQ/J+XkmO6aFk5d25rXZFZMSAyfC+SKnS+Di74X0AismzpyKys4mwuPc7mNfFcFUiJpejqv2YqohWbciWr8iKi4llFfx/xQAdXmEjVQfx1uzSmtRFXEs6fcCfg4KjlVCexnBVsJ+pPQpFXdUddpMjrEKOgCd1ZnOv7MIO+1cKr1KTZayWKKC/1c9tPxGjlUCT81So+q4VqoyZfbw9oRkBdVgJZViPi1r52ATemd0UGw0GRsqqOYqFYpN3DjHj78ZoBWz1bF1Stqrgqy+KO1Q6rKqtQ51HXwjWuDXmyXIFHohaZtbyg+NVrKMnl7QKiPhq+jJG7rqaUG17pZL9cYvkB+YjR9YCWcB1cKq62gj9Caita+PsxulclUp6rubkVmcC7+YILMYO4E2QqcyBQT6E2JutIS+CCSIvGkV/f2luHwQHhlBkKQTTirC52kspuCVlp5pbKefv9SPpwnZSEomfKiypOYENG0kOLu4mtQohX0oZCOMj5ecTrnNziu7q5pWzlROOjlbilApUcFUgtrCD4oIRRCtkYI045ISkJmbjjkLpqO9qw6tnVWYM38A02f2YsPVl+LO49fh1kMbMGVqGzJz4lDdUIzll89F/2AjiktTkUML5OflAg+XcYiO9EVEpMroZCC/JAklNZmYSot61bUref8uDPI+114zH7tvWIIHT1yDW29egPuPrcRLp3fjuZN78cKTh/DmmTtw9uVjeOu1Y/jko5P44vMX8eabP8SOLUuwekk1brxuMg7sXYBd10/Hts1D2HxNL68bwtGDy2gTr6KtXImbds/GkkVl2HJ1J3Zv7sMjx1dj5+ap6G6xYN3l83Db/hU4dssM3LZzEK8+tR9fvX8Grz57P95+4xGcenI3DuxbiBP3b8JOKsrOoRqkWhJRQGUWGZuAcQ4EWAAnqYggWrwkfmcBVMse5vvWjmBwdAiauhvR2FWLtr5GDMyaiKWr5pvyUQEhvmbXsbSkBNPnTKG6UgXZ8YRjIJzYBwSvpKxMhMREIDQ2gsBJNJU2MmwWThDZtJ5pnHjz0TutB5EJkf+8seTM79+Fk6JHSAjhZUVVZxeaBgcRa+Ek3FCHxAICLiONakixlb2m5l9ELC2pmwvv60y76YeY9CT4RoUSQDWEWDvKqMBKWuhgWmX50qmSbISaEsXz0TignUhCql7ncMhaDodhlFHFFTbSARFUpiINLaAC1WsnNplgW2UB2Jqo9Ph7tkI6mpQGVWbiw3Smp9RWIeGnxHKdBpWqDan2Gj5+LS2wHreUyk6noxebkJAC3l8ZC4KZhaIltdhiaq9V9jSgiPASkCuVlUAV2TCR76uXoKYLs6pqB2Erbpzjhzjy/xRoKWz/AmgKodBCZ2GNDgdWCR++YdrKyuY6VBI8Cr1QXJlRcKR9TonF5OTZFVwd5bGUmZTYMMx0WDGVHT9oAU6XqjDbSHVW3aZ4sxZeNppdUVnb8R4OGOfpiEscx5jKn7KXspou7HSOjuMRRJUWSMDpAAwBKTI6yigtQcr9XPyZFpgFMAHNw8vH7HQqp1Pra7FUYCoBow4cwRleh1+4uHrAy1exZyHmMFrlAqbnZJkNApWAcZgwlo/jboDmHRBIgHHwEaY6Fi0iXgvXUYjjLG8rzkdtUw2aqVh7qSTmLZqC2fMGsPKK2Xj6qUO4/db1eO7ZE7iKgNNa2+CUTgKtBfWNFjRQ1ienSuXF0po2IL8w1aRFNTbZMGduJzZuXoqN29eij4Owd3IbGlrZwetzsXRJL55SvufpYwTY/Tj7+kmjwn7++Y/x2Qdn8O7rj+CDsw/j1GN7sft6qrudC7B5dRM2rW/DzusHsWPHZFx33RA2XNXDv2fh4N5Lcc+xK83lpUuaUFkWgs7GKGxYUUfltxwzaDMtGT5UaM14/sk9+PCVvXietvSLN2/HLz54FG+9dB8eP3mQKu0Ajh9dj1uPXEswceIry0E2B4pfaAgnEX2WfggnTGQJ9flJHfsRasHhIabSa3RyNCbN6ENHfwOaunTm52zMWjiEbEsK+4QnouOiUFldyc89Fu7+7uwvY6HDbxzcXA24oglJ3/BgBEaHmZSnpOwMZBfm0V5aUcn+OcjHTstNNmWyg4IDOIFEIjA0DM60q+GpaaiZ2IuVW6/Dii1bMGftaqy4bjPKe7oIoiYkEY5RqcmEZTQCgoNNdWOtr4XFRJryRG5B7Le0ywqtKCfQKnTqUm8lAZJBlZRKu6jj4thXJtIW0m4WNOQTWDrAN5sqTEHr2bwf3QxFgIAmAAlQVv4tq6mKGDaqSwMxBa/TjhZTsWVTOGRyjKWXDNdC05F2qluWrmychko+Ni0ihUNGqZVAU+AuQUnVVkSrqrppqRzH6bxOpYZyanRSVQ4SbSmwmY0EHS6sjZB82myqQ1ngljoUd/9zgceRQBNX/tuBFsN2PtA6lPybYsuCjtgXyIrryk1IhcIytJtZVK2DS4YtqTYNdBRdKW2oDvzVZUWT1tlkO3UmQAXVm8X8nc9ZQzBr7WsxGwvljXVmN1M7ps29HWYTwDPIGxdNuNhUK5jg7gT/kAADlcSkeLOVr/STmJgo0xSyoTUwQUYbAk4uw0ATuBTP5ONLJcdBo9izwKAQo9LMOho7noAmpSa76n9uTUyJ7WEEXKhCPhITkMyZWM+velhjx19iYt6G06ZiTWXVoLAwWtJYhMeFI5aDSjujWZZsZORloZ1f8uJl8zFtZj+6aCeGprfh/vt24onH9uPMmXvwwUcv4DIqnObWasxbOAVDU1owbc5EpFDBpOTGo5zqoYKWoKAwibauBzdsWYFtG5dQocxDfV8z1UELBmb3oWtSM67euApff/0xPvnwLXzx2Xv4+pfv45e//hTffPkpPn3/x/jwjdN4+qGbcOvueTh04ww8cd86PPHAVdi1fQg37pqJ/QeX4sY987Fr51wc2r8cly9rxqSOVLTURKGjORErltTgwK6pOL5vOg5c34dJbeGwZjoQjovw2y+fwbcf3IeXHl6Lx2lJn7pvDZ7+wS58+cWb+PW3H+LEXXswka8xuyAbcZmpcPCisubnlpqRYYJgw+LCTImdlKw0Ez6jXFqdMeDo5mjWYKcvmExl2oeJU1qxYs0CzF44GTHxIUahZVtzaMkzEEhoaa1T/SSAMHTz8zZBuSn8HkIIStVQkzqLy6BKK0hHYaUFPYNUTtUluGjMRZyctAlEa8rn9mM/6Zo8Fau3bsfC9Veha+5cTL9iJRqnDqFiYheyqiuQUVaCaCr40Lg4xCQlmR1yR0dnOggvE/rjyP7iHR6AuOwURGXGER7ZqOupRq1qlHUXo7zNitoeqp92Kh/lSNZTTbHV6wATTlJl/L+1zkrAFZgAWlnOasWV9beiSNk2BJnyPrW+pqBZNbulLKYzyKN40GK+rpcFzeS4szRwQpHror0uoijJpXAwlWhpTWVDVeEjuSiH96Gd5e2yOK7z6L6KlLbYrBg4lQbP5uuVWitHY38zSvn9WJqo4Oi0xI1z/BgJNPHlvwVofmwjgZbDphdSy9ahdQHly0mhWSu0m0mvz9+V02kt42xSxQ+c/1PIRVGdjpirMCqskHJVQNPmQGZBJuFFBUGZK5spqKmYn2xoM2WzNhesVH46Dk+PW9vaYNJDHN2owtgi+HsEZ+DxtJz+tHyp7PDxBIY2COLZ4SOjFULBjqQOxGaqiE5wNOcCCGBqApsUmiyodr+UKSCgSdWZWDQqAsWtZebmIi4l1dRQC4oIQ0ZuNmxFhbSVYfAwcW8OfOxxZh1PIHSmohvP5/H294cPB6Un1YKKE+oQjqT0FBOwq2KBl62+DMtXLkRnbz0HdT3uvvMG3HV8K3bvvgx7bl6Ly1fNRhtn1QWLZ1HFDXEAlyEqOxpJhJqlLBuVhFp7RwWWLZyE7dcuxe37NqC5p9bUeG8ZaDfrSVNot15+/SW88847+OlPPsM333yDz3/xE3z21U/w1o9fw7OPP4TnHzuGuw9egftuW4QHj8zHXbcuwOGDy3Hz7kWYPbsK02dVYd2GIWy8djLmzyrBrMEsLJ+Vh2sur8F1V7fj4ROX4YFjc3HfrZPxxrPref8peIj/+/3Pnwe+ewNfvXM3zp7ehqfuXYGH7lpJZXYQr772DA7duhcrVi4xVtyXsPAICMAEDvqLxo4xu8dlyv8tyEJ8ZiKSVM5c4Tf83gU3HQWnNdnOoXb0Te/EDFr3uYunoqGtgv1jHCeQGOQU5NGWRsIvJJBW0w8hUWEEWjB8+HdyrhLR4+CrU5giQ83vuQRLbUcpLWwFuqmeXT1d4efvS5hFICTUH+PGjUVNUxO27bsFdz/xNK7dewCzV69B7aR+5Dc3wFpfQ7uZgqD4GLhy8nPx8kJYZPQ/xzk6OE4w67BBocGITIxBQEyoKUUUTtVtJWBUoVf5rU19VPB9dbRutfybYKOd0/FyNZ0UBi22c9AQ6Ir4v3q6pZJzwecUFwRTWWuVqSJrCqQSbCq9rbI+KsNdRouoI+1kS83mQRNBx/vV9bWa9CkpsWqKiTyKEN2nhI+jTAGrHBUv9b+MynwkFGabmLQc3k67sUW0wmVUmSVtssV8PFrOYrq0vPp65LKJG+f4IY6IJyOBJt78twAtms0OtCI2vaC2sibKSEJG+ZslvBzOBMinwtLOJN9kkY0wo/Ii1LTbqVOXcrR9rFr//BBq2+uN/cyj79cJOyWEngBWTTVS30mi8zba+bQpXo0WtW1iG+1dGi6hClLgYlxCvOkYqoow3m0CAiKCEZuagIS0JAInBJEEXXhMBFWVzgDQqeU+RqXJcuqwYFlND09vAzWtjel3dTh7GSFZVKXHCGaqEz9BRQCpHAIjwjnbh6K0qgJZeblmbcTBWTDT7caYS4HQy3e4vJCT4qX8CE5fVWkIRqYl08BQ5Wv6h4Zw+x2HsWHTOuw7uIMqajkuXTpk8jR33bgUm7bOwdr1czBjVj9qG6vQ1t2MgZl9KKWFkE2v5myrskPzabEWLRrE3psUkrGdyo2Dor3BhC3MWzrPHCZy25FDeO+9d/HqK6/ihTNn8MbZV/D1N5/g9ZdP47EHbsEDx68mkFbgxK3zcN/tC7B/1yxsunYmVq+Zgu5equ3qDDS25mJoIB/XrGnD7Xum47bt3bhr71ScvHMZXj61Ec88uILQugqfvb4bH722B999/SQ+fesh2s078O6Lt+DME1vwwqmd+MkHJ/Hii4/g2s1XwlqUD53VIAuvpp3LCVTR+v4i4iMRlxbH92pBTHo8QuPDkc7PL4j2MDYtAal56SYMqHd6L1sPOgdb0dJdy+/HG65U75m2DCSxz0RxklOyuU+gvwGbs4eLgVso+4d3oC+fJxqRSXEml7NjsBn1PcVYtHIqCtg39d3HxiewvwQSZhfB188Ll61dgzsefgQPPvs81ly/C6u370Df/LnooEJTwVFP3vaSCcNHIHpqPZXN1UMpdG4GaM58THe+Zy1TuHi7ISolDmn52UjISjUFHko5XiQALJzka9qr0TqpCdOXDGHizBZUdVjRPIlgaqPVK0hGFgFszqLleFEAerbGk9KlaEHLqNq08K91NS3kZxFCKv0ju5lZQ3XF3+1lh5RhYOHtdMCxFvLz6goJq3yo+q1ApqPoigjFTAGSYzlTa260ojrDwADNqMBCpFdmEngULe3lRjnaOOEUtjQiv6lRQGs7xw9xxA408eW/DGgT2EYCLYRNT5jMls1WyFbD1lbR0sAvrxw1HS0mjEJlhIpMwGApVUQzgdUMG7+cIsJIieaFlMZZhcNb4AJXeQNnE8pW1Yqv7dApTLVml7RRg3bWENondaJUkOPM0czrC0pttBGR7OwTcPElFyMqOgbR0XGc2ZPMEXh+EbSaBJtPaAC8gmgZ2WE9A7wwxmEsVZbrsGoi2CZwwKhTSYUJZgKZQjh0vqZUmlKg0jOyOCPHmiPKlP4kGAbodKDAACTQYkYmxBFohLHNZurMq5yyM5uTi4r6TTDhITEJCeZ8Ab+gIHMKuwandrliaDuV9BwWFUOFVoVnz/wIP3zxOdxz/2E89cx9WLd2MS5fqYDX2di8bRbWrJ+JBUtmmCKVMVQQBeXscJT+5ZyRW7oaTbya1uBu3HstHn36KOYt64GlKBs9kyZh0lA/pk4fpIJrwLx503Ds6AE8e/pRPHPqcbz0wx/i9GMP4vb91+C2vUux54Y+nHxgOU4cWYS9O2ZhUk8emltyMTC5ic9RjWp2/rLKDEwdKsItu6bTWk7F3bsG8Mxdl+Prt+/Atx/ei2/OHsU3bx7FJy8exldnH8FPXz2Jj1/9AV4/vQ/PP7kJZ189gI8/eBJPPXkfps+cAi8/T4ylbQxNjKatDEdEdCjVkBdSUuNR31yDdNpMF1q9QgXHsi8kZicTYMWIJsxCePtMKreBWYMYnDOEoQVT0EJFkJIdTzsahkopijIroUC7VFGM+JRkKANEx8c58rtSzKKUXnRiLIKl2jgJJuYko3FiBeas6EN5Yw4muI8z66lhoZG4hH0uNjYcM2dPxayF87F++3Zs2HUTavsHkN9I1dPWYionq5baOE5w6nc6OCcyMgI+nNBUqkjVcsc7joeXqzPc2ZycHc2xduFUc9mFNvhzsnQk+Pz4WsISo+ATTlUZ4Y+kvEQ099di1vI+LLlyCvrnNKG0OR/pxWkoIHgErlLt8jZXm9xMKTRz+pmsIiFWyDGkdTbByiS6E0zaKBCoSiggCjlBKvQiv6GYyqyOQCtBSkk6YUagEVbpfKwsQjCLEEuvsCCHj6NLU7WW16lckEoPFVIxphFoRVRoBY3sL3RebVN6UNPbyucx53IKaOKHOCKeiCviizgzEmji0H8aaOPZLgS0KLYkNjvQqthaqlrrTe6ldjZVfdZaTqVWN7zepRANHROno+W0tlZSX0HglaOKb7qEX4AsZ1mjjq8rNmDT6U41BFoxH6eMt6/iF6OUphLa1TJaU8WjuVFpqSij1qQUra+DfYMCg02waiJtnLOXm0kWz9SaCDtoUHgYQqMiMdbRkZARyJypnnRmIqFDJebkrN3QIAM1E2RLRaUyQu5eBFxEpLGaUnMCoTYT/GgRlM4SGhuFAP6empGOqJgYXDLmErjQ1gqaCtkQNBW7lpicjPikZOjoM58AHTYbZjIK0nLSTaBtWg5nZFrYqTNn4pU3XsXTzz5pqkls3XYV5i/qw5brFmDzlllYvXYqFiwawrTZk2m5awi1CMQnhCA3NxGN7IjTpk/E5q1r8ad/+C3uefgIrVk4VWocGlta0NTchEmTejE4ZSL6BluwefNltJFbsXn9cly9ciXWLpmDXRvn4vDe2bh17yTcuKMT955YjavWDaGFtkbVQLpUbbSrBg31+aguS8CcIZtZI7v75kl4/fFr8PO37sbP3zmJz147id99+AKB9jQ+feUhnH3mKEF2HB+8+gi+/uQUPvvkUTz19EHcfmQXAUsrx+9QVS+0ZhWflWJOVkrPSuZ34s3PLtbUsatjH9OGgNZUezgw8giojIJsOgGLCbaV3Rzk5Nc/rQ+tfc1UZCkIifZDo1JwOqqQakmm8sng/fLNsXcRhIt2R1VVVlU0Eqnm03MzEJ0UTXUfxYnZhq4p9ZizbBB+YVT2ns7w9vcxKkuFDS5fuxx7Du3E+i3rqYAbkWzNRUxWOoIJJKVKqW84Ul2qLJHCgyIjo5CcnIII9idvPz/C1NWoNldX3oavIyomEslpfM8hQaavqjCoB/uKMz8X3/AgAi0YLvw8HH1cMcF3AhJyoglcvuc5nRQSKvBg4+ugHW2t4N8cP3JCBJrspg4XytdaFwFWoMgCXXcubkyhFtrl1GV5N8VCc5mJU1N9NQXzqoS24Ka6a1pby+Ntc6nezJmedUXmRCednq6NBEt9Ja0nVaEUnhRaRRZvazX5oKpzWNvTiorORqo0k8vZco4fdqCJK+LLhYAmHv2HgaY2EmiebL5swWx6wkS2TLZ8tkq2ZqWiKABWGfvKCCiurYatgtSvKEdaYY6xmGoKrM0tVYCilbOrBQ3d1YQglRxVho7zVxFGlXauJ8AqBb4aKjz+r5oWSyCTjY3LykRAVDQC2UES0jKQmp1NK+lFYMSb2CB3KiLlTmqHMTU1CbEJsSYGzCcohKDzpY1xpcT3MvFmij+TrdTivzYF1LTD6a0gW95HVTJUfVYw02aCWkJyEhzUCUP8EcfHVwxadEw0bUgIHNVBCT+BTPZUTRBU+eYsQislLdXYV20u5FpzkJOfg2xrNuHGgZav0IJgc6DKjhv34KGTj+H+h+/F4eN7qMxm4bLLJmLZ0h4sXzEF02dPxODMHvRRMc2e1Y6hSVRms7TjuB5v/fgM9DNt5lRTMVVJ3NX1nHmLi9A3qQ8LL52PnsEGrLtqNrZumI6FQ5VYMqMLW9bNwQ0bp9JeTsNN1w9g8qR0Pl8LBifX8H71uPyKeSgrzURXayEuX9qFPVtn456Dy/Demd349PWb8cU7x/Crjx/Dx6/9gAB7BD/78cv47afv4JO3nsT7r9+Jzz58GF9+dgbvvnsKp3/4AK7atAo5BTkGEjoPM55WLoqWXaWzM3KzUFSh0+uTzMK9FvBjqZ6U8ZGWl2RiE/PKrQhNINCzkqBTwSwlVsKrAQ1UHC2dVAOE7/pNl6G5pwo5RYRkVrQpVpmSl8qJL9NkjqiPqNiAlir0XKpEK6DllaSipc+K6QsIzsJs2mBnszY6xmkMEvl86zaux75j+3DsoduxcefVKOCgTshMMPmfflRZDlTmY6m+Jjg5IYETWUpqugkFCglVfm+c2QzQoTsTqNKUUxquQ1dSEqGd+UvGXsI+48H+YKE1jjf10Fz9PBClmmx8rMDYWHiFsa950SqHeFN9FptDqmfM70cLJ52ypiKKCiuBpoBXqaNSo6IyaEHTy238neOoqogW0UrlZeH/8o1VlE00FWYr8pDXSFFCsKVzjCrroIzKTYcZqRahDkrRUXraHFD13GRaTVXZSJOFras2myC5FCk5FCsp7C+W+kLenqqObsJSrYBgihO6NnHjHD/EEfFEXBFfxBnxRtwZCTQ7m/5dQBvDNhJoLmwebHagRbLpiTPYbGzlbI1a1JfSKlc0MuVueZPiyXR8XSUyta1byDdG3y6FphxPKbJSfeDVeewMlMG0ESq33NDeYADW2d9pLlsnthnA5eRnI5czsUoRqXJHEAEihaRTejKpylQ7a/KMyaikGiyn9W3vbEUu1Zk/LYurlBIh40T57korOYFAE8gUd6ZOJoup3wU1NwGNtlM7nPq/FNuYscPH/CcSZH4EmoeXF1zY4SKS4giLLFqvCg7IUKpEFzhT+YXwd0Ft7PhxVIO0E1RoOoBWMFQHt4d+qD69YKNEdQXbapdUQBNIVXv+ms3X4Ztf/4Jq7Qe4fucaLF7cjYXzO7DqihmYPbcX3f0NWLh0EHv2rMfRw9dj49XL8NQTJ/D5Z+/hl7/8GtYCC/w423f0dqOqsRpJqXHondSFOYtmo3eoDZcun4QTh9fgwLYh3HBND27YNAk7t6rUzyKsWNqG9pYcNDVa0NtbQ2tZjSl9FiREOKK5OhWrlnbirtuuxrOP7cfbr9yDLz96HK8/cxAvPXEzXnziFrz5wzsIssfw+29ewy8+P4MvP34WP33/lDkQZcf2degf7EBYTBjcad+16xcZHY+oyDhEUuWm5w7vYOYVWlHN71U7k0p1ElQCQgNo1aPhH+mPQg7MBNpOqbRy9idbmQ1DMwbQM9BuEvkvJYDnLZ2KsHhOQsqeKEhFcm4SrWoiQmlnBSiVXZdSUrqSSgMpFMQryBs5JWnomyFXkMfv2tW4gYvGXUIA52Lt1aux9/Z92HngRtx+4gjmLltAJ1FhNnhUYUPFHM0xh7KL5+IWdamJTRtRY8eNNcsW6idOBJpyN3XY8ARaTgdCUGWuOBrh6ulmYK4CC4FRIfBTIcn0NE7qxUi1Wkw1Xu8QH1MdNywmABP5nU6dOwlt/S0UDyW0oSrXVWQi+W1a51Kqk1IJqWRzCDTFjmXwM0vie1KNQim0HCovldNWHJrK/ejcAq236TEKtQZGRad1tlwCUiqskC5Bx+SlEZQ6Hi+jihCsEBgJREIxmUBT/mZlVz3vy7FfU0m7S+HTZA4abjzHD3FEPBFXxBc70MQd8Wck0MSn/zDQHNnsQPNhC2KLYItnS2OzsJWy1VU115q1sDK+acWZWcqK2BloP03ZoFzY+AHlkeQKuBWUBLQyvmFzAAj9eiHtqNbNmnpazGUzL1UrrJQA1N+WUgXf8ve2BlMmKLe0yKwz2EqKqOaa0NnXibLqUtQRfhW0pl297Vio8y0HexASEYSxTuPhShU3lkBxJ7DcCS+FZ6i6RipVnh1ewaHhCKblVAsLjzCFHl1d3REQoCyCCBPEOX78eERRDWrjo7y2BvlFhbSsThhH8I0ZM8Ys+qrDqilG6pJz5zIKZK681PWCYxIhllfAz4SqMzk9BTEJ8QiP5mA9d9hKQEg4rtq4EW+89RoeOXkHrqSCmje7AzOntWHu3ImYPqsDV25YiFsOXIu9N2/AffccwDtvncFvfvM1du663iyoV9L2D82eZcIZSmtsHOh1WLhsHu87BQvmdOHxe9fjocPTcPL4TBzY2Yubtk/Dxg0z0N7K27YWoa42B92dRZjWl4tNK+tw7OZFeObhnThx+0bcf9ce/OKrD/DB+69TFb6Arz78Id554Tie+cEOnH3lEN55/Qjeeu0ufPLhafz41Sdw7LY9WDhvGvJy0+Hj702QJSKMn39kfBKi41OQkWVBSkYGLDrsxsIJjEBun9iJYMIsIyfTlDQX0FRv38nHxeye6xCTkFiqtLQEToZ6b3MxbdYArtp8Ba7YsBTFNXnwC3dDSIwv+182J1DlB+ebMBktWwQSKmGEaDyVc2hcDIKjIxAcG84+V4EZC/uQXZDGSSEEl4x34OuxYcOWq7Htxuuw8srLcdnaVeiZPBnVzc2IpXJyJMTGOrlw0tQh1b6IiImjOktAHC1oWESoySNWYK/ApaR1N3dXkxzvFxIAZZY48ftSiJEz1d14x3EmvUs79O5UZz5hfvCnipM6C4qLo0tJRxLtcVBcKLyCCUofJ1OqO8uWbmoCDswZQh0hos0A0+pVL422UzuT2q3kWFKohcIositlJ4uooni7JpX5KUEm75OjKATthhJsWnNTXJsq4Qpsum9OHYFVkmfuY+OEmVElm6lYtAqj+LRhkMLPXMfv6X65HOMWjufStnroiDxx4xw/xBHxRFwRX8QZ8cYONHHorwY0ZzZ3Nj1BIFsYWxzbyGyBasWZaQ1DB/xWktqqsGEp4wdRXmJ2XAo5U1hJ+gxajCpzkInW1gpR21GB+s5as/ivWbaK8Krmh6wc0PrOJtTRbys/VP83l7xOmQg6QLauvcmUFqpVCSFeX0PbUc8PrpxfWAWfs6W91pzD2cbHSM5MhidnOwd2Ij8d5kql5kSlJoVmCjhSocl6+gUEGYC5OrvBxYnX03oKfqGhVFg+vlR8/gZUgmkCVUS2zYIQ2sfxDg4YP248H4MWhmpOllNrbYKYFJqT4qX4u3I+dX9ZzjDZDNqcglLK9oxUk7iekKLy3QkIpZ32UBBpTAK27tiOhx65C48SauvWzMckWqmhSQ1YvWoWtm9fgYMHr8Wmjctw9MiN+Oynb+PPf/o9GpsaoLI41Q3NmDRz1nBGRnkKP59CTJszGdOmT8MA7f69ty7CycOT8PQdM3HHrknYf/10XLqomUDLRWVlPJoaEjB1IBe7t/Tjx6dvwFvP7cfXHzyJX335Bu4+ejN+/tXn+Pqbb0zox69+dhZvvXA33n71Drz+0gG8+KN9eO+dh/H6q49hNyHQ3taC4KAAhBEi2iSJT01FBC8TUjOoqgncCg6e0hIkZqaYMy9rm+tRwclP6iUpLdnE7HkH+MAr0IffJZUdJ4QwWlHtRuq8gXr2u8XLZmPmvEmYvXgITd1VVPWpCIjyQkZ+snEECtLOLqLiiwiBv9LgqJR9+Xri0qh8+J0qsV1ZLEq7K68vorJLIqjckWHJx2Xr1mHTji1YvvpSzFowE03t7VRQYXDx1Jms/rSYLrSbYVR7wyexq/ZdfHIcJ6skUwXEP5jq3od9y9PF/K38z5DIEH4OhB7VvmIWx44fQ3WvdVcdk+hmzr642JGKzfESjHN3grNSrNiHfKjWUulaiuiKolNjzO6oFz8b//BAs85Y3lCJrqEes8Gm0t05HHtKVVKgbUZprtkM0FkDZRxPOjUtvUTneeoYPNlR/k3VlUEgFdDa51BwFFOp6VT0Eo4zFaK0sj+l8+88KlOtm6lIZTIfI7e2gv+rpCorpd3MNTuj+VSKKi+u57ERaCofrtAQceMcP8QR8URcEV/EGfFG3BF//sNAU/tLQNMC3cjgWvtOZwFbhVWKjECrJlCU2qRkXGt5uQFaLr13Hn25tp5VJkVhHQqwLdGCY43FrIcoaFa7mjX8AnTIiS5lXQVHNQFQJ/UIbMos0AaC6izpVKl6Er+CH3IJZ5GGjho2gpGPXceZpau3CRMHOtHc1WwOitX5m7KcUmMCmipraIdTdlObAlpXU4yQt4c33Ai18eMdCT9VrvWmags2aVMCVYY119Sv1/a/FoldODuPG0eLqdrxVGEK8VAwrrb5g2mNzTF4tByCmtbQ9HdUXDRiEmNpqYbDPXTytkp5xycnG6UWQNBeMt6FAyITL7z0HIDv8O0vPsW9dx5Ca2MxViwbws4brsCOHVdg6RKFaWzBr779Ei+9eAax8QoqjoC1pIKDuhReYV609inoGqhC35ReLFm2HBPbq3H/4WX44Pl1ePbIPJw8OBcnDszHhjVNWH1FE9asbsWJO67AzP4M3Ll/OV47fSu+/fRH+OMv3sWvv/4At9+yC7/+xdf44/ff4fe/+xV+9vEr+ODsY/jovSfwyU9O4SMqs1cIs2XL53DSGC7TFB4ejhTCQzu7oTFRZgMnVmCiMlLIRqOqpdSWU7kpGyDJbOgkUpmp6YxL5cmOdXKAZ6AfEqlSlLtrNpA4ABuoQPomNWP6nInon6GqxQ3sk1ZYK2lJm0oQnsjHot1UJRgnQsXd3xeB0cNAS6AyTLPxOyVcUq2ZBGAmIpOjccmE8VQ9hdh20z7sP3oUV2/biBVrV6B/qBc6q9PJzRM6ns6bfcebKj44Mpz2OITqMw6+wb6IS44x5w+4+7rx9UeYfFJHNwcEhOlU/XATvqM1ND9OtnnsByptNVwRxgfj6SouJuDGE2QOfL0eQbStvG48YRcYw9cdFYSw5EjzerV54B0cCH+COoifmU4zi6B9ruFkP0Q13tLfhlKFWhBo1Z31yCOMSpsrTdHHzBILLBxPxbT3uZWqhltOOFkIJdlGwauUNpUKjpZVmwgWtlw22c2SjgYCj+OdCi+vhsqNQMvVJRkgoGknVCEetkaCjMpPa3hZCr/iY4sb5/hh3+E8P6j2LwHtfGb9i5/zrzwfaIoBcWOz73TaNwYS2OR7JRdLcosL0EKbNzRvCgoJnJxiWUm+YX5IOma+hAOwhBJWllPxaMUEUEG1zayhaXvdHqZR21FHIJaajQXVrSpm07kAVQRlVWu1SWiXejOZBQriLeMXo2BdUj9fs1CVhdajAi1dNWjtrkFjWwWqORtoTS7TloOLHMbChfAaXqBlh6IqE9Ts62bKFND/pNAiw6PMSelBQaEGWvaTgZSuokDMHL5nne1pKtgqQNdRpWhcjBqTStOamXJGBUCtl6hpt0ugC6blsNDCRBJk6VlZhFiSOYtAB3EEEoB+VDLh0TFUkxEY6+CEWk4C3/7qS7PYr58zP3wcUyY3YcuWS3H9jtWEz1x88vHb+NMff49jR4/xOQKo9JL4edRgjIsrlUggJk1vYuduxdDMIcxbtBit7GjXbxrEq0+uxTNHFuLMvZfh8O5erFlZgBN3LcFTj23Gy6cP4OFjW/DFRy/ghWd/gO9+9Tl+9fVP8Ztf/gzf/eYbvPPmS3jlxVN45+wZvPbq4/jgvedw6ul7sWnTGnT3tBLgfiZ0JTQqFOk5GebUeAuVUHJWKqI42P0iaMO06O3rimj+XdfWgLySfHhQheUW2Qi14cBoAzPCX1kY4fzMEtJSkJydiXqqdGUNZOYlYc6CQaxaPQ8r185Fz/RmlDblo7q9jP2nhI4hh0ouhIDjgCyzwo9AcaOlC+Fn7hUUhEiq4zQCJTEnHTq8Jjo1FhFJMexTFVh4+Wrs2H8Iew7fhkvXrsTA9AEqeV+zRqoadxNcneHDv3XKkxSYf4gvX1sSEtLjaWkVSO1NEEeYQ4nTslN4OzeqzThkWfR5xA+XuXJ3RjFdjTYGQsJU/IB9ip+bduudqb5cfdkn2VwIPEFW5YYCYwji3BTEUEUG8zNRGJHW+RwIPDdvgtbNhQANowMoMqFPfbTiDRQOhQRLEcdidQddT0uVCekooKPRYUY63yOPv6eVWQisKpRq7YtQGw7xoFVnU8hGHsev1tyUTVDYomDcarPon621OCq2lGKLCbYVzARF5Y3m83cLwZZXW4RijmVx4xw/xBHxxL4hYN/hFHfEn78K0M6PRbOvo0kOyufaczoVEFdQUkvVRbLXUqprJ7OsoY4KjW+W8FJd8UqCpYhvRNcJaLKm+VXaJLChjqpKlrO1r81YI3U6BdcqGV1/K/6sWnmc3U2o72g01lTZAgo6VGlurbWptEsxrWZZQxHldiEVWyHqWsoINVV6bTIKzVJaiAlUSSrO6OcXaDYGpNLstdD0t0I4VLFW5wokJaUgMjKGiioGPrSa6iSOVF/u7Fjp+Xp9pYiIizEAc3XjfdW5CTLFnQlm+r8WhKXQtCgsVaa/dZ0DlVtWbo7ZCNBZBf78v04qUtNhK058HuV9urhTKXp46MvH3Pmz8eqrr+Crr75g+wQ37dmERYsHsW//Zpw4cQgfffQOvvzZ51i0YDEVpT+VnxVZhGaGJQ9PP/sU3vrgJbT31WPiFKUFDdCOlmD1yn68cvpGPHpkGZ57aA2eenAlrt/cgtNPbsWPXzmOLz54gcLwNwTZr/DO22/jd7/7LaH5Pf7wh9+bNKmfvP8mPvnoTdx7zwHavWkoKM5EUmr8cCCxmxchHU+FkmQW3HUsXUNnG1IVShMbhpi0WPYRK1WHF2EThqQcDnjCydXP06jp8oZqJNHWh8VQ2VB1qIVGhxNs8cjJt5nTs/JodWzsK1NnTcTGLSuwcuVUzF7YjUnz2lHXU474nCjEZ8XQahaawGwFaAcSor5aTCeAAqmmLhnPSc7LA2mWbGTSxqXbMuAfGUALmofdh27F/uN3Y/rSS1Hb1YaG7hba1SCzaK/1Lu2SykL6EzDeAV5GkaXnppr1LP8wnSrmyeYF70Avc1qUL62yD2Gt6sa2kuHKxYo9c/d2RyhfS05etgGaArIVH6f4SQcC036WhStVbiCv9+F90q05KGusQjAtph+tqxdtrM4/CIwK53NykmC/cfP05Gu9GH68TgUipsyfjo7BbiMOdDReXVctFWwuUmxJyCzKQrECYjlOdSBKOl2VyQigqFCBSKU05dD5SHUlFWcTWFaziaBMAm0yWDlOdbZuarEVyQU5VGq0rxQm2jxQyyYUdciK4FbcbuLQpM7sAbXiibhit5vijX2Hc2QM2r8baPKnuuNIlaaFOck/b7YANslCe/iGUWl17a3sNHzz8tn84Erqa5FdNBzEWME3UUBwFbBTKZ9TVTIUkyYbUNlSYk5pau1vRzWVVy3hVE65qh2rUn4gUl7F/LC6B7vQOamT9rLBrKuoOGRhVRnBplJF/J0fuKBWqLMra20GaBV1BailzW2ifdUun59y9ggmxYPJXkqZqbnRNmiDQCEbKrmtIn+2/EIDtXG0nMrD9KSk96Lc96DV8QkLgs5KSLXkEGixxlaq2KAT7aaCJ739fAzU9H9dSpFJqWVmZ5nNAK2jCXC+bE7spNoMSMvKpKKKQ3gUOydtqQAnoOm+Ci/wUdCpwxg+njdtWxSSOZPPmjOEo3fcjJdefhIvvnAK775zFt//4XvMm7uQqjAc+WUltGa+uOf+e8/pun/E9t1bTfnphr5Wk1bW01uHxx85iK9+egq/++UL+Pnnp/DBWw/gN9++ge9+/TG++uRDfPTWB/jq86/x/Z/+hD/88Y/46utv8PFPPsHZs2dx660HMH/BLBQU5RIUgZjg6UpV4UnrFYWUzGzk5hcgIy+XAzeTQON3VcUByEkgOS+ddi/YhFBIpWkhPtWabc7BdCEEoqhctC4bn5FsUpHMmldooNkBlSpOycowIQ0l7EdLV87Hldcsw+o1s7B4URdWb5iNnllNyCpLonoJR3lzGSqbqBQItLC4UKocF76+IELIz9Qy026ndiiL2FfV12LTovia/LBj3414/o03sH7bDmSWlaG8rXF4EZ5AUrUVD8JCSk0hFv60g1KP2rSIjI8cPtsz1B+F5UUmHc9F500QNioHr/cSGC7rqWMNacUVDnJu7Ux2UyWv/NnPFP6hMkYCkzubyWrhJBlBW6usAn0eafzMgvjZ+UcFG8XmRQCqnJGaKrxoCUV9WEctXuw4FuF8bRIGvdN6TYpYa38jVWwJ7abFWPP8Witqe+uhczp1mLBCOWr7WlCjPOrOWliaigklqS26Ih240qr6bNUEGR2VINnZaOCmRf9CNdnS9joU8rYKA8kTMPldFPF/4sY5ftjDNcQV8UWcEW/O3xBQO3/9TO1f/Jx/5V/aGBAtR9rOkSotS3XKpNIUX6bQDFsFXzgVmtKhlF+WW5FN2CjZXCpN4R1VtI+VJmamobvBZAKU15cTROUop2UtZUetJBiraS3Vejir1LXVmk5XWV+NKirAyqZ6KrYWs5ZmNiQogxVUWNHIx6TtlEKr5gfY1tOCxvZmhHAgTSAQCktKTTyQMgGkyMaOczBQGzt2vLGeJaXliCbULr5krNlAiIyLMzD0ZAfTDOjOThOaQAuUmmjSnrSLKaA5jOf93Yera6jZc0W1KaBMA5UrUtUOqTSz4+nhiXGEoOxmcnoq7QgHa7qObUs0kNMieDJbanoiB4wPVOLZkSrSwdnd7IIGhgfg0O178I//+B3ee/cNfPbpT/H7336HutomWtpwlPH7UErQPfffbXD2v/7hz7h6yzVmIblzZh/aJ3dTpVXj1KknDOz+6Z++w//+82/46/f4x//1B3wvZfZ7/m1+/glffPkJTj76MNZfdRVW0oYVFJfD259qgq9JtcT8o5QuJPvD92ojnGiHpMTS8zKRY7NSbWVzEuDsnptnliTiMlOoxKL5PyWEx5hNJG0maYAq/UdLBJFJsVQctOqcRDSAs2gLrbyvApEFt1RF87MfrVw1C7tuXIUDt6zFxm2L0TK5CvF54YhMC0U2VaMmvKzCHLh4O8ON9jY5Ix4WqjEfwjOWr6GjtwM9/d2cAKsQGhdkKnbc9dA9uG7PTbBV1yDBakEC34cflZt2H52dXOFDVR8REcEJKsysfem4OoUH6XhDD05EodGRRlFqsV4wUyaC1JiKUOpvlYZ38iAY+XgXjb3YBGJ7Uqkp51iPpw2QsJhwKvwwjBs3Hq6E6ASH8XB2VmaLzv10M+dSxGrDK8yHl/FwC/BEeFykUfimIozLcPOSwyAox7rQRXg501onorGnDoNzJmJgdocJIK7roYtqGD5FKotws+hQ4UodYFxodinTy/OQWpmFtOpcAzYbW2Ylv0sqNgXiJtjSTAJ7dqUKTFbyd20wFBt7mkUll87bpPAx0ig8LPycxY1z/LCrs5F2U7z5v9kQUPsXP+dfORJodtspH2tXaZKDoqg9a0BbramF5bSR1ZWEUgVqW+vQ0NFKa9hAtVZtaqLb6ij5+UZyqbxsvFQkcy2JL7vZNdRFMNUbdaYZV62MUFP8mXI2O/o6Cbcqc4p2fWuj2f2qaarj37VUbE0EXKXZ3WzraaTlLEYNZ40WQZIzUSNlcosqhBKKEYlxuIQdMTmDSiklFeOVKUAVNZadxMHJCaqA4BcYTMtHS3HRxcZmanHeN1BWIZAdz8dURdCJ3Io38gr0N0nlWkMTuMaOG2fiz2QpFY+m3/V/pUzpf4o90+6m4BbLFhwWYRaUVbdNyc5ptFepuVlIt+QihlY0KSXBlLvRYRyyKpqxlX/oQTsXFB4J5ZMuWroE3333Pb799uf48ovP8MypUwgNDoe1oJjfRzUVT5aJDTx49AimTp2B9q562o4BVHZy1u3q4ufagJdffsUg63ff/Rb/QOj9mUrsu9/9Hr/+1a/xh++/w+NPPY55i+cjv6iAryfGxMop4Njd25+WMgFRghituV8IrWF0HG1uIb+HGiQTaAnZiVTTRQiLjkJUYjIiUlIQm5FJu5lOwBSgqrkJiZmZtGjR/D6bqLwyCa9AxBHkaTkZJrxCv2cQXvrOp8ycilIq85ikBOSXl1MBlSI5LQbr1s7D008fxp6bV1GxTaKlsiGvLANZhFl4ChWtJYVqJo3WSzuSrsi1ZcGm4ob8Xzqvq6cFUkXgyMRQJGfF4+TpR7Hz9oOciHVwiZXqJ8Z83yqx7kgoOBMYXlTQUbFR7CORphiBh69OBfM1gcLKEXWhHdWB1tqlFbRU/85Li/d8HKlvRwLK04cqnPZQVV/UT5QK5e7pbtS9fpeCV7VkVUV2Ux4wVaGbliOoghVMLjvqFewLv6hAhCVGIjotDknZaWbtTAUvtZyhmn3qv1p3c6LNHufhxOYIB08H3jYW0+f0YvFKWtGptWgZUMqUhdbThvwGgqe+BNkEVnV3DccwYdeUT5WVTyuZx/9bkVGey6ZyQsUEYSEBlmdyQtPK82lbi1DW1cjbFpjKt7X8fIs5Fqv6OqjyGgQ07WyKH+KIeCKu2Hc3xRtx53y7+W8Czf4z8ga6kx1oI1WaFunsWQPyunbrqRdllBqbZKS8sRb8tIuhrVnFmyiITpHBSndQDlc7m7Lt1VQXabSNttH2P6/Zx7DGs8a1xrfGuca7xr3GvzggHogL4oNdmdlhJo6IJ/bsAHFmpDqzA+18mP2rPyNvOFKl2YE2UqXZracC4BQ3MhJq8sRa6NMLV0qDMukVPKeIYKU5KHdLCanKslfTmx7ZVJJ3tI220fa3284fs/axrHGt8a1xrvGuca/xLw6IB+KC+DASZuKHOGK3miPV2b9lN//Vn5E3VBtpO0eqNHlb7UBo4c4ONbtSkxfWAp9ecDqb4ksUNKc3o/QGvTEloupNKqBuZBPBR9toG23/c9r5Y1jjWuNb41zjXeNe418cEA/EBfFBnLArMzvMxBP7zuaF1Jl4dD6j/tWf8298vkqzh3BcCGqSi/LAWtjTC1XEr+JKFCwnn6y0BpFZUlNvTk201psdbaNttP3PbxrP9rGtca7xrnGv8S8OiAfigvggTogX4saFYGYP1fjX1Jnav/lz/h30IHrAvwQ1u/2U99WCnl2t2cGmyF/RWPJSb0h0VokQvUHR+kJNH8BoG22j7W+3XWjcqmlca3xrnGu8a9xr/IsDdpDZVZl4IW7YbeZfgpnafwhm+jn/TiNV2kjreT7UtJCn3QnRVi9U5NUWrF68PLLeiLLo9abUVMRNb9Le9KZH22gbbf/z2shxrHFtH+Ma7xr3Gv/igHggLogP4oR4IW6cD7MLWc3/MND0c/4dLwQ1EdS+pqYFPO1K2NWa5KMdbsrJ0puwA87eJDf1JkfbaBttfz9N43rkOLePfXHADjHxwa7KxA3xQxwRT+zK7K8GM/2cf2e1fw1q2o2wg82u2OSH9aLV9CbUJC/1ps5verOjbbSNtv+57ULjWuPdPvbtLBAX7IrMDjL7bub/LczU/l0/F3oAPfBIqKnpydX0Yi4ENjW7crNDThJTzf4GR9toG21/X80+xu3wUhMH7Ew4H2RqdpbY2WKH2V8FaPq50INcCGp2taZmV2zywXa42ZvexEjQjbbRNtr+vpt9zI/kgLhgXyezKzI1uyr7L4GZ/edCD6Zmh9pfAttIuNmb3oS96U2NttE22v5+28jxPpIDIyGmdj7I7DC7EHfU/tM/F3pQNTtBzwebHW7nA87e9IZG22gbbX//7ULj386GkbwYCbL/UpjZfy704PZ2PtjOh5u92d/IaBtto+3/X+1CPBjJi38LZGp/9Z8LPcn5zf7Czgec2oXe1GgbbaPt77+dz4KRnLgQR85v/6U/F3rCv9RGvvDRNtpG22i7ECf+Uvtv/bnQCxhto220jbb/bPt/+nOhFzTaRttoG23/3vY3+3OhFzvaRttoG2329lf+ueii/wNpgZMHdgMHNQAAAABJRU5ErkJgg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fontAlgn="base">
              <a:buNone/>
            </a:pPr>
            <a:endParaRPr lang="en-US" dirty="0"/>
          </a:p>
          <a:p>
            <a:pPr marL="0" indent="0" fontAlgn="base">
              <a:buNone/>
            </a:pPr>
            <a:r>
              <a:rPr lang="hr-HR" dirty="0"/>
              <a:t>- u</a:t>
            </a:r>
            <a:r>
              <a:rPr lang="en-US" dirty="0"/>
              <a:t> </a:t>
            </a:r>
            <a:r>
              <a:rPr lang="en-US" dirty="0" err="1"/>
              <a:t>djelu</a:t>
            </a:r>
            <a:r>
              <a:rPr lang="en-US" dirty="0"/>
              <a:t> </a:t>
            </a:r>
            <a:r>
              <a:rPr lang="en-US" i="1" dirty="0" err="1"/>
              <a:t>Život</a:t>
            </a:r>
            <a:r>
              <a:rPr lang="en-US" i="1" dirty="0"/>
              <a:t> je san </a:t>
            </a:r>
            <a:r>
              <a:rPr lang="en-US" dirty="0" err="1"/>
              <a:t>prevladavaju</a:t>
            </a:r>
            <a:r>
              <a:rPr lang="en-US" dirty="0"/>
              <a:t> </a:t>
            </a:r>
            <a:r>
              <a:rPr lang="en-US" dirty="0" err="1"/>
              <a:t>neobični</a:t>
            </a:r>
            <a:r>
              <a:rPr lang="en-US" dirty="0"/>
              <a:t> </a:t>
            </a:r>
            <a:r>
              <a:rPr lang="en-US" dirty="0" err="1"/>
              <a:t>izrazi</a:t>
            </a:r>
            <a:r>
              <a:rPr lang="en-US" dirty="0"/>
              <a:t>, </a:t>
            </a:r>
            <a:r>
              <a:rPr lang="en-US" dirty="0" err="1"/>
              <a:t>složene</a:t>
            </a:r>
            <a:r>
              <a:rPr lang="en-US" dirty="0"/>
              <a:t> </a:t>
            </a:r>
            <a:r>
              <a:rPr lang="en-US" dirty="0" err="1"/>
              <a:t>metafore</a:t>
            </a:r>
            <a:r>
              <a:rPr lang="en-US" dirty="0"/>
              <a:t>, </a:t>
            </a:r>
            <a:r>
              <a:rPr lang="en-US" dirty="0" err="1"/>
              <a:t>autor</a:t>
            </a:r>
            <a:r>
              <a:rPr lang="en-US" dirty="0"/>
              <a:t> </a:t>
            </a:r>
            <a:r>
              <a:rPr lang="en-US" dirty="0" err="1"/>
              <a:t>koncentrira</a:t>
            </a:r>
            <a:r>
              <a:rPr lang="en-US" dirty="0"/>
              <a:t> </a:t>
            </a:r>
            <a:r>
              <a:rPr lang="en-US" dirty="0" err="1"/>
              <a:t>događaje</a:t>
            </a:r>
            <a:r>
              <a:rPr lang="en-US" dirty="0"/>
              <a:t> u </a:t>
            </a:r>
            <a:r>
              <a:rPr lang="en-US" dirty="0" err="1"/>
              <a:t>jednu</a:t>
            </a:r>
            <a:r>
              <a:rPr lang="en-US" dirty="0"/>
              <a:t> </a:t>
            </a:r>
            <a:r>
              <a:rPr lang="en-US" dirty="0" err="1"/>
              <a:t>radnju</a:t>
            </a:r>
            <a:r>
              <a:rPr lang="hr-HR" dirty="0"/>
              <a:t>,</a:t>
            </a:r>
            <a:r>
              <a:rPr lang="en-US" dirty="0"/>
              <a:t> </a:t>
            </a:r>
            <a:r>
              <a:rPr lang="en-US" dirty="0" err="1"/>
              <a:t>čime</a:t>
            </a:r>
            <a:r>
              <a:rPr lang="en-US" dirty="0"/>
              <a:t> </a:t>
            </a:r>
            <a:r>
              <a:rPr lang="en-US" dirty="0" err="1"/>
              <a:t>postiže</a:t>
            </a:r>
            <a:r>
              <a:rPr lang="en-US" dirty="0"/>
              <a:t> </a:t>
            </a:r>
            <a:r>
              <a:rPr lang="en-US" dirty="0" err="1"/>
              <a:t>simetriju</a:t>
            </a:r>
            <a:r>
              <a:rPr lang="en-US" dirty="0"/>
              <a:t> u </a:t>
            </a:r>
            <a:r>
              <a:rPr lang="en-US" dirty="0" err="1"/>
              <a:t>djelu</a:t>
            </a:r>
            <a:endParaRPr lang="hr-HR" dirty="0"/>
          </a:p>
          <a:p>
            <a:pPr fontAlgn="base">
              <a:buFontTx/>
              <a:buChar char="-"/>
            </a:pPr>
            <a:r>
              <a:rPr lang="hr-HR" dirty="0"/>
              <a:t>p</a:t>
            </a:r>
            <a:r>
              <a:rPr lang="en-US" dirty="0" err="1"/>
              <a:t>ojam</a:t>
            </a:r>
            <a:r>
              <a:rPr lang="en-US" dirty="0"/>
              <a:t> </a:t>
            </a:r>
            <a:r>
              <a:rPr lang="en-US" dirty="0" err="1"/>
              <a:t>simetrije</a:t>
            </a:r>
            <a:r>
              <a:rPr lang="en-US" dirty="0"/>
              <a:t> </a:t>
            </a:r>
            <a:r>
              <a:rPr lang="en-US" dirty="0" err="1"/>
              <a:t>više</a:t>
            </a:r>
            <a:r>
              <a:rPr lang="en-US" dirty="0"/>
              <a:t> bi </a:t>
            </a:r>
            <a:r>
              <a:rPr lang="en-US" dirty="0" err="1"/>
              <a:t>odgovarao</a:t>
            </a:r>
            <a:r>
              <a:rPr lang="en-US" dirty="0"/>
              <a:t> </a:t>
            </a:r>
            <a:r>
              <a:rPr lang="en-US" dirty="0" err="1"/>
              <a:t>današnjim</a:t>
            </a:r>
            <a:r>
              <a:rPr lang="en-US" dirty="0"/>
              <a:t> </a:t>
            </a:r>
            <a:r>
              <a:rPr lang="en-US" dirty="0" err="1"/>
              <a:t>shvaćanjima</a:t>
            </a:r>
            <a:r>
              <a:rPr lang="en-US" dirty="0"/>
              <a:t> </a:t>
            </a:r>
            <a:r>
              <a:rPr lang="en-US" dirty="0" err="1"/>
              <a:t>proporcija</a:t>
            </a:r>
            <a:r>
              <a:rPr lang="en-US" dirty="0"/>
              <a:t>, </a:t>
            </a:r>
            <a:r>
              <a:rPr lang="en-US" dirty="0" err="1"/>
              <a:t>odnosno</a:t>
            </a:r>
            <a:r>
              <a:rPr lang="en-US" dirty="0"/>
              <a:t> </a:t>
            </a:r>
            <a:r>
              <a:rPr lang="en-US" dirty="0" err="1"/>
              <a:t>razmjera</a:t>
            </a:r>
            <a:r>
              <a:rPr lang="en-US" dirty="0"/>
              <a:t>.</a:t>
            </a:r>
            <a:endParaRPr lang="hr-HR" dirty="0"/>
          </a:p>
          <a:p>
            <a:pPr fontAlgn="base">
              <a:buFontTx/>
              <a:buChar char="-"/>
            </a:pPr>
            <a:r>
              <a:rPr lang="en-US" dirty="0"/>
              <a:t> </a:t>
            </a:r>
            <a:r>
              <a:rPr lang="hr-HR" dirty="0" err="1"/>
              <a:t>i</a:t>
            </a:r>
            <a:r>
              <a:rPr lang="en-US" dirty="0" err="1"/>
              <a:t>sto</a:t>
            </a:r>
            <a:r>
              <a:rPr lang="en-US" dirty="0"/>
              <a:t> </a:t>
            </a:r>
            <a:r>
              <a:rPr lang="en-US" dirty="0" err="1"/>
              <a:t>tako</a:t>
            </a:r>
            <a:r>
              <a:rPr lang="hr-HR" dirty="0"/>
              <a:t>,</a:t>
            </a:r>
            <a:r>
              <a:rPr lang="en-US" dirty="0"/>
              <a:t> </a:t>
            </a:r>
            <a:r>
              <a:rPr lang="en-US" dirty="0" err="1"/>
              <a:t>Calderón</a:t>
            </a:r>
            <a:r>
              <a:rPr lang="hr-HR" dirty="0"/>
              <a:t> de la Barca</a:t>
            </a:r>
            <a:r>
              <a:rPr lang="en-US" dirty="0"/>
              <a:t> </a:t>
            </a:r>
            <a:r>
              <a:rPr lang="en-US" dirty="0" err="1"/>
              <a:t>ističe</a:t>
            </a:r>
            <a:r>
              <a:rPr lang="en-US" dirty="0"/>
              <a:t> </a:t>
            </a:r>
            <a:r>
              <a:rPr lang="en-US" dirty="0" err="1"/>
              <a:t>kako</a:t>
            </a:r>
            <a:r>
              <a:rPr lang="en-US" dirty="0"/>
              <a:t> je </a:t>
            </a:r>
            <a:r>
              <a:rPr lang="en-US" dirty="0" err="1"/>
              <a:t>najviše</a:t>
            </a:r>
            <a:r>
              <a:rPr lang="en-US" dirty="0"/>
              <a:t> </a:t>
            </a:r>
            <a:r>
              <a:rPr lang="en-US" dirty="0" err="1"/>
              <a:t>volio</a:t>
            </a:r>
            <a:r>
              <a:rPr lang="en-US" dirty="0"/>
              <a:t> </a:t>
            </a:r>
            <a:r>
              <a:rPr lang="en-US" dirty="0" err="1"/>
              <a:t>znanost</a:t>
            </a:r>
            <a:r>
              <a:rPr lang="en-US" dirty="0"/>
              <a:t>, a</a:t>
            </a:r>
            <a:r>
              <a:rPr lang="hr-HR" dirty="0"/>
              <a:t> </a:t>
            </a:r>
            <a:r>
              <a:rPr lang="en-US" dirty="0" err="1"/>
              <a:t>ponajviše</a:t>
            </a:r>
            <a:r>
              <a:rPr lang="en-US" dirty="0"/>
              <a:t> </a:t>
            </a:r>
            <a:r>
              <a:rPr lang="en-US" dirty="0" err="1"/>
              <a:t>matematiku</a:t>
            </a:r>
            <a:endParaRPr lang="en-US" dirty="0"/>
          </a:p>
          <a:p>
            <a:endParaRPr lang="hr-HR" dirty="0"/>
          </a:p>
          <a:p>
            <a:pPr marL="0" indent="0">
              <a:buNone/>
            </a:pPr>
            <a:endParaRPr lang="hr-HR" dirty="0"/>
          </a:p>
        </p:txBody>
      </p:sp>
    </p:spTree>
    <p:extLst>
      <p:ext uri="{BB962C8B-B14F-4D97-AF65-F5344CB8AC3E}">
        <p14:creationId xmlns:p14="http://schemas.microsoft.com/office/powerpoint/2010/main" val="133127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Astrologija i matematika</a:t>
            </a:r>
          </a:p>
        </p:txBody>
      </p:sp>
      <p:sp>
        <p:nvSpPr>
          <p:cNvPr id="3" name="Rezervirano mjesto sadržaja 2"/>
          <p:cNvSpPr>
            <a:spLocks noGrp="1"/>
          </p:cNvSpPr>
          <p:nvPr>
            <p:ph idx="1"/>
          </p:nvPr>
        </p:nvSpPr>
        <p:spPr/>
        <p:txBody>
          <a:bodyPr>
            <a:normAutofit/>
          </a:bodyPr>
          <a:lstStyle/>
          <a:p>
            <a:pPr marL="0" indent="0" fontAlgn="base">
              <a:buNone/>
            </a:pPr>
            <a:endParaRPr lang="en-US" dirty="0"/>
          </a:p>
          <a:p>
            <a:pPr fontAlgn="base">
              <a:buFontTx/>
              <a:buChar char="-"/>
            </a:pPr>
            <a:r>
              <a:rPr lang="hr-HR" dirty="0"/>
              <a:t>k</a:t>
            </a:r>
            <a:r>
              <a:rPr lang="en-US" dirty="0" err="1"/>
              <a:t>ršćanstvo</a:t>
            </a:r>
            <a:r>
              <a:rPr lang="en-US" dirty="0"/>
              <a:t> se </a:t>
            </a:r>
            <a:r>
              <a:rPr lang="en-US" dirty="0" err="1"/>
              <a:t>miješa</a:t>
            </a:r>
            <a:r>
              <a:rPr lang="en-US" dirty="0"/>
              <a:t> s </a:t>
            </a:r>
            <a:r>
              <a:rPr lang="en-US" dirty="0" err="1"/>
              <a:t>mistikom</a:t>
            </a:r>
            <a:r>
              <a:rPr lang="en-US" dirty="0"/>
              <a:t> (</a:t>
            </a:r>
            <a:r>
              <a:rPr lang="en-US" dirty="0" err="1"/>
              <a:t>astrologij</a:t>
            </a:r>
            <a:r>
              <a:rPr lang="hr-HR" dirty="0"/>
              <a:t>om</a:t>
            </a:r>
            <a:r>
              <a:rPr lang="en-US" dirty="0"/>
              <a:t>) u </a:t>
            </a:r>
            <a:r>
              <a:rPr lang="en-US" dirty="0" err="1"/>
              <a:t>djelu</a:t>
            </a:r>
            <a:r>
              <a:rPr lang="en-US" dirty="0"/>
              <a:t> </a:t>
            </a:r>
            <a:r>
              <a:rPr lang="en-US" i="1" dirty="0" err="1"/>
              <a:t>Život</a:t>
            </a:r>
            <a:r>
              <a:rPr lang="en-US" i="1" dirty="0"/>
              <a:t> je san</a:t>
            </a:r>
            <a:endParaRPr lang="hr-HR" i="1" dirty="0"/>
          </a:p>
          <a:p>
            <a:pPr fontAlgn="base">
              <a:buFontTx/>
              <a:buChar char="-"/>
            </a:pPr>
            <a:r>
              <a:rPr lang="en-US" i="1" dirty="0"/>
              <a:t> </a:t>
            </a:r>
            <a:r>
              <a:rPr lang="hr-HR" dirty="0" err="1"/>
              <a:t>s</a:t>
            </a:r>
            <a:r>
              <a:rPr lang="en-US" dirty="0" err="1"/>
              <a:t>ama</a:t>
            </a:r>
            <a:r>
              <a:rPr lang="en-US" dirty="0"/>
              <a:t> </a:t>
            </a:r>
            <a:r>
              <a:rPr lang="en-US" dirty="0" err="1"/>
              <a:t>znanost</a:t>
            </a:r>
            <a:r>
              <a:rPr lang="en-US" dirty="0"/>
              <a:t> </a:t>
            </a:r>
            <a:r>
              <a:rPr lang="en-US" dirty="0" err="1"/>
              <a:t>izvorno</a:t>
            </a:r>
            <a:r>
              <a:rPr lang="en-US" dirty="0"/>
              <a:t> se </a:t>
            </a:r>
            <a:r>
              <a:rPr lang="en-US" dirty="0" err="1"/>
              <a:t>temeljila</a:t>
            </a:r>
            <a:r>
              <a:rPr lang="en-US" dirty="0"/>
              <a:t> </a:t>
            </a:r>
            <a:r>
              <a:rPr lang="en-US" dirty="0" err="1"/>
              <a:t>na</a:t>
            </a:r>
            <a:r>
              <a:rPr lang="en-US" dirty="0"/>
              <a:t> </a:t>
            </a:r>
            <a:r>
              <a:rPr lang="en-US" dirty="0" err="1"/>
              <a:t>promatranju</a:t>
            </a:r>
            <a:r>
              <a:rPr lang="en-US" dirty="0"/>
              <a:t> </a:t>
            </a:r>
            <a:r>
              <a:rPr lang="en-US" dirty="0" err="1"/>
              <a:t>planeta</a:t>
            </a:r>
            <a:r>
              <a:rPr lang="en-US" dirty="0"/>
              <a:t> </a:t>
            </a:r>
            <a:r>
              <a:rPr lang="en-US" dirty="0" err="1"/>
              <a:t>i</a:t>
            </a:r>
            <a:r>
              <a:rPr lang="en-US" dirty="0"/>
              <a:t> </a:t>
            </a:r>
            <a:r>
              <a:rPr lang="en-US" dirty="0" err="1"/>
              <a:t>zvijezda</a:t>
            </a:r>
            <a:r>
              <a:rPr lang="en-US" dirty="0"/>
              <a:t>, </a:t>
            </a:r>
            <a:r>
              <a:rPr lang="en-US" dirty="0" err="1"/>
              <a:t>što</a:t>
            </a:r>
            <a:r>
              <a:rPr lang="en-US" dirty="0"/>
              <a:t> je </a:t>
            </a:r>
            <a:r>
              <a:rPr lang="en-US" dirty="0" err="1"/>
              <a:t>zauzvrat</a:t>
            </a:r>
            <a:r>
              <a:rPr lang="en-US" dirty="0"/>
              <a:t> </a:t>
            </a:r>
            <a:r>
              <a:rPr lang="en-US" dirty="0" err="1"/>
              <a:t>potaknulo</a:t>
            </a:r>
            <a:r>
              <a:rPr lang="en-US" dirty="0"/>
              <a:t> </a:t>
            </a:r>
            <a:r>
              <a:rPr lang="en-US" dirty="0" err="1"/>
              <a:t>razvoj</a:t>
            </a:r>
            <a:r>
              <a:rPr lang="en-US" dirty="0"/>
              <a:t> </a:t>
            </a:r>
            <a:r>
              <a:rPr lang="en-US" dirty="0" err="1"/>
              <a:t>matematike</a:t>
            </a:r>
            <a:r>
              <a:rPr lang="en-US" dirty="0"/>
              <a:t> </a:t>
            </a:r>
            <a:r>
              <a:rPr lang="en-US" dirty="0" err="1"/>
              <a:t>i</a:t>
            </a:r>
            <a:r>
              <a:rPr lang="en-US" dirty="0"/>
              <a:t> </a:t>
            </a:r>
            <a:r>
              <a:rPr lang="en-US" dirty="0" err="1"/>
              <a:t>astronomije</a:t>
            </a:r>
            <a:r>
              <a:rPr lang="en-US" dirty="0"/>
              <a:t>, a </a:t>
            </a:r>
            <a:r>
              <a:rPr lang="en-US" dirty="0" err="1"/>
              <a:t>potom</a:t>
            </a:r>
            <a:r>
              <a:rPr lang="en-US" dirty="0"/>
              <a:t> </a:t>
            </a:r>
            <a:r>
              <a:rPr lang="en-US" dirty="0" err="1"/>
              <a:t>i</a:t>
            </a:r>
            <a:r>
              <a:rPr lang="en-US" dirty="0"/>
              <a:t> </a:t>
            </a:r>
            <a:r>
              <a:rPr lang="en-US" dirty="0" err="1"/>
              <a:t>fizike</a:t>
            </a:r>
            <a:r>
              <a:rPr lang="en-US" dirty="0"/>
              <a:t> u </a:t>
            </a:r>
            <a:r>
              <a:rPr lang="en-US" dirty="0" err="1"/>
              <a:t>nastajanju</a:t>
            </a:r>
            <a:r>
              <a:rPr lang="en-US" dirty="0"/>
              <a:t>.</a:t>
            </a:r>
            <a:endParaRPr lang="hr-HR" dirty="0"/>
          </a:p>
          <a:p>
            <a:pPr fontAlgn="base">
              <a:buFontTx/>
              <a:buChar char="-"/>
            </a:pPr>
            <a:r>
              <a:rPr lang="en-US" dirty="0"/>
              <a:t> </a:t>
            </a:r>
            <a:r>
              <a:rPr lang="hr-HR" dirty="0" err="1"/>
              <a:t>m</a:t>
            </a:r>
            <a:r>
              <a:rPr lang="en-US" dirty="0" err="1"/>
              <a:t>atematika</a:t>
            </a:r>
            <a:r>
              <a:rPr lang="en-US" dirty="0"/>
              <a:t> je do </a:t>
            </a:r>
            <a:r>
              <a:rPr lang="en-US" dirty="0" err="1"/>
              <a:t>novovjekovne</a:t>
            </a:r>
            <a:r>
              <a:rPr lang="en-US" dirty="0"/>
              <a:t> </a:t>
            </a:r>
            <a:r>
              <a:rPr lang="en-US" dirty="0" err="1"/>
              <a:t>znanosti</a:t>
            </a:r>
            <a:r>
              <a:rPr lang="en-US" dirty="0"/>
              <a:t> u </a:t>
            </a:r>
            <a:r>
              <a:rPr lang="en-US" dirty="0" err="1"/>
              <a:t>astrologiji</a:t>
            </a:r>
            <a:r>
              <a:rPr lang="en-US" dirty="0"/>
              <a:t> </a:t>
            </a:r>
            <a:r>
              <a:rPr lang="en-US" dirty="0" err="1"/>
              <a:t>pronašla</a:t>
            </a:r>
            <a:r>
              <a:rPr lang="en-US" dirty="0"/>
              <a:t> </a:t>
            </a:r>
            <a:r>
              <a:rPr lang="en-US" dirty="0" err="1"/>
              <a:t>najširu</a:t>
            </a:r>
            <a:r>
              <a:rPr lang="en-US" dirty="0"/>
              <a:t> </a:t>
            </a:r>
            <a:r>
              <a:rPr lang="en-US" dirty="0" err="1"/>
              <a:t>primjenu</a:t>
            </a:r>
            <a:r>
              <a:rPr lang="hr-HR" dirty="0"/>
              <a:t>,</a:t>
            </a:r>
            <a:r>
              <a:rPr lang="en-US" dirty="0"/>
              <a:t> </a:t>
            </a:r>
            <a:r>
              <a:rPr lang="en-US" dirty="0" err="1"/>
              <a:t>i</a:t>
            </a:r>
            <a:r>
              <a:rPr lang="en-US" dirty="0"/>
              <a:t> to </a:t>
            </a:r>
            <a:r>
              <a:rPr lang="en-US" dirty="0" err="1"/>
              <a:t>kroz</a:t>
            </a:r>
            <a:r>
              <a:rPr lang="en-US" dirty="0"/>
              <a:t> </a:t>
            </a:r>
            <a:r>
              <a:rPr lang="en-US" dirty="0" err="1"/>
              <a:t>opis</a:t>
            </a:r>
            <a:r>
              <a:rPr lang="en-US" dirty="0"/>
              <a:t> </a:t>
            </a:r>
            <a:r>
              <a:rPr lang="en-US" dirty="0" err="1"/>
              <a:t>položaja</a:t>
            </a:r>
            <a:r>
              <a:rPr lang="en-US" dirty="0"/>
              <a:t> </a:t>
            </a:r>
            <a:r>
              <a:rPr lang="en-US" dirty="0" err="1"/>
              <a:t>nebeskih</a:t>
            </a:r>
            <a:r>
              <a:rPr lang="en-US" dirty="0"/>
              <a:t> </a:t>
            </a:r>
            <a:r>
              <a:rPr lang="en-US" dirty="0" err="1"/>
              <a:t>tijela</a:t>
            </a:r>
            <a:r>
              <a:rPr lang="en-US" dirty="0"/>
              <a:t>, </a:t>
            </a:r>
            <a:r>
              <a:rPr lang="en-US" dirty="0" err="1"/>
              <a:t>kroz</a:t>
            </a:r>
            <a:r>
              <a:rPr lang="en-US" dirty="0"/>
              <a:t> </a:t>
            </a:r>
            <a:r>
              <a:rPr lang="en-US" dirty="0" err="1"/>
              <a:t>geometrijske</a:t>
            </a:r>
            <a:r>
              <a:rPr lang="en-US" dirty="0"/>
              <a:t> </a:t>
            </a:r>
            <a:r>
              <a:rPr lang="en-US" dirty="0" err="1"/>
              <a:t>modele</a:t>
            </a:r>
            <a:r>
              <a:rPr lang="en-US" dirty="0"/>
              <a:t> </a:t>
            </a:r>
            <a:r>
              <a:rPr lang="en-US" dirty="0" err="1"/>
              <a:t>kretanja</a:t>
            </a:r>
            <a:r>
              <a:rPr lang="en-US" dirty="0"/>
              <a:t> </a:t>
            </a:r>
            <a:r>
              <a:rPr lang="en-US" dirty="0" err="1"/>
              <a:t>nebeskih</a:t>
            </a:r>
            <a:r>
              <a:rPr lang="en-US" dirty="0"/>
              <a:t> </a:t>
            </a:r>
            <a:r>
              <a:rPr lang="en-US" dirty="0" err="1"/>
              <a:t>tijela</a:t>
            </a:r>
            <a:r>
              <a:rPr lang="en-US" dirty="0"/>
              <a:t>, </a:t>
            </a:r>
            <a:r>
              <a:rPr lang="en-US" dirty="0" err="1"/>
              <a:t>ali</a:t>
            </a:r>
            <a:r>
              <a:rPr lang="en-US" dirty="0"/>
              <a:t> </a:t>
            </a:r>
            <a:r>
              <a:rPr lang="en-US" dirty="0" err="1"/>
              <a:t>i</a:t>
            </a:r>
            <a:r>
              <a:rPr lang="en-US" dirty="0"/>
              <a:t> </a:t>
            </a:r>
            <a:r>
              <a:rPr lang="en-US" dirty="0" err="1"/>
              <a:t>kroz</a:t>
            </a:r>
            <a:r>
              <a:rPr lang="en-US" dirty="0"/>
              <a:t> </a:t>
            </a:r>
            <a:r>
              <a:rPr lang="en-US" dirty="0" err="1"/>
              <a:t>primjenu</a:t>
            </a:r>
            <a:r>
              <a:rPr lang="en-US" dirty="0"/>
              <a:t> </a:t>
            </a:r>
            <a:r>
              <a:rPr lang="en-US" dirty="0" err="1"/>
              <a:t>geometrijskih</a:t>
            </a:r>
            <a:r>
              <a:rPr lang="en-US" dirty="0"/>
              <a:t> </a:t>
            </a:r>
            <a:r>
              <a:rPr lang="en-US" dirty="0" err="1"/>
              <a:t>modela</a:t>
            </a:r>
            <a:r>
              <a:rPr lang="en-US" dirty="0"/>
              <a:t> (</a:t>
            </a:r>
            <a:r>
              <a:rPr lang="en-US" dirty="0" err="1"/>
              <a:t>astrologija</a:t>
            </a:r>
            <a:r>
              <a:rPr lang="en-US" dirty="0"/>
              <a:t> </a:t>
            </a:r>
            <a:r>
              <a:rPr lang="en-US" dirty="0" err="1"/>
              <a:t>barata</a:t>
            </a:r>
            <a:r>
              <a:rPr lang="en-US" dirty="0"/>
              <a:t> </a:t>
            </a:r>
            <a:r>
              <a:rPr lang="en-US" dirty="0" err="1"/>
              <a:t>sljedećim</a:t>
            </a:r>
            <a:r>
              <a:rPr lang="en-US" dirty="0"/>
              <a:t> </a:t>
            </a:r>
            <a:r>
              <a:rPr lang="en-US" dirty="0" err="1"/>
              <a:t>aspektima</a:t>
            </a:r>
            <a:r>
              <a:rPr lang="en-US" dirty="0"/>
              <a:t> </a:t>
            </a:r>
            <a:r>
              <a:rPr lang="en-US" dirty="0" err="1"/>
              <a:t>kojima</a:t>
            </a:r>
            <a:r>
              <a:rPr lang="en-US" dirty="0"/>
              <a:t> </a:t>
            </a:r>
            <a:r>
              <a:rPr lang="en-US" dirty="0" err="1"/>
              <a:t>opisuje</a:t>
            </a:r>
            <a:r>
              <a:rPr lang="en-US" dirty="0"/>
              <a:t> </a:t>
            </a:r>
            <a:r>
              <a:rPr lang="en-US" dirty="0" err="1"/>
              <a:t>odnose</a:t>
            </a:r>
            <a:r>
              <a:rPr lang="en-US" dirty="0"/>
              <a:t> </a:t>
            </a:r>
            <a:r>
              <a:rPr lang="en-US" dirty="0" err="1"/>
              <a:t>među</a:t>
            </a:r>
            <a:r>
              <a:rPr lang="en-US" dirty="0"/>
              <a:t> </a:t>
            </a:r>
            <a:r>
              <a:rPr lang="en-US" dirty="0" err="1"/>
              <a:t>planetima</a:t>
            </a:r>
            <a:r>
              <a:rPr lang="en-US" dirty="0"/>
              <a:t>, a to </a:t>
            </a:r>
            <a:r>
              <a:rPr lang="en-US" dirty="0" err="1"/>
              <a:t>su</a:t>
            </a:r>
            <a:r>
              <a:rPr lang="en-US" dirty="0"/>
              <a:t> </a:t>
            </a:r>
            <a:r>
              <a:rPr lang="en-US" dirty="0" err="1"/>
              <a:t>ustvari</a:t>
            </a:r>
            <a:r>
              <a:rPr lang="en-US" dirty="0"/>
              <a:t> </a:t>
            </a:r>
            <a:r>
              <a:rPr lang="en-US" dirty="0" err="1"/>
              <a:t>i</a:t>
            </a:r>
            <a:r>
              <a:rPr lang="en-US" dirty="0"/>
              <a:t> </a:t>
            </a:r>
            <a:r>
              <a:rPr lang="en-US" dirty="0" err="1"/>
              <a:t>geometrijski</a:t>
            </a:r>
            <a:r>
              <a:rPr lang="en-US" dirty="0"/>
              <a:t> </a:t>
            </a:r>
            <a:r>
              <a:rPr lang="en-US" dirty="0" err="1"/>
              <a:t>likovi</a:t>
            </a:r>
            <a:r>
              <a:rPr lang="en-US" dirty="0"/>
              <a:t>: </a:t>
            </a:r>
            <a:r>
              <a:rPr lang="en-US" dirty="0" err="1"/>
              <a:t>konjunkcija</a:t>
            </a:r>
            <a:r>
              <a:rPr lang="en-US" dirty="0"/>
              <a:t>, </a:t>
            </a:r>
            <a:r>
              <a:rPr lang="en-US" dirty="0" err="1"/>
              <a:t>sekstil</a:t>
            </a:r>
            <a:r>
              <a:rPr lang="en-US" dirty="0"/>
              <a:t>, </a:t>
            </a:r>
            <a:r>
              <a:rPr lang="en-US" dirty="0" err="1"/>
              <a:t>kvadrant</a:t>
            </a:r>
            <a:r>
              <a:rPr lang="en-US" dirty="0"/>
              <a:t>, trigon, </a:t>
            </a:r>
            <a:r>
              <a:rPr lang="en-US" dirty="0" err="1"/>
              <a:t>opozicija</a:t>
            </a:r>
            <a:r>
              <a:rPr lang="en-US" dirty="0"/>
              <a:t>) </a:t>
            </a:r>
            <a:r>
              <a:rPr lang="en-US" dirty="0" err="1"/>
              <a:t>za</a:t>
            </a:r>
            <a:r>
              <a:rPr lang="en-US" dirty="0"/>
              <a:t> </a:t>
            </a:r>
            <a:r>
              <a:rPr lang="en-US" dirty="0" err="1"/>
              <a:t>opisivanje</a:t>
            </a:r>
            <a:r>
              <a:rPr lang="en-US" dirty="0"/>
              <a:t> </a:t>
            </a:r>
            <a:r>
              <a:rPr lang="en-US" dirty="0" err="1"/>
              <a:t>odnosa</a:t>
            </a:r>
            <a:r>
              <a:rPr lang="en-US" dirty="0"/>
              <a:t> </a:t>
            </a:r>
            <a:r>
              <a:rPr lang="en-US" dirty="0" err="1"/>
              <a:t>među</a:t>
            </a:r>
            <a:r>
              <a:rPr lang="en-US" dirty="0"/>
              <a:t> </a:t>
            </a:r>
            <a:r>
              <a:rPr lang="en-US" dirty="0" err="1"/>
              <a:t>nebeskim</a:t>
            </a:r>
            <a:r>
              <a:rPr lang="en-US" dirty="0"/>
              <a:t> </a:t>
            </a:r>
            <a:r>
              <a:rPr lang="en-US" dirty="0" err="1"/>
              <a:t>tijelima</a:t>
            </a:r>
            <a:r>
              <a:rPr lang="en-US" dirty="0"/>
              <a:t> </a:t>
            </a:r>
            <a:r>
              <a:rPr lang="en-US" dirty="0" err="1"/>
              <a:t>i</a:t>
            </a:r>
            <a:r>
              <a:rPr lang="en-US" dirty="0"/>
              <a:t> </a:t>
            </a:r>
            <a:r>
              <a:rPr lang="en-US" dirty="0" err="1"/>
              <a:t>stvaranje</a:t>
            </a:r>
            <a:r>
              <a:rPr lang="en-US" dirty="0"/>
              <a:t> </a:t>
            </a:r>
            <a:r>
              <a:rPr lang="en-US" dirty="0" err="1"/>
              <a:t>likova</a:t>
            </a:r>
            <a:r>
              <a:rPr lang="en-US" dirty="0"/>
              <a:t> </a:t>
            </a:r>
            <a:r>
              <a:rPr lang="en-US" dirty="0" err="1"/>
              <a:t>na</a:t>
            </a:r>
            <a:r>
              <a:rPr lang="en-US" dirty="0"/>
              <a:t> </a:t>
            </a:r>
            <a:r>
              <a:rPr lang="en-US" dirty="0" err="1"/>
              <a:t>temelju</a:t>
            </a:r>
            <a:r>
              <a:rPr lang="en-US" dirty="0"/>
              <a:t> </a:t>
            </a:r>
            <a:r>
              <a:rPr lang="en-US" dirty="0" err="1"/>
              <a:t>kojih</a:t>
            </a:r>
            <a:r>
              <a:rPr lang="en-US" dirty="0"/>
              <a:t> se </a:t>
            </a:r>
            <a:r>
              <a:rPr lang="en-US" dirty="0" err="1"/>
              <a:t>pruža</a:t>
            </a:r>
            <a:r>
              <a:rPr lang="en-US" dirty="0"/>
              <a:t> </a:t>
            </a:r>
            <a:r>
              <a:rPr lang="en-US" dirty="0" err="1"/>
              <a:t>tumačenje</a:t>
            </a:r>
            <a:r>
              <a:rPr lang="en-US" dirty="0"/>
              <a:t> </a:t>
            </a:r>
            <a:r>
              <a:rPr lang="en-US" dirty="0" err="1"/>
              <a:t>odnosa</a:t>
            </a:r>
            <a:r>
              <a:rPr lang="en-US" dirty="0"/>
              <a:t> </a:t>
            </a:r>
            <a:r>
              <a:rPr lang="en-US" dirty="0" err="1"/>
              <a:t>nebeskog</a:t>
            </a:r>
            <a:r>
              <a:rPr lang="hr-HR" dirty="0"/>
              <a:t>a</a:t>
            </a:r>
            <a:r>
              <a:rPr lang="en-US" dirty="0"/>
              <a:t> </a:t>
            </a:r>
            <a:r>
              <a:rPr lang="en-US" dirty="0" err="1"/>
              <a:t>i</a:t>
            </a:r>
            <a:r>
              <a:rPr lang="en-US" dirty="0"/>
              <a:t> </a:t>
            </a:r>
            <a:r>
              <a:rPr lang="en-US" dirty="0" err="1"/>
              <a:t>zemaljskog</a:t>
            </a:r>
            <a:r>
              <a:rPr lang="hr-HR" dirty="0"/>
              <a:t>a</a:t>
            </a:r>
            <a:r>
              <a:rPr lang="en-US" dirty="0"/>
              <a:t> </a:t>
            </a:r>
          </a:p>
          <a:p>
            <a:endParaRPr lang="hr-HR" dirty="0"/>
          </a:p>
        </p:txBody>
      </p:sp>
    </p:spTree>
    <p:extLst>
      <p:ext uri="{BB962C8B-B14F-4D97-AF65-F5344CB8AC3E}">
        <p14:creationId xmlns:p14="http://schemas.microsoft.com/office/powerpoint/2010/main" val="25867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br>
              <a:rPr lang="hr-HR" dirty="0"/>
            </a:br>
            <a:r>
              <a:rPr lang="hr-HR" dirty="0"/>
              <a:t>PAVAO PAVLIČIĆ, </a:t>
            </a:r>
            <a:r>
              <a:rPr lang="hr-HR" i="1" dirty="0"/>
              <a:t>DOBRI DUH ZAGREBA</a:t>
            </a:r>
            <a:endParaRPr lang="hr-HR" dirty="0"/>
          </a:p>
        </p:txBody>
      </p:sp>
      <p:sp>
        <p:nvSpPr>
          <p:cNvPr id="3" name="Rezervirano mjesto sadržaja 2"/>
          <p:cNvSpPr>
            <a:spLocks noGrp="1"/>
          </p:cNvSpPr>
          <p:nvPr>
            <p:ph idx="1"/>
          </p:nvPr>
        </p:nvSpPr>
        <p:spPr/>
        <p:txBody>
          <a:bodyPr>
            <a:normAutofit/>
          </a:bodyPr>
          <a:lstStyle/>
          <a:p>
            <a:pPr fontAlgn="base"/>
            <a:r>
              <a:rPr lang="hr-HR" dirty="0"/>
              <a:t>Pavao </a:t>
            </a:r>
            <a:r>
              <a:rPr lang="hr-HR" dirty="0" err="1"/>
              <a:t>Pavličić</a:t>
            </a:r>
            <a:r>
              <a:rPr lang="hr-HR" dirty="0"/>
              <a:t> hrvatski je književnik, znanstvenik, akademik i prevoditelj </a:t>
            </a:r>
          </a:p>
          <a:p>
            <a:pPr fontAlgn="base"/>
            <a:r>
              <a:rPr lang="hr-HR" dirty="0"/>
              <a:t>rođen je 1946. godine u Vukovaru  </a:t>
            </a:r>
          </a:p>
          <a:p>
            <a:pPr fontAlgn="base"/>
            <a:r>
              <a:rPr lang="hr-HR" dirty="0"/>
              <a:t>u Vukovaru je završio osnovnu školu i gimnaziju </a:t>
            </a:r>
          </a:p>
          <a:p>
            <a:pPr fontAlgn="base"/>
            <a:r>
              <a:rPr lang="hr-HR" dirty="0"/>
              <a:t>diplomirao je talijanski jezik i komparativnu književnost na Filozofskom fakultetu u Zagrebu 1969. </a:t>
            </a:r>
          </a:p>
          <a:p>
            <a:pPr fontAlgn="base"/>
            <a:r>
              <a:rPr lang="hr-HR" dirty="0"/>
              <a:t>doktorirao je 1974. radom iz područja metrike </a:t>
            </a:r>
          </a:p>
          <a:p>
            <a:pPr fontAlgn="base"/>
            <a:r>
              <a:rPr lang="hr-HR" dirty="0"/>
              <a:t>član HAZU-a </a:t>
            </a:r>
          </a:p>
          <a:p>
            <a:pPr fontAlgn="base"/>
            <a:r>
              <a:rPr lang="hr-HR" dirty="0" err="1"/>
              <a:t>Pavličić</a:t>
            </a:r>
            <a:r>
              <a:rPr lang="hr-HR" dirty="0"/>
              <a:t> se pisanjem počinje javno baviti 1972. godine kada izdaje zbirku priča </a:t>
            </a:r>
            <a:r>
              <a:rPr lang="hr-HR" i="1" dirty="0"/>
              <a:t>Lađa od vode</a:t>
            </a:r>
            <a:r>
              <a:rPr lang="hr-HR" dirty="0"/>
              <a:t> </a:t>
            </a:r>
          </a:p>
          <a:p>
            <a:pPr fontAlgn="base"/>
            <a:r>
              <a:rPr lang="hr-HR" dirty="0"/>
              <a:t>piše kriminalističke romane, romane za djecu, fantastiku itd. </a:t>
            </a:r>
          </a:p>
          <a:p>
            <a:endParaRPr lang="hr-HR" dirty="0"/>
          </a:p>
        </p:txBody>
      </p:sp>
    </p:spTree>
    <p:extLst>
      <p:ext uri="{BB962C8B-B14F-4D97-AF65-F5344CB8AC3E}">
        <p14:creationId xmlns:p14="http://schemas.microsoft.com/office/powerpoint/2010/main" val="15491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Analiza djela </a:t>
            </a:r>
            <a:r>
              <a:rPr lang="hr-HR" i="1" dirty="0"/>
              <a:t>Dobri </a:t>
            </a:r>
            <a:r>
              <a:rPr lang="hr-HR" i="1"/>
              <a:t>duh Zagreba</a:t>
            </a:r>
            <a:endParaRPr lang="hr-HR" dirty="0"/>
          </a:p>
        </p:txBody>
      </p:sp>
      <p:sp>
        <p:nvSpPr>
          <p:cNvPr id="3" name="Rezervirano mjesto sadržaja 2"/>
          <p:cNvSpPr>
            <a:spLocks noGrp="1"/>
          </p:cNvSpPr>
          <p:nvPr>
            <p:ph idx="1"/>
          </p:nvPr>
        </p:nvSpPr>
        <p:spPr>
          <a:xfrm>
            <a:off x="259322" y="2230845"/>
            <a:ext cx="8596668" cy="3880773"/>
          </a:xfrm>
        </p:spPr>
        <p:txBody>
          <a:bodyPr/>
          <a:lstStyle/>
          <a:p>
            <a:pPr fontAlgn="base"/>
            <a:r>
              <a:rPr lang="hr-HR" dirty="0"/>
              <a:t>književna vrsta: novela </a:t>
            </a:r>
          </a:p>
          <a:p>
            <a:pPr fontAlgn="base"/>
            <a:r>
              <a:rPr lang="hr-HR" dirty="0"/>
              <a:t>glavni lik: Valentin Knez </a:t>
            </a:r>
          </a:p>
          <a:p>
            <a:pPr fontAlgn="base"/>
            <a:r>
              <a:rPr lang="hr-HR" dirty="0"/>
              <a:t>mjesto radnje: Zagreb („UBOJSTVO U NEHAJSKOJ…“) </a:t>
            </a:r>
          </a:p>
          <a:p>
            <a:pPr marL="0" indent="0" fontAlgn="base">
              <a:buNone/>
            </a:pPr>
            <a:r>
              <a:rPr lang="hr-HR" dirty="0"/>
              <a:t>  </a:t>
            </a:r>
          </a:p>
          <a:p>
            <a:pPr fontAlgn="base"/>
            <a:r>
              <a:rPr lang="hr-HR" dirty="0"/>
              <a:t>priča započinje samim Valentinom Knezom: sažeto je opisan - osamljen čovjek, no jak i uvijek budan („…on bijaše osamljen čovjek, bio neobično jak i uvijek budan.“) </a:t>
            </a:r>
          </a:p>
        </p:txBody>
      </p:sp>
      <p:pic>
        <p:nvPicPr>
          <p:cNvPr id="4" name="Slika 3"/>
          <p:cNvPicPr>
            <a:picLocks noChangeAspect="1"/>
          </p:cNvPicPr>
          <p:nvPr/>
        </p:nvPicPr>
        <p:blipFill>
          <a:blip r:embed="rId2"/>
          <a:stretch>
            <a:fillRect/>
          </a:stretch>
        </p:blipFill>
        <p:spPr>
          <a:xfrm>
            <a:off x="8855991" y="1227060"/>
            <a:ext cx="3015968" cy="4884558"/>
          </a:xfrm>
          <a:prstGeom prst="rect">
            <a:avLst/>
          </a:prstGeom>
        </p:spPr>
      </p:pic>
    </p:spTree>
    <p:extLst>
      <p:ext uri="{BB962C8B-B14F-4D97-AF65-F5344CB8AC3E}">
        <p14:creationId xmlns:p14="http://schemas.microsoft.com/office/powerpoint/2010/main" val="171902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72385" y="606108"/>
            <a:ext cx="9328815" cy="3880773"/>
          </a:xfrm>
        </p:spPr>
        <p:txBody>
          <a:bodyPr/>
          <a:lstStyle/>
          <a:p>
            <a:pPr marL="0" indent="0" fontAlgn="base">
              <a:buNone/>
            </a:pPr>
            <a:r>
              <a:rPr lang="hr-HR" dirty="0"/>
              <a:t>- Valentin Knez bavi se </a:t>
            </a:r>
            <a:r>
              <a:rPr lang="hr-HR" b="1" dirty="0"/>
              <a:t>statistikom, </a:t>
            </a:r>
            <a:r>
              <a:rPr lang="hr-HR" dirty="0"/>
              <a:t>tj. prikuplja podatke o kriminalu u gradu i regiji iako ga nije zanimala kriminalistika</a:t>
            </a:r>
          </a:p>
          <a:p>
            <a:pPr marL="0" indent="0" fontAlgn="base">
              <a:buNone/>
            </a:pPr>
            <a:r>
              <a:rPr lang="hr-HR" dirty="0"/>
              <a:t>- on osjeća nekakvu potrebu odužiti se društvu i svojim mu znanjem ponuditi bolji život te, na osnovi onoga što je napisano u noveli, možemo zaključiti da je to jedina stvar kojom se bavi u životu („Jer, nije on bio čovjek očaran kriminalistikom, niti poklonik detektivske literature; bit će da je i tu bio odlučujući onaj njegov socijalni osjećaj…“) </a:t>
            </a:r>
          </a:p>
          <a:p>
            <a:endParaRPr lang="hr-HR" dirty="0"/>
          </a:p>
        </p:txBody>
      </p:sp>
      <p:pic>
        <p:nvPicPr>
          <p:cNvPr id="4" name="Slika 3"/>
          <p:cNvPicPr>
            <a:picLocks noChangeAspect="1"/>
          </p:cNvPicPr>
          <p:nvPr/>
        </p:nvPicPr>
        <p:blipFill>
          <a:blip r:embed="rId2"/>
          <a:stretch>
            <a:fillRect/>
          </a:stretch>
        </p:blipFill>
        <p:spPr>
          <a:xfrm>
            <a:off x="8725987" y="2546495"/>
            <a:ext cx="2795452" cy="4116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722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lnSpcReduction="10000"/>
          </a:bodyPr>
          <a:lstStyle/>
          <a:p>
            <a:pPr>
              <a:buFontTx/>
              <a:buChar char="-"/>
            </a:pPr>
            <a:r>
              <a:rPr lang="hr-HR" dirty="0"/>
              <a:t>njegov prvobitni cilj bio je proučiti kriminal i njegove uzroke te pridonijeti njegovu nestanku</a:t>
            </a:r>
          </a:p>
          <a:p>
            <a:pPr>
              <a:buFontTx/>
              <a:buChar char="-"/>
            </a:pPr>
            <a:r>
              <a:rPr lang="hr-HR" dirty="0"/>
              <a:t>promatrao je svašta: učestalost kriminala, mjesta zbivanja, njegove uzroke, kriminalce, tj. njihov društveni status, motiv, osobine, broj žrtava, njihovu sudbinu itd. („…pa je Valentin htio statistički ispitati koliko ih ima, gdje se najčešće zbivaju, koji su im obično uzroci, kakva im je učestalost i intenzitet pa da onda, na osnovi tih izučavanja, pripomogne iskorjenjivanju tog društvenog zla.“; „Sve je slučajeve on pratio do kraja, slijedio je sudbine 153 ubojica i utajivača, znao je poimence recidiviste i one koji su pušteni iz zatvora prije roka zbog dobra vladanja.“; „…niz tablica, brojidbenih kolona i pokazatelja. Klasificirao je zločine po motivu… po socijalnom sloju… po broju žrtava… po oružju i oruđu kojima je zločin izvršen… po dužini istrage, po spolu i dobi počinitelja, po mjestu gdje se zločin zbio, po gradovima, po regijama.“) </a:t>
            </a:r>
          </a:p>
        </p:txBody>
      </p:sp>
    </p:spTree>
    <p:extLst>
      <p:ext uri="{BB962C8B-B14F-4D97-AF65-F5344CB8AC3E}">
        <p14:creationId xmlns:p14="http://schemas.microsoft.com/office/powerpoint/2010/main" val="47457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fontAlgn="base">
              <a:buNone/>
            </a:pPr>
            <a:r>
              <a:rPr lang="hr-HR" dirty="0"/>
              <a:t>- izvor njegovih podataka bile su novine koje je dobavljao iz svih dijelova zemlje („Brižljivo je kupovao novine iz svih krajeva zemlje, osobito večernje, koje donose najviše vijesti o kriminalu…“) </a:t>
            </a:r>
          </a:p>
          <a:p>
            <a:pPr marL="0" indent="0" fontAlgn="base">
              <a:buNone/>
            </a:pPr>
            <a:r>
              <a:rPr lang="hr-HR" dirty="0"/>
              <a:t> </a:t>
            </a:r>
          </a:p>
          <a:p>
            <a:pPr marL="0" indent="0" fontAlgn="base">
              <a:buNone/>
            </a:pPr>
            <a:r>
              <a:rPr lang="hr-HR" dirty="0"/>
              <a:t>- sve prikupljene podatke detaljno je analizirao i držao ih na svom stolu u obliku tablica i grafičkih prikaza („…napravio je on na svome stolu… niz tablica, brojidbenih kolona i pokazatelja.“) </a:t>
            </a:r>
          </a:p>
          <a:p>
            <a:endParaRPr lang="hr-HR" dirty="0"/>
          </a:p>
        </p:txBody>
      </p:sp>
    </p:spTree>
    <p:extLst>
      <p:ext uri="{BB962C8B-B14F-4D97-AF65-F5344CB8AC3E}">
        <p14:creationId xmlns:p14="http://schemas.microsoft.com/office/powerpoint/2010/main" val="243893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fontAlgn="base">
              <a:buFontTx/>
              <a:buChar char="-"/>
            </a:pPr>
            <a:r>
              <a:rPr lang="hr-HR" dirty="0"/>
              <a:t>tijekom nekoliko godina količina podataka kojima je raspolagao je rasla, a rasla je i njegova unutarnja ispunjenost i znatiželja</a:t>
            </a:r>
          </a:p>
          <a:p>
            <a:pPr fontAlgn="base">
              <a:buFontTx/>
              <a:buChar char="-"/>
            </a:pPr>
            <a:r>
              <a:rPr lang="hr-HR" dirty="0"/>
              <a:t> njegov rad još je uvijek bio tajan, a gomilale su se i ideje</a:t>
            </a:r>
          </a:p>
          <a:p>
            <a:pPr fontAlgn="base">
              <a:buFontTx/>
              <a:buChar char="-"/>
            </a:pPr>
            <a:r>
              <a:rPr lang="hr-HR" dirty="0"/>
              <a:t> </a:t>
            </a:r>
            <a:r>
              <a:rPr lang="hr-HR" b="1" dirty="0"/>
              <a:t>Valentin Knez postaje opsjednut statistikom </a:t>
            </a:r>
            <a:r>
              <a:rPr lang="hr-HR" dirty="0"/>
              <a:t>(„Dakako, ne u obliku društvenoga priznanja ili slave…, nego u obliku tihe unutarnje radosti, kao u majstora koji završava svoje djelo. Materijal kojim je Valentin Knez raspolagao sve je više rastao i bivao je sve bolje i sustavnije obrađen.“; „ …odlazio u kakvu krčmu u Dubravi, znajući da će iste večeri u njoj netko biti ubijen, predviđajući broj uboda nožem u trbuh i plećku, broj zasjeka razbijenom bocom i broj udaraca stolicom.“) </a:t>
            </a:r>
          </a:p>
          <a:p>
            <a:pPr marL="0" indent="0" fontAlgn="base">
              <a:buNone/>
            </a:pPr>
            <a:r>
              <a:rPr lang="hr-HR" dirty="0"/>
              <a:t> </a:t>
            </a:r>
          </a:p>
          <a:p>
            <a:endParaRPr lang="hr-HR" dirty="0"/>
          </a:p>
        </p:txBody>
      </p:sp>
    </p:spTree>
    <p:extLst>
      <p:ext uri="{BB962C8B-B14F-4D97-AF65-F5344CB8AC3E}">
        <p14:creationId xmlns:p14="http://schemas.microsoft.com/office/powerpoint/2010/main" val="179480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marL="0" indent="0" fontAlgn="base">
              <a:buNone/>
            </a:pPr>
            <a:r>
              <a:rPr lang="hr-HR" dirty="0"/>
              <a:t>- na stvari je gledao na drukčiji način u odnosu na prosječnu osobu: njega nije zanimalo zašto se određene pojave događaju, već što uzrokuju te da će time otkriti i njihove uzroke („I opet Valentina Kneza nije zanimalo čime je ta pravilnost uvjetovana, nego je više želio otkriti što ona sama uvjetuje, pa se nadao da će tako i njen uzrok izaći na vidjelo.“)  </a:t>
            </a:r>
          </a:p>
          <a:p>
            <a:pPr marL="0" indent="0" fontAlgn="base">
              <a:buNone/>
            </a:pPr>
            <a:r>
              <a:rPr lang="hr-HR" dirty="0"/>
              <a:t>- nakon nekoga vremena dolazi do manjih nepravilnosti, npr. kriminal bi uranio nekoliko sati, bio bi počinjen iz drugoga oružja („ …ubojstvo koje je, prema predviđanjima, trebalo biti izvršeno nožem, počinjeno je iz revolvera... Onda je nekoliko zločina uranilo: umjesto da budu poslijepodne, zbili su se ujutro..“) </a:t>
            </a:r>
          </a:p>
          <a:p>
            <a:pPr marL="0" indent="0" fontAlgn="base">
              <a:buNone/>
            </a:pPr>
            <a:r>
              <a:rPr lang="hr-HR" dirty="0"/>
              <a:t> </a:t>
            </a:r>
          </a:p>
          <a:p>
            <a:endParaRPr lang="hr-HR" dirty="0"/>
          </a:p>
        </p:txBody>
      </p:sp>
    </p:spTree>
    <p:extLst>
      <p:ext uri="{BB962C8B-B14F-4D97-AF65-F5344CB8AC3E}">
        <p14:creationId xmlns:p14="http://schemas.microsoft.com/office/powerpoint/2010/main" val="293531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a:buFontTx/>
              <a:buChar char="-"/>
            </a:pPr>
            <a:r>
              <a:rPr lang="hr-HR" dirty="0"/>
              <a:t>nepravilnosti se nastavljaju i postaju sve veće te je </a:t>
            </a:r>
            <a:r>
              <a:rPr lang="hr-HR" dirty="0" err="1"/>
              <a:t>Knezov</a:t>
            </a:r>
            <a:r>
              <a:rPr lang="hr-HR" dirty="0"/>
              <a:t> život izgubio smisao, sumnja u najmanje sitnice te vjeruje kako bi mogao umrijeti svake sekunde</a:t>
            </a:r>
          </a:p>
          <a:p>
            <a:pPr>
              <a:buFontTx/>
              <a:buChar char="-"/>
            </a:pPr>
            <a:r>
              <a:rPr lang="hr-HR" dirty="0"/>
              <a:t> zatvara se u sobu i puši, čita novine koje ga još više deprimiraju („Statističar je gledao oko sebe, tražeći na licima ljudi potvrdu za tu misao. Oni kao da nisu ništa slutili. Ipak, njega gotovo da je bilo strah da bi mu tkogod mogao pritrčati i zariti mu nož u grudi.“) </a:t>
            </a:r>
          </a:p>
        </p:txBody>
      </p:sp>
    </p:spTree>
    <p:extLst>
      <p:ext uri="{BB962C8B-B14F-4D97-AF65-F5344CB8AC3E}">
        <p14:creationId xmlns:p14="http://schemas.microsoft.com/office/powerpoint/2010/main" val="1351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35133" y="1845733"/>
            <a:ext cx="9640387" cy="4023360"/>
          </a:xfrm>
        </p:spPr>
        <p:txBody>
          <a:bodyPr>
            <a:normAutofit/>
          </a:bodyPr>
          <a:lstStyle/>
          <a:p>
            <a:r>
              <a:rPr lang="hr-HR" sz="3200" dirty="0">
                <a:latin typeface="Bodoni MT" panose="02070603080606020203" pitchFamily="18" charset="0"/>
              </a:rPr>
              <a:t>„Matematičke spoznaje su postavke koje je naš razum izgradio tako da uvijek funkcioniraju kao istinite, bilo zato što su urođene, bilo zato što je matematika pronađena prije drugih znanosti.”</a:t>
            </a:r>
          </a:p>
          <a:p>
            <a:endParaRPr lang="hr-HR" sz="2400" dirty="0">
              <a:latin typeface="Bodoni MT" panose="02070603080606020203" pitchFamily="18" charset="0"/>
            </a:endParaRPr>
          </a:p>
          <a:p>
            <a:pPr algn="r"/>
            <a:r>
              <a:rPr lang="hr-HR" sz="2400" dirty="0" err="1">
                <a:latin typeface="Bodoni MT" panose="02070603080606020203" pitchFamily="18" charset="0"/>
              </a:rPr>
              <a:t>Umberto</a:t>
            </a:r>
            <a:r>
              <a:rPr lang="hr-HR" sz="2400" dirty="0">
                <a:latin typeface="Bodoni MT" panose="02070603080606020203" pitchFamily="18" charset="0"/>
              </a:rPr>
              <a:t> Eco, </a:t>
            </a:r>
            <a:r>
              <a:rPr lang="hr-HR" sz="2400" i="1" dirty="0">
                <a:latin typeface="Bodoni MT" panose="02070603080606020203" pitchFamily="18" charset="0"/>
              </a:rPr>
              <a:t>Ime ruže</a:t>
            </a:r>
          </a:p>
        </p:txBody>
      </p:sp>
    </p:spTree>
    <p:extLst>
      <p:ext uri="{BB962C8B-B14F-4D97-AF65-F5344CB8AC3E}">
        <p14:creationId xmlns:p14="http://schemas.microsoft.com/office/powerpoint/2010/main" val="15582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marL="0" indent="0" fontAlgn="base">
              <a:buNone/>
            </a:pPr>
            <a:r>
              <a:rPr lang="hr-HR" dirty="0"/>
              <a:t>- na kraju, toliko </a:t>
            </a:r>
            <a:r>
              <a:rPr lang="hr-HR" dirty="0" err="1"/>
              <a:t>isfrustriran</a:t>
            </a:r>
            <a:r>
              <a:rPr lang="hr-HR" dirty="0"/>
              <a:t> nepravilnošću ritma i u želji da ga vrati, sam počini ubojstvo te osjeća mir jer misli da čini pravu stvar („Sutradan ujutro, ruke su mu se opet tresle dok je otvarao novine. Tražio je, zatim uze čitati kratku vijest pod krupnim naslovom UBOJSTVO U NEHAJSKOJ: Noćas oko dva sata, nepoznati zločinac usmrtio je tvrdim, najvjerojatnije drvenim predmetom, u </a:t>
            </a:r>
            <a:r>
              <a:rPr lang="hr-HR" dirty="0" err="1"/>
              <a:t>Nehajskoj</a:t>
            </a:r>
            <a:r>
              <a:rPr lang="hr-HR" dirty="0"/>
              <a:t> Josipa </a:t>
            </a:r>
            <a:r>
              <a:rPr lang="hr-HR" dirty="0" err="1"/>
              <a:t>Jazbeca</a:t>
            </a:r>
            <a:r>
              <a:rPr lang="hr-HR" dirty="0"/>
              <a:t> starog 51 godinu, sa stanom u istoj ulici. Uzrok zločina nije poznat, ali se, kako su nam rekli predstavnici istražnih organa, najvjerojatnije radi o pljački. Istraga je u toku. Iako su mu se ruke još uvijek tresle, Valentin Knez je osjećao spokojstvo. Ubrzanje ritma bio je jedini izlaz.“) </a:t>
            </a:r>
          </a:p>
          <a:p>
            <a:pPr marL="0" indent="0" fontAlgn="base">
              <a:buNone/>
            </a:pPr>
            <a:r>
              <a:rPr lang="hr-HR" dirty="0"/>
              <a:t> </a:t>
            </a:r>
          </a:p>
          <a:p>
            <a:endParaRPr lang="hr-HR" dirty="0"/>
          </a:p>
        </p:txBody>
      </p:sp>
    </p:spTree>
    <p:extLst>
      <p:ext uri="{BB962C8B-B14F-4D97-AF65-F5344CB8AC3E}">
        <p14:creationId xmlns:p14="http://schemas.microsoft.com/office/powerpoint/2010/main" val="284782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MOTIV MATEMATIKE U ROMANU </a:t>
            </a:r>
            <a:r>
              <a:rPr lang="hr-HR" i="1" dirty="0"/>
              <a:t>MALI PRINC </a:t>
            </a:r>
            <a:r>
              <a:rPr lang="hr-HR" dirty="0"/>
              <a:t>ANTOINEA DE SAINT-EXUPERYJA</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408" y="1930400"/>
            <a:ext cx="6918490" cy="3881437"/>
          </a:xfrm>
        </p:spPr>
      </p:pic>
    </p:spTree>
    <p:extLst>
      <p:ext uri="{BB962C8B-B14F-4D97-AF65-F5344CB8AC3E}">
        <p14:creationId xmlns:p14="http://schemas.microsoft.com/office/powerpoint/2010/main" val="311107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33195" y="802051"/>
            <a:ext cx="9407193" cy="3880773"/>
          </a:xfrm>
        </p:spPr>
        <p:txBody>
          <a:bodyPr/>
          <a:lstStyle/>
          <a:p>
            <a:pPr marL="0" indent="0" fontAlgn="base">
              <a:buNone/>
            </a:pPr>
            <a:r>
              <a:rPr lang="hr-HR" dirty="0"/>
              <a:t>- </a:t>
            </a:r>
            <a:r>
              <a:rPr lang="hr-HR" i="1" dirty="0"/>
              <a:t>Mali princ </a:t>
            </a:r>
            <a:r>
              <a:rPr lang="hr-HR" dirty="0"/>
              <a:t>je roman o dječaku koji živi na sićušnome planetu B612 </a:t>
            </a:r>
          </a:p>
          <a:p>
            <a:pPr marL="0" indent="0" fontAlgn="base">
              <a:buNone/>
            </a:pPr>
            <a:r>
              <a:rPr lang="hr-HR" dirty="0"/>
              <a:t>- tema je romana prinčevo putovanje svemirom  </a:t>
            </a:r>
          </a:p>
          <a:p>
            <a:pPr fontAlgn="base"/>
            <a:r>
              <a:rPr lang="hr-HR" dirty="0"/>
              <a:t>princ se susreće s matematikom pri posjetu četvrtom planetu gdje upoznaje poslovnoga čovjeka koji čitavi dan broji zvijezde:  </a:t>
            </a:r>
          </a:p>
          <a:p>
            <a:pPr marL="0" indent="0" fontAlgn="base">
              <a:buNone/>
            </a:pPr>
            <a:r>
              <a:rPr lang="hr-HR" i="1" dirty="0"/>
              <a:t>„ Tri i dva je pet. Pet i sedam dvanaest i tri petnaest i sedam dvadeset i dva i šest dvadeset osam(...) Dvadeset šest i pet trideset i jedan. Uh! To je, dakle, pet stotina jedan milijun šest stotina dvadeset dvije tisuće sedam stotina trideset i jedan.“</a:t>
            </a:r>
            <a:r>
              <a:rPr lang="hr-HR" dirty="0"/>
              <a:t> </a:t>
            </a:r>
          </a:p>
          <a:p>
            <a:pPr marL="0" indent="0" fontAlgn="base">
              <a:buNone/>
            </a:pPr>
            <a:r>
              <a:rPr lang="hr-HR" dirty="0"/>
              <a:t> </a:t>
            </a:r>
          </a:p>
          <a:p>
            <a:endParaRPr lang="hr-HR" dirty="0"/>
          </a:p>
        </p:txBody>
      </p:sp>
      <p:pic>
        <p:nvPicPr>
          <p:cNvPr id="4" name="Slika 3"/>
          <p:cNvPicPr>
            <a:picLocks noChangeAspect="1"/>
          </p:cNvPicPr>
          <p:nvPr/>
        </p:nvPicPr>
        <p:blipFill>
          <a:blip r:embed="rId2"/>
          <a:stretch>
            <a:fillRect/>
          </a:stretch>
        </p:blipFill>
        <p:spPr>
          <a:xfrm>
            <a:off x="7110956" y="3182547"/>
            <a:ext cx="4423547" cy="3538838"/>
          </a:xfrm>
          <a:prstGeom prst="rect">
            <a:avLst/>
          </a:prstGeom>
        </p:spPr>
      </p:pic>
      <p:pic>
        <p:nvPicPr>
          <p:cNvPr id="5" name="Slika 4"/>
          <p:cNvPicPr>
            <a:picLocks noChangeAspect="1"/>
          </p:cNvPicPr>
          <p:nvPr/>
        </p:nvPicPr>
        <p:blipFill>
          <a:blip r:embed="rId3"/>
          <a:stretch>
            <a:fillRect/>
          </a:stretch>
        </p:blipFill>
        <p:spPr>
          <a:xfrm>
            <a:off x="958607" y="3500845"/>
            <a:ext cx="5911486" cy="2955743"/>
          </a:xfrm>
          <a:prstGeom prst="rect">
            <a:avLst/>
          </a:prstGeom>
        </p:spPr>
      </p:pic>
    </p:spTree>
    <p:extLst>
      <p:ext uri="{BB962C8B-B14F-4D97-AF65-F5344CB8AC3E}">
        <p14:creationId xmlns:p14="http://schemas.microsoft.com/office/powerpoint/2010/main" val="220275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fontScale="92500" lnSpcReduction="20000"/>
          </a:bodyPr>
          <a:lstStyle/>
          <a:p>
            <a:pPr marL="0" indent="0" fontAlgn="base">
              <a:buNone/>
            </a:pPr>
            <a:r>
              <a:rPr lang="hr-HR" dirty="0"/>
              <a:t>- princ se s matematikom upoznaje tijekom svoje pustolovine kada upoznaje neobičnoga poslovnog čovjeka koji živi na sićušnom planetu</a:t>
            </a:r>
          </a:p>
          <a:p>
            <a:pPr fontAlgn="base">
              <a:buFontTx/>
              <a:buChar char="-"/>
            </a:pPr>
            <a:r>
              <a:rPr lang="hr-HR" dirty="0"/>
              <a:t>na njegovom se planetu nalazi stolac, papir i olovka i svaki dan broji zvijezde koje, njemu iznad glave, plutaju bespućima svemira</a:t>
            </a:r>
          </a:p>
          <a:p>
            <a:pPr fontAlgn="base">
              <a:buFontTx/>
              <a:buChar char="-"/>
            </a:pPr>
            <a:r>
              <a:rPr lang="hr-HR" dirty="0"/>
              <a:t>princu govori da se bavi vrlo bitnim poslovima te da nema vremena za budalaštine</a:t>
            </a:r>
          </a:p>
          <a:p>
            <a:pPr fontAlgn="base">
              <a:buFontTx/>
              <a:buChar char="-"/>
            </a:pPr>
            <a:r>
              <a:rPr lang="hr-HR" dirty="0"/>
              <a:t>također mu pripovijeda kako ga je samo četiri puta nešto omelo u radu i nešto je krivo izračunao</a:t>
            </a:r>
          </a:p>
          <a:p>
            <a:pPr fontAlgn="base">
              <a:buFontTx/>
              <a:buChar char="-"/>
            </a:pPr>
            <a:r>
              <a:rPr lang="hr-HR" dirty="0"/>
              <a:t>matematika je predmet koji zahtijeva punu koncentraciju, no ne smijemo se obeshrabriti ako pogriješimo rješavajući neki zadatak</a:t>
            </a:r>
          </a:p>
          <a:p>
            <a:pPr fontAlgn="base">
              <a:buFontTx/>
              <a:buChar char="-"/>
            </a:pPr>
            <a:r>
              <a:rPr lang="hr-HR" dirty="0"/>
              <a:t>tako i naš poduzetnik nije odustao od zbrajanja i brojenja zvijezda i tako on nastavlja mrmljajući sebi u bradu: „ Tri i dva je pet. Pet i sedam dvanaest i tri petnaest i sedam dvadeset i dva i šest dvadeset osam(...) Dvadeset šest i pet trideset i jedan. Uh! To je, dakle, pet stotina jedan milijun šest stotina dvadeset dvije tisuće sedam stotina trideset i jedan.“ </a:t>
            </a:r>
          </a:p>
          <a:p>
            <a:pPr marL="0" indent="0" fontAlgn="base">
              <a:buNone/>
            </a:pPr>
            <a:endParaRPr lang="hr-HR" dirty="0"/>
          </a:p>
          <a:p>
            <a:endParaRPr lang="hr-HR" dirty="0"/>
          </a:p>
        </p:txBody>
      </p:sp>
    </p:spTree>
    <p:extLst>
      <p:ext uri="{BB962C8B-B14F-4D97-AF65-F5344CB8AC3E}">
        <p14:creationId xmlns:p14="http://schemas.microsoft.com/office/powerpoint/2010/main" val="135210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JASNA HORVAT, </a:t>
            </a:r>
            <a:r>
              <a:rPr lang="hr-HR" i="1" dirty="0"/>
              <a:t>AURON</a:t>
            </a:r>
            <a:endParaRPr lang="hr-HR" dirty="0"/>
          </a:p>
        </p:txBody>
      </p:sp>
      <p:sp>
        <p:nvSpPr>
          <p:cNvPr id="3" name="Rezervirano mjesto sadržaja 2"/>
          <p:cNvSpPr>
            <a:spLocks noGrp="1"/>
          </p:cNvSpPr>
          <p:nvPr>
            <p:ph idx="1"/>
          </p:nvPr>
        </p:nvSpPr>
        <p:spPr/>
        <p:txBody>
          <a:bodyPr>
            <a:normAutofit/>
          </a:bodyPr>
          <a:lstStyle/>
          <a:p>
            <a:pPr marL="0" indent="0" fontAlgn="base">
              <a:buNone/>
            </a:pPr>
            <a:r>
              <a:rPr lang="hr-HR" b="1" dirty="0"/>
              <a:t>O autorici… </a:t>
            </a:r>
          </a:p>
          <a:p>
            <a:pPr marL="0" indent="0" fontAlgn="base">
              <a:buNone/>
            </a:pPr>
            <a:r>
              <a:rPr lang="hr-HR" dirty="0"/>
              <a:t>Jasna Horvat (1966.) suvremena je hrvatska književnica, teoretičarka kulture i redovita profesorica na Ekonomskom fakultetu u Osijeku. Prepoznatljiva je po svojim znanstvenim i stručnim djelima, ali i knjigama za djecu i mladež. Većina njezinih znanstvenih romana prepoznaje se kao </a:t>
            </a:r>
            <a:r>
              <a:rPr lang="hr-HR" dirty="0" err="1"/>
              <a:t>oulipovski</a:t>
            </a:r>
            <a:r>
              <a:rPr lang="hr-HR" dirty="0"/>
              <a:t> </a:t>
            </a:r>
            <a:r>
              <a:rPr lang="hr-HR" dirty="0" err="1"/>
              <a:t>narativ</a:t>
            </a:r>
            <a:r>
              <a:rPr lang="hr-HR" dirty="0"/>
              <a:t> i srodna je nastojanjima skupine </a:t>
            </a:r>
            <a:r>
              <a:rPr lang="hr-HR" b="1" dirty="0" err="1"/>
              <a:t>Oulipo</a:t>
            </a:r>
            <a:r>
              <a:rPr lang="hr-HR" b="1" dirty="0"/>
              <a:t>.</a:t>
            </a:r>
            <a:r>
              <a:rPr lang="hr-HR" dirty="0"/>
              <a:t> Godine 2011. dobila je Pečat Grada Osijeka za osobita ostvarenja u području književnosti. Književnica je istaknula: </a:t>
            </a:r>
            <a:r>
              <a:rPr lang="hr-HR" b="1" dirty="0"/>
              <a:t>„Svoj zavičaj, jezik, svoju baštinu moramo čuvati, njegovati, proučavati i poznavati. A ono što poznajemo, to i volimo. Onome što volimo, uvijek se i vraćamo.“ </a:t>
            </a:r>
          </a:p>
          <a:p>
            <a:endParaRPr lang="hr-HR" dirty="0"/>
          </a:p>
        </p:txBody>
      </p:sp>
    </p:spTree>
    <p:extLst>
      <p:ext uri="{BB962C8B-B14F-4D97-AF65-F5344CB8AC3E}">
        <p14:creationId xmlns:p14="http://schemas.microsoft.com/office/powerpoint/2010/main" val="2713873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zervirano mjesto sadržaja 6"/>
          <p:cNvPicPr>
            <a:picLocks noGrp="1" noChangeAspect="1"/>
          </p:cNvPicPr>
          <p:nvPr>
            <p:ph idx="1"/>
          </p:nvPr>
        </p:nvPicPr>
        <p:blipFill>
          <a:blip r:embed="rId2"/>
          <a:stretch>
            <a:fillRect/>
          </a:stretch>
        </p:blipFill>
        <p:spPr>
          <a:xfrm>
            <a:off x="876355" y="640881"/>
            <a:ext cx="4309907" cy="3881437"/>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a:stretch>
            <a:fillRect/>
          </a:stretch>
        </p:blipFill>
        <p:spPr>
          <a:xfrm>
            <a:off x="6043411" y="3289211"/>
            <a:ext cx="5334000" cy="3009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61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err="1"/>
              <a:t>Oulipo</a:t>
            </a:r>
            <a:r>
              <a:rPr lang="hr-HR" dirty="0"/>
              <a:t> – veza između </a:t>
            </a:r>
            <a:br>
              <a:rPr lang="hr-HR" dirty="0"/>
            </a:br>
            <a:r>
              <a:rPr lang="hr-HR" dirty="0"/>
              <a:t>matematike i književnosti </a:t>
            </a:r>
          </a:p>
        </p:txBody>
      </p:sp>
      <p:sp>
        <p:nvSpPr>
          <p:cNvPr id="3" name="Rezervirano mjesto sadržaja 2"/>
          <p:cNvSpPr>
            <a:spLocks noGrp="1"/>
          </p:cNvSpPr>
          <p:nvPr>
            <p:ph idx="1"/>
          </p:nvPr>
        </p:nvSpPr>
        <p:spPr/>
        <p:txBody>
          <a:bodyPr>
            <a:normAutofit lnSpcReduction="10000"/>
          </a:bodyPr>
          <a:lstStyle/>
          <a:p>
            <a:pPr>
              <a:buFontTx/>
              <a:buChar char="-"/>
            </a:pPr>
            <a:r>
              <a:rPr lang="hr-HR" dirty="0"/>
              <a:t>cilj skupine </a:t>
            </a:r>
            <a:r>
              <a:rPr lang="hr-HR" dirty="0" err="1"/>
              <a:t>Oulipo</a:t>
            </a:r>
            <a:r>
              <a:rPr lang="hr-HR" dirty="0"/>
              <a:t> bio je pronalaženje novih potencijalnih struktura, uzoraka i modela koje će se koristiti pri stvaranju književnih tekstova</a:t>
            </a:r>
          </a:p>
          <a:p>
            <a:pPr>
              <a:buFontTx/>
              <a:buChar char="-"/>
            </a:pPr>
            <a:r>
              <a:rPr lang="hr-HR" dirty="0"/>
              <a:t>članovi skupine </a:t>
            </a:r>
            <a:r>
              <a:rPr lang="hr-HR" dirty="0" err="1"/>
              <a:t>Oulipo</a:t>
            </a:r>
            <a:r>
              <a:rPr lang="hr-HR" dirty="0"/>
              <a:t> eksperimentiraju tehnikama pisanja, najčešće koristeći matematičke permutacije ili matematičke probleme i obrasce u oblikovanju tekstova</a:t>
            </a:r>
          </a:p>
          <a:p>
            <a:pPr>
              <a:buFontTx/>
              <a:buChar char="-"/>
            </a:pPr>
            <a:r>
              <a:rPr lang="hr-HR" dirty="0"/>
              <a:t>ovu radionicu potencijalne književnosti osnovao je François </a:t>
            </a:r>
            <a:r>
              <a:rPr lang="hr-HR" dirty="0" err="1"/>
              <a:t>le</a:t>
            </a:r>
            <a:r>
              <a:rPr lang="hr-HR" dirty="0"/>
              <a:t> </a:t>
            </a:r>
            <a:r>
              <a:rPr lang="hr-HR" dirty="0" err="1"/>
              <a:t>Lionnais</a:t>
            </a:r>
            <a:r>
              <a:rPr lang="hr-HR" dirty="0"/>
              <a:t> s </a:t>
            </a:r>
            <a:r>
              <a:rPr lang="hr-HR" dirty="0" err="1"/>
              <a:t>Raymondom</a:t>
            </a:r>
            <a:r>
              <a:rPr lang="hr-HR" dirty="0"/>
              <a:t> </a:t>
            </a:r>
            <a:r>
              <a:rPr lang="hr-HR" dirty="0" err="1"/>
              <a:t>Queneauom</a:t>
            </a:r>
            <a:r>
              <a:rPr lang="hr-HR" dirty="0"/>
              <a:t>, a skupina je okupljala uglavnom francuske književnike i matematičare</a:t>
            </a:r>
          </a:p>
          <a:p>
            <a:pPr>
              <a:buFontTx/>
              <a:buChar char="-"/>
            </a:pPr>
            <a:r>
              <a:rPr lang="hr-HR" dirty="0"/>
              <a:t>djelovanje </a:t>
            </a:r>
            <a:r>
              <a:rPr lang="hr-HR" dirty="0" err="1"/>
              <a:t>oulipovaca</a:t>
            </a:r>
            <a:r>
              <a:rPr lang="hr-HR" dirty="0"/>
              <a:t> nije usko vezano za jednu domenu, već udružuju ponajmanje dvije domene – književnost i matematiku – te okupljaju različite kombinacije članova</a:t>
            </a:r>
          </a:p>
          <a:p>
            <a:pPr>
              <a:buFontTx/>
              <a:buChar char="-"/>
            </a:pPr>
            <a:r>
              <a:rPr lang="hr-HR" dirty="0"/>
              <a:t>prvi sastanak skupine održan je 2003. godine u Francuskoj </a:t>
            </a:r>
          </a:p>
        </p:txBody>
      </p:sp>
    </p:spTree>
    <p:extLst>
      <p:ext uri="{BB962C8B-B14F-4D97-AF65-F5344CB8AC3E}">
        <p14:creationId xmlns:p14="http://schemas.microsoft.com/office/powerpoint/2010/main" val="317153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885421" y="402801"/>
            <a:ext cx="2818989" cy="3782834"/>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3"/>
          <a:stretch>
            <a:fillRect/>
          </a:stretch>
        </p:blipFill>
        <p:spPr>
          <a:xfrm>
            <a:off x="4031088" y="2863134"/>
            <a:ext cx="2698593" cy="3598124"/>
          </a:xfrm>
          <a:prstGeom prst="rect">
            <a:avLst/>
          </a:prstGeom>
          <a:ln>
            <a:noFill/>
          </a:ln>
          <a:effectLst>
            <a:outerShdw blurRad="292100" dist="139700" dir="2700000" algn="tl" rotWithShape="0">
              <a:srgbClr val="333333">
                <a:alpha val="65000"/>
              </a:srgbClr>
            </a:outerShdw>
          </a:effectLst>
        </p:spPr>
      </p:pic>
      <p:pic>
        <p:nvPicPr>
          <p:cNvPr id="5" name="Slika 4"/>
          <p:cNvPicPr>
            <a:picLocks noChangeAspect="1"/>
          </p:cNvPicPr>
          <p:nvPr/>
        </p:nvPicPr>
        <p:blipFill>
          <a:blip r:embed="rId4"/>
          <a:stretch>
            <a:fillRect/>
          </a:stretch>
        </p:blipFill>
        <p:spPr>
          <a:xfrm>
            <a:off x="7056359" y="792453"/>
            <a:ext cx="2857500" cy="2800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608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O knjizi </a:t>
            </a:r>
            <a:r>
              <a:rPr lang="hr-HR" i="1" dirty="0" err="1"/>
              <a:t>Auron</a:t>
            </a:r>
            <a:endParaRPr lang="hr-HR" dirty="0"/>
          </a:p>
        </p:txBody>
      </p:sp>
      <p:sp>
        <p:nvSpPr>
          <p:cNvPr id="3" name="Rezervirano mjesto sadržaja 2"/>
          <p:cNvSpPr>
            <a:spLocks noGrp="1"/>
          </p:cNvSpPr>
          <p:nvPr>
            <p:ph idx="1"/>
          </p:nvPr>
        </p:nvSpPr>
        <p:spPr>
          <a:xfrm>
            <a:off x="128789" y="1465131"/>
            <a:ext cx="9350062" cy="3880773"/>
          </a:xfrm>
        </p:spPr>
        <p:txBody>
          <a:bodyPr/>
          <a:lstStyle/>
          <a:p>
            <a:pPr marL="0" indent="0" fontAlgn="base">
              <a:buNone/>
            </a:pPr>
            <a:r>
              <a:rPr lang="hr-HR" dirty="0"/>
              <a:t> </a:t>
            </a:r>
          </a:p>
          <a:p>
            <a:pPr fontAlgn="base">
              <a:buFontTx/>
              <a:buChar char="-"/>
            </a:pPr>
            <a:r>
              <a:rPr lang="hr-HR" b="1" dirty="0"/>
              <a:t>problemi (tema) djela</a:t>
            </a:r>
            <a:r>
              <a:rPr lang="hr-HR" dirty="0"/>
              <a:t>: razotkrivanje misterioznoga nestanka aureole s kipa svetoga Marka na šibenskoj katedrali </a:t>
            </a:r>
          </a:p>
          <a:p>
            <a:pPr fontAlgn="base">
              <a:buFontTx/>
              <a:buChar char="-"/>
            </a:pPr>
            <a:r>
              <a:rPr lang="hr-HR" dirty="0"/>
              <a:t>glavni lik (</a:t>
            </a:r>
            <a:r>
              <a:rPr lang="hr-HR" dirty="0" err="1"/>
              <a:t>Auron</a:t>
            </a:r>
            <a:r>
              <a:rPr lang="hr-HR" dirty="0"/>
              <a:t>) također nas u djelu informira o </a:t>
            </a:r>
            <a:r>
              <a:rPr lang="hr-HR" dirty="0" err="1"/>
              <a:t>zlatnorezovskim</a:t>
            </a:r>
            <a:r>
              <a:rPr lang="hr-HR" dirty="0"/>
              <a:t> umjetninama: Bašćanskoj ploči, crkvi sv. Lucije u  </a:t>
            </a:r>
            <a:r>
              <a:rPr lang="hr-HR" dirty="0" err="1"/>
              <a:t>Jurandvoru</a:t>
            </a:r>
            <a:r>
              <a:rPr lang="hr-HR" dirty="0"/>
              <a:t>, piramidama u Gizi, Mona Lizi, </a:t>
            </a:r>
            <a:r>
              <a:rPr lang="hr-HR" dirty="0" err="1"/>
              <a:t>Picassovu</a:t>
            </a:r>
            <a:r>
              <a:rPr lang="hr-HR" dirty="0"/>
              <a:t> </a:t>
            </a:r>
            <a:r>
              <a:rPr lang="hr-HR" i="1" dirty="0"/>
              <a:t>Autoportretu</a:t>
            </a:r>
            <a:r>
              <a:rPr lang="hr-HR" dirty="0"/>
              <a:t>, različitim glazbenim djelima i sl. </a:t>
            </a:r>
          </a:p>
          <a:p>
            <a:endParaRPr lang="hr-HR" dirty="0"/>
          </a:p>
        </p:txBody>
      </p:sp>
      <p:pic>
        <p:nvPicPr>
          <p:cNvPr id="5" name="Slika 4"/>
          <p:cNvPicPr>
            <a:picLocks noChangeAspect="1"/>
          </p:cNvPicPr>
          <p:nvPr/>
        </p:nvPicPr>
        <p:blipFill>
          <a:blip r:embed="rId2"/>
          <a:stretch>
            <a:fillRect/>
          </a:stretch>
        </p:blipFill>
        <p:spPr>
          <a:xfrm>
            <a:off x="8869089" y="3017520"/>
            <a:ext cx="3159779" cy="3724570"/>
          </a:xfrm>
          <a:prstGeom prst="rect">
            <a:avLst/>
          </a:prstGeom>
        </p:spPr>
      </p:pic>
    </p:spTree>
    <p:extLst>
      <p:ext uri="{BB962C8B-B14F-4D97-AF65-F5344CB8AC3E}">
        <p14:creationId xmlns:p14="http://schemas.microsoft.com/office/powerpoint/2010/main" val="1172000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Auron</a:t>
            </a:r>
            <a:r>
              <a:rPr lang="hr-HR" dirty="0"/>
              <a:t> kao geometrijski lik: Zlatni pravokutnik</a:t>
            </a:r>
          </a:p>
        </p:txBody>
      </p:sp>
      <p:sp>
        <p:nvSpPr>
          <p:cNvPr id="3" name="Rezervirano mjesto sadržaja 2"/>
          <p:cNvSpPr>
            <a:spLocks noGrp="1"/>
          </p:cNvSpPr>
          <p:nvPr>
            <p:ph idx="1"/>
          </p:nvPr>
        </p:nvSpPr>
        <p:spPr/>
        <p:txBody>
          <a:bodyPr/>
          <a:lstStyle/>
          <a:p>
            <a:pPr marL="0" indent="0" fontAlgn="base">
              <a:buNone/>
            </a:pPr>
            <a:r>
              <a:rPr lang="hr-HR" dirty="0"/>
              <a:t> </a:t>
            </a:r>
          </a:p>
          <a:p>
            <a:pPr marL="0" indent="0" fontAlgn="base">
              <a:buNone/>
            </a:pPr>
            <a:r>
              <a:rPr lang="hr-HR" dirty="0"/>
              <a:t>- stranice mu stoje u zlatnom omjeru (</a:t>
            </a:r>
            <a:r>
              <a:rPr lang="el-GR" dirty="0"/>
              <a:t>ϕ, </a:t>
            </a:r>
            <a:r>
              <a:rPr lang="hr-HR" dirty="0"/>
              <a:t>fi) </a:t>
            </a:r>
          </a:p>
          <a:p>
            <a:pPr marL="0" indent="0" fontAlgn="base">
              <a:buNone/>
            </a:pPr>
            <a:r>
              <a:rPr lang="hr-HR" dirty="0"/>
              <a:t>- nastaje spuštanjem male dijagonale kvadrata, a doda li se </a:t>
            </a:r>
            <a:r>
              <a:rPr lang="hr-HR" dirty="0" err="1"/>
              <a:t>auronu</a:t>
            </a:r>
            <a:r>
              <a:rPr lang="hr-HR" dirty="0"/>
              <a:t> na njegovoj većoj stranici kvadrat, stvara se novi i veći </a:t>
            </a:r>
            <a:r>
              <a:rPr lang="hr-HR" dirty="0" err="1"/>
              <a:t>auron</a:t>
            </a:r>
            <a:r>
              <a:rPr lang="hr-HR" dirty="0"/>
              <a:t> </a:t>
            </a:r>
          </a:p>
          <a:p>
            <a:pPr marL="0" indent="0" fontAlgn="base">
              <a:buNone/>
            </a:pPr>
            <a:r>
              <a:rPr lang="hr-HR" dirty="0"/>
              <a:t>- dijagonale ovih pravokutnika sijeku se pod pravim kutom, a mjesto njihova presijecanja naziva se žarište </a:t>
            </a:r>
          </a:p>
          <a:p>
            <a:pPr marL="0" indent="0" fontAlgn="base">
              <a:buNone/>
            </a:pPr>
            <a:r>
              <a:rPr lang="hr-HR" dirty="0"/>
              <a:t>- spirala koja se upisuje u </a:t>
            </a:r>
            <a:r>
              <a:rPr lang="hr-HR" dirty="0" err="1"/>
              <a:t>auron</a:t>
            </a:r>
            <a:r>
              <a:rPr lang="hr-HR" dirty="0"/>
              <a:t> iz vrhova kvadrata, oblikuje se pravokutnicima istih omjera, a različitih veličina – krivulja rasta ili „</a:t>
            </a:r>
            <a:r>
              <a:rPr lang="hr-HR" dirty="0" err="1"/>
              <a:t>spira</a:t>
            </a:r>
            <a:r>
              <a:rPr lang="hr-HR" dirty="0"/>
              <a:t> </a:t>
            </a:r>
            <a:r>
              <a:rPr lang="hr-HR" dirty="0" err="1"/>
              <a:t>mirabilis</a:t>
            </a:r>
            <a:r>
              <a:rPr lang="hr-HR" dirty="0"/>
              <a:t>“ </a:t>
            </a:r>
          </a:p>
          <a:p>
            <a:endParaRPr lang="hr-HR" dirty="0"/>
          </a:p>
        </p:txBody>
      </p:sp>
    </p:spTree>
    <p:extLst>
      <p:ext uri="{BB962C8B-B14F-4D97-AF65-F5344CB8AC3E}">
        <p14:creationId xmlns:p14="http://schemas.microsoft.com/office/powerpoint/2010/main" val="359585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KNJIŽEVNOST I MATEMATIKA</a:t>
            </a:r>
          </a:p>
        </p:txBody>
      </p:sp>
      <p:sp>
        <p:nvSpPr>
          <p:cNvPr id="3" name="Rezervirano mjesto sadržaja 2"/>
          <p:cNvSpPr>
            <a:spLocks noGrp="1"/>
          </p:cNvSpPr>
          <p:nvPr>
            <p:ph idx="1"/>
          </p:nvPr>
        </p:nvSpPr>
        <p:spPr>
          <a:xfrm>
            <a:off x="248194" y="1963300"/>
            <a:ext cx="9953897" cy="4023360"/>
          </a:xfrm>
        </p:spPr>
        <p:txBody>
          <a:bodyPr>
            <a:normAutofit/>
          </a:bodyPr>
          <a:lstStyle/>
          <a:p>
            <a:r>
              <a:rPr lang="hr-HR" sz="3200" i="1" dirty="0">
                <a:solidFill>
                  <a:schemeClr val="tx1"/>
                </a:solidFill>
                <a:latin typeface="Bodoni MT" panose="02070603080606020203" pitchFamily="18" charset="0"/>
              </a:rPr>
              <a:t>Jesu li književnost i matematika doista suprotni pojmovi?</a:t>
            </a:r>
          </a:p>
          <a:p>
            <a:r>
              <a:rPr lang="hr-HR" sz="2100" b="1" dirty="0"/>
              <a:t>Povezanost književnosti i matematike ipak postoji… </a:t>
            </a:r>
            <a:r>
              <a:rPr lang="hr-HR" sz="2100" dirty="0"/>
              <a:t>- neki su književnici po svojemu obrazovanju matematičari, a neki su nam priznati matematičari u nasljeđe ostavili i neka uspješna književna djela.</a:t>
            </a:r>
          </a:p>
          <a:p>
            <a:r>
              <a:rPr lang="hr-HR" sz="2100" dirty="0"/>
              <a:t>Osim toga, postoji i niz književnih djela u čijem sadržaju možemo pronaći različite elemente matematike iako njihovi autori nisu imali formalno matematičko obrazovanje.</a:t>
            </a:r>
          </a:p>
          <a:p>
            <a:r>
              <a:rPr lang="hr-HR" sz="2100" dirty="0"/>
              <a:t>U ovoj prezentaciji navest ćemo samo neke od brojnih književnika i znanstvenika koji su ostavili za sobom neizbrisiv trag…</a:t>
            </a:r>
          </a:p>
          <a:p>
            <a:endParaRPr lang="hr-HR" sz="2100" dirty="0"/>
          </a:p>
          <a:p>
            <a:endParaRPr lang="hr-HR" sz="2100" dirty="0"/>
          </a:p>
          <a:p>
            <a:endParaRPr lang="hr-HR" sz="2100" dirty="0"/>
          </a:p>
        </p:txBody>
      </p:sp>
    </p:spTree>
    <p:extLst>
      <p:ext uri="{BB962C8B-B14F-4D97-AF65-F5344CB8AC3E}">
        <p14:creationId xmlns:p14="http://schemas.microsoft.com/office/powerpoint/2010/main" val="4173783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190816" y="1545173"/>
            <a:ext cx="7602005" cy="4082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991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87181" y="1171907"/>
            <a:ext cx="9252278" cy="3880773"/>
          </a:xfrm>
        </p:spPr>
        <p:txBody>
          <a:bodyPr/>
          <a:lstStyle/>
          <a:p>
            <a:pPr marL="0" indent="0" fontAlgn="base">
              <a:buNone/>
            </a:pPr>
            <a:r>
              <a:rPr lang="hr-HR" sz="2000" b="1" dirty="0"/>
              <a:t>Mjesto i vrijeme radnje: </a:t>
            </a:r>
            <a:r>
              <a:rPr lang="hr-HR" sz="2000" dirty="0"/>
              <a:t> </a:t>
            </a:r>
          </a:p>
          <a:p>
            <a:pPr marL="0" indent="0" fontAlgn="base">
              <a:buNone/>
            </a:pPr>
            <a:r>
              <a:rPr lang="hr-HR" dirty="0"/>
              <a:t>- Šibenik i Osijek, ali i druge svjetske metropole </a:t>
            </a:r>
          </a:p>
          <a:p>
            <a:pPr marL="0" indent="0" fontAlgn="base">
              <a:buNone/>
            </a:pPr>
            <a:r>
              <a:rPr lang="hr-HR" dirty="0"/>
              <a:t>- opis suvremenoga doba iako čitatelj putuje kroz stoljeća   </a:t>
            </a:r>
          </a:p>
          <a:p>
            <a:pPr marL="0" indent="0" fontAlgn="base">
              <a:buNone/>
            </a:pPr>
            <a:r>
              <a:rPr lang="hr-HR" b="1" dirty="0"/>
              <a:t>glavni lik: </a:t>
            </a:r>
            <a:r>
              <a:rPr lang="hr-HR" b="1" dirty="0" err="1"/>
              <a:t>Auron</a:t>
            </a:r>
            <a:r>
              <a:rPr lang="hr-HR" dirty="0"/>
              <a:t> – na rubu pedesetih godina, živi samo jednu preokupaciju – ljepotu te njome postaje glasnogovornikom brojnih umjetnika, umjetnina i umjetnosti same za sebe </a:t>
            </a:r>
          </a:p>
          <a:p>
            <a:pPr marL="0" indent="0" fontAlgn="base">
              <a:buNone/>
            </a:pPr>
            <a:r>
              <a:rPr lang="hr-HR" dirty="0"/>
              <a:t> </a:t>
            </a:r>
          </a:p>
          <a:p>
            <a:endParaRPr lang="hr-HR" dirty="0"/>
          </a:p>
        </p:txBody>
      </p:sp>
      <p:pic>
        <p:nvPicPr>
          <p:cNvPr id="4" name="Slika 3"/>
          <p:cNvPicPr>
            <a:picLocks noChangeAspect="1"/>
          </p:cNvPicPr>
          <p:nvPr/>
        </p:nvPicPr>
        <p:blipFill>
          <a:blip r:embed="rId2"/>
          <a:stretch>
            <a:fillRect/>
          </a:stretch>
        </p:blipFill>
        <p:spPr>
          <a:xfrm>
            <a:off x="5951960" y="3056381"/>
            <a:ext cx="5491103" cy="3992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366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marL="0" indent="0" fontAlgn="base">
              <a:buNone/>
            </a:pPr>
            <a:r>
              <a:rPr lang="hr-HR" b="1" dirty="0"/>
              <a:t>Zlatni rez – omjeri poglavlja i pripovjedača</a:t>
            </a:r>
            <a:r>
              <a:rPr lang="hr-HR" dirty="0"/>
              <a:t> </a:t>
            </a:r>
          </a:p>
          <a:p>
            <a:pPr fontAlgn="base">
              <a:buFontTx/>
              <a:buChar char="-"/>
            </a:pPr>
            <a:r>
              <a:rPr lang="hr-HR" dirty="0"/>
              <a:t>o </a:t>
            </a:r>
            <a:r>
              <a:rPr lang="hr-HR" dirty="0" err="1"/>
              <a:t>Auronu</a:t>
            </a:r>
            <a:r>
              <a:rPr lang="hr-HR" dirty="0"/>
              <a:t> u 34 poglavlja raspravlja 21 glas raspoređen po pravilima </a:t>
            </a:r>
            <a:r>
              <a:rPr lang="hr-HR" dirty="0" err="1"/>
              <a:t>Fibonaccijeva</a:t>
            </a:r>
            <a:r>
              <a:rPr lang="hr-HR" dirty="0"/>
              <a:t> niza </a:t>
            </a:r>
          </a:p>
          <a:p>
            <a:pPr fontAlgn="base">
              <a:buFontTx/>
              <a:buChar char="-"/>
            </a:pPr>
            <a:endParaRPr lang="hr-HR" dirty="0"/>
          </a:p>
          <a:p>
            <a:pPr marL="0" indent="0" fontAlgn="base">
              <a:buNone/>
            </a:pPr>
            <a:r>
              <a:rPr lang="hr-HR" dirty="0"/>
              <a:t>- 13 glasova (5 ženskih i 8 muških): </a:t>
            </a:r>
          </a:p>
          <a:p>
            <a:pPr marL="0" indent="0" fontAlgn="base">
              <a:buNone/>
            </a:pPr>
            <a:r>
              <a:rPr lang="hr-HR" dirty="0"/>
              <a:t>- GLASOVI PRIPOVJEDAČA SADAŠNJOSTI, sadašnjost – površinski sloj protegnut do pupka priče </a:t>
            </a:r>
          </a:p>
          <a:p>
            <a:pPr marL="0" indent="0" fontAlgn="base">
              <a:buNone/>
            </a:pPr>
            <a:r>
              <a:rPr lang="hr-HR" dirty="0"/>
              <a:t>- 8 glasova (5 ženskih i 3 muška): </a:t>
            </a:r>
          </a:p>
          <a:p>
            <a:pPr marL="0" indent="0" fontAlgn="base">
              <a:buNone/>
            </a:pPr>
            <a:r>
              <a:rPr lang="hr-HR" dirty="0"/>
              <a:t>- PRIPOVJEDAČI PROŠLOSTI, kakav je bio od 2002. sve do 1961. godine </a:t>
            </a:r>
          </a:p>
          <a:p>
            <a:pPr marL="0" indent="0" fontAlgn="base">
              <a:buNone/>
            </a:pPr>
            <a:r>
              <a:rPr lang="hr-HR" dirty="0"/>
              <a:t> </a:t>
            </a:r>
          </a:p>
          <a:p>
            <a:endParaRPr lang="hr-HR" dirty="0"/>
          </a:p>
        </p:txBody>
      </p:sp>
    </p:spTree>
    <p:extLst>
      <p:ext uri="{BB962C8B-B14F-4D97-AF65-F5344CB8AC3E}">
        <p14:creationId xmlns:p14="http://schemas.microsoft.com/office/powerpoint/2010/main" val="4148413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753737" y="2162138"/>
            <a:ext cx="4701135" cy="2969771"/>
          </a:xfrm>
          <a:prstGeom prst="rect">
            <a:avLst/>
          </a:prstGeom>
          <a:ln>
            <a:noFill/>
          </a:ln>
          <a:effectLst>
            <a:outerShdw blurRad="292100" dist="139700" dir="2700000" algn="tl" rotWithShape="0">
              <a:srgbClr val="333333">
                <a:alpha val="65000"/>
              </a:srgbClr>
            </a:outerShdw>
          </a:effectLst>
        </p:spPr>
      </p:pic>
      <p:pic>
        <p:nvPicPr>
          <p:cNvPr id="5" name="Slika 4"/>
          <p:cNvPicPr>
            <a:picLocks noChangeAspect="1"/>
          </p:cNvPicPr>
          <p:nvPr/>
        </p:nvPicPr>
        <p:blipFill>
          <a:blip r:embed="rId3"/>
          <a:stretch>
            <a:fillRect/>
          </a:stretch>
        </p:blipFill>
        <p:spPr>
          <a:xfrm>
            <a:off x="5454872" y="2162139"/>
            <a:ext cx="4732317" cy="2969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7815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marL="0" indent="0" fontAlgn="base">
              <a:buNone/>
            </a:pPr>
            <a:r>
              <a:rPr lang="hr-HR" b="1" dirty="0"/>
              <a:t>- Citat, osnovna misao: </a:t>
            </a:r>
            <a:r>
              <a:rPr lang="hr-HR" dirty="0"/>
              <a:t> </a:t>
            </a:r>
          </a:p>
          <a:p>
            <a:pPr marL="0" indent="0" fontAlgn="base">
              <a:buNone/>
            </a:pPr>
            <a:r>
              <a:rPr lang="hr-HR" dirty="0"/>
              <a:t>„Ne želim čitati o sebi. Kada se otvore stranice ove knjige, neću gledati u svome smjeru. Okrenut ću glavu prema čitatelju i promatrati one koji pristupe ovoj priči. Zaokrenut ću pravila! Dok budu čitali mene, </a:t>
            </a:r>
            <a:r>
              <a:rPr lang="hr-HR" dirty="0" err="1"/>
              <a:t>Aurona</a:t>
            </a:r>
            <a:r>
              <a:rPr lang="hr-HR" dirty="0"/>
              <a:t>, ja ću promatrati njih. S njima ću postati prisan i dobro ih upoznati: od pupka naviše i od pupka naniže. Dobit ću želju da opišem neke od onih koji čitaju o meni. </a:t>
            </a:r>
            <a:r>
              <a:rPr lang="hr-HR" dirty="0" err="1"/>
              <a:t>Zlatnorezovski</a:t>
            </a:r>
            <a:r>
              <a:rPr lang="hr-HR" dirty="0"/>
              <a:t>… točnije nego što čitatelj poznaje samoga sebe. Bit će to nova knjiga, ona u kojoj ću odabrati nekoga od čitatelja. Nekoga sklonog ljepoti.“ </a:t>
            </a:r>
          </a:p>
          <a:p>
            <a:pPr marL="0" indent="0" fontAlgn="base">
              <a:buNone/>
            </a:pPr>
            <a:r>
              <a:rPr lang="hr-HR" b="1" dirty="0"/>
              <a:t>Cilj je navesti čitatelja na spoznaju samoga sebe i promatranje okoline koja se zaista spaja u simbol ljepote i savršenstva – zlatni rez.  </a:t>
            </a:r>
          </a:p>
          <a:p>
            <a:pPr marL="0" indent="0" fontAlgn="base">
              <a:buNone/>
            </a:pPr>
            <a:r>
              <a:rPr lang="hr-HR" b="1" dirty="0"/>
              <a:t> </a:t>
            </a:r>
          </a:p>
          <a:p>
            <a:endParaRPr lang="hr-HR" dirty="0"/>
          </a:p>
        </p:txBody>
      </p:sp>
    </p:spTree>
    <p:extLst>
      <p:ext uri="{BB962C8B-B14F-4D97-AF65-F5344CB8AC3E}">
        <p14:creationId xmlns:p14="http://schemas.microsoft.com/office/powerpoint/2010/main" val="1114457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Ruđer Bošković, </a:t>
            </a:r>
            <a:r>
              <a:rPr lang="hr-HR" i="1" dirty="0"/>
              <a:t>Pomrčine Sunca i Mjeseca</a:t>
            </a:r>
            <a:endParaRPr lang="hr-HR" dirty="0"/>
          </a:p>
        </p:txBody>
      </p:sp>
      <p:sp>
        <p:nvSpPr>
          <p:cNvPr id="3" name="Rezervirano mjesto sadržaja 2"/>
          <p:cNvSpPr>
            <a:spLocks noGrp="1"/>
          </p:cNvSpPr>
          <p:nvPr>
            <p:ph idx="1"/>
          </p:nvPr>
        </p:nvSpPr>
        <p:spPr>
          <a:xfrm>
            <a:off x="222070" y="2160589"/>
            <a:ext cx="8516982" cy="3880773"/>
          </a:xfrm>
        </p:spPr>
        <p:txBody>
          <a:bodyPr>
            <a:normAutofit/>
          </a:bodyPr>
          <a:lstStyle/>
          <a:p>
            <a:pPr marL="0" indent="0" fontAlgn="base">
              <a:buNone/>
            </a:pPr>
            <a:r>
              <a:rPr lang="hr-HR" b="1" dirty="0"/>
              <a:t>Tko je bio Ruđer Bošković?</a:t>
            </a:r>
            <a:r>
              <a:rPr lang="hr-HR" dirty="0"/>
              <a:t> </a:t>
            </a:r>
          </a:p>
          <a:p>
            <a:pPr marL="0" indent="0" fontAlgn="base">
              <a:buNone/>
            </a:pPr>
            <a:r>
              <a:rPr lang="hr-HR" i="1" dirty="0"/>
              <a:t> </a:t>
            </a:r>
            <a:r>
              <a:rPr lang="hr-HR" dirty="0"/>
              <a:t>- Ruđer Bošković (1711. – 1787.) jedan je od najvećih hrvatskih matematičara, fizičara i astronoma  </a:t>
            </a:r>
          </a:p>
          <a:p>
            <a:pPr marL="0" indent="0" fontAlgn="base">
              <a:buNone/>
            </a:pPr>
            <a:r>
              <a:rPr lang="hr-HR" dirty="0"/>
              <a:t>- znanstveno je djelovao većinom u Rimu, Milanu i Parizu</a:t>
            </a:r>
          </a:p>
          <a:p>
            <a:pPr marL="0" indent="0" fontAlgn="base">
              <a:buNone/>
            </a:pPr>
            <a:r>
              <a:rPr lang="hr-HR" dirty="0"/>
              <a:t>- dao je velik doprinos svim područjima matematike, fizike i astronomije, kao i mnogim drugim znanstvenim disciplinama te je najpoznatiji po svojoj teoriji strukture tvari </a:t>
            </a:r>
          </a:p>
          <a:p>
            <a:pPr marL="0" indent="0" fontAlgn="base">
              <a:buNone/>
            </a:pPr>
            <a:r>
              <a:rPr lang="hr-HR" dirty="0"/>
              <a:t>- manje je poznato da je u svoje vrijeme Bošković bio poznat i kao slavan europski pjesnik, autor latinskoga spjeva </a:t>
            </a:r>
            <a:r>
              <a:rPr lang="hr-HR" i="1" dirty="0"/>
              <a:t>Pomrčine Sunca i Mjeseca </a:t>
            </a:r>
            <a:r>
              <a:rPr lang="hr-HR" dirty="0"/>
              <a:t>(</a:t>
            </a:r>
            <a:r>
              <a:rPr lang="hr-HR" i="1" dirty="0"/>
              <a:t>De </a:t>
            </a:r>
            <a:r>
              <a:rPr lang="hr-HR" i="1" dirty="0" err="1"/>
              <a:t>Solis</a:t>
            </a:r>
            <a:r>
              <a:rPr lang="hr-HR" i="1" dirty="0"/>
              <a:t> </a:t>
            </a:r>
            <a:r>
              <a:rPr lang="hr-HR" i="1" dirty="0" err="1"/>
              <a:t>ac</a:t>
            </a:r>
            <a:r>
              <a:rPr lang="hr-HR" i="1" dirty="0"/>
              <a:t> </a:t>
            </a:r>
            <a:r>
              <a:rPr lang="hr-HR" i="1" dirty="0" err="1"/>
              <a:t>Lunae</a:t>
            </a:r>
            <a:r>
              <a:rPr lang="hr-HR" i="1" dirty="0"/>
              <a:t> </a:t>
            </a:r>
            <a:r>
              <a:rPr lang="hr-HR" i="1" dirty="0" err="1"/>
              <a:t>defectibus</a:t>
            </a:r>
            <a:r>
              <a:rPr lang="hr-HR" dirty="0"/>
              <a:t>) koji je napisan u daktilskom heksametru </a:t>
            </a:r>
          </a:p>
          <a:p>
            <a:endParaRPr lang="hr-HR" dirty="0"/>
          </a:p>
        </p:txBody>
      </p:sp>
      <p:pic>
        <p:nvPicPr>
          <p:cNvPr id="4" name="Slika 3"/>
          <p:cNvPicPr>
            <a:picLocks noChangeAspect="1"/>
          </p:cNvPicPr>
          <p:nvPr/>
        </p:nvPicPr>
        <p:blipFill>
          <a:blip r:embed="rId2"/>
          <a:stretch>
            <a:fillRect/>
          </a:stretch>
        </p:blipFill>
        <p:spPr>
          <a:xfrm>
            <a:off x="9013371" y="1589405"/>
            <a:ext cx="3070315" cy="4451957"/>
          </a:xfrm>
          <a:prstGeom prst="rect">
            <a:avLst/>
          </a:prstGeom>
        </p:spPr>
      </p:pic>
    </p:spTree>
    <p:extLst>
      <p:ext uri="{BB962C8B-B14F-4D97-AF65-F5344CB8AC3E}">
        <p14:creationId xmlns:p14="http://schemas.microsoft.com/office/powerpoint/2010/main" val="306728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fontAlgn="base">
              <a:buNone/>
            </a:pPr>
            <a:r>
              <a:rPr lang="hr-HR" b="1" dirty="0"/>
              <a:t>Što je daktilski heksametar?</a:t>
            </a:r>
            <a:r>
              <a:rPr lang="hr-HR" dirty="0"/>
              <a:t> </a:t>
            </a:r>
          </a:p>
          <a:p>
            <a:pPr marL="0" indent="0" fontAlgn="base">
              <a:buNone/>
            </a:pPr>
            <a:r>
              <a:rPr lang="hr-HR" dirty="0"/>
              <a:t>- daktilski heksametar, poznat i kao herojski ili epski heksametar, jest stih od šest stopa, tj. daktila</a:t>
            </a:r>
          </a:p>
          <a:p>
            <a:pPr marL="0" indent="0" fontAlgn="base">
              <a:buNone/>
            </a:pPr>
            <a:r>
              <a:rPr lang="hr-HR" dirty="0"/>
              <a:t>- heksametar se vrlo rano ustalio kao glavna metrička shema grčke i rimske epske i didaktične poezije, a koristio se i u nekim himnama, </a:t>
            </a:r>
            <a:r>
              <a:rPr lang="hr-HR" dirty="0" err="1"/>
              <a:t>bukolskom</a:t>
            </a:r>
            <a:r>
              <a:rPr lang="hr-HR" dirty="0"/>
              <a:t> pjesništvu i satirama </a:t>
            </a:r>
          </a:p>
          <a:p>
            <a:endParaRPr lang="hr-HR" dirty="0"/>
          </a:p>
        </p:txBody>
      </p:sp>
    </p:spTree>
    <p:extLst>
      <p:ext uri="{BB962C8B-B14F-4D97-AF65-F5344CB8AC3E}">
        <p14:creationId xmlns:p14="http://schemas.microsoft.com/office/powerpoint/2010/main" val="2423353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fontAlgn="base">
              <a:buNone/>
            </a:pPr>
            <a:r>
              <a:rPr lang="hr-HR" b="1" i="1" dirty="0"/>
              <a:t>De </a:t>
            </a:r>
            <a:r>
              <a:rPr lang="hr-HR" b="1" i="1" dirty="0" err="1"/>
              <a:t>Solis</a:t>
            </a:r>
            <a:r>
              <a:rPr lang="hr-HR" b="1" i="1" dirty="0"/>
              <a:t> </a:t>
            </a:r>
            <a:r>
              <a:rPr lang="hr-HR" b="1" i="1" dirty="0" err="1"/>
              <a:t>ac</a:t>
            </a:r>
            <a:r>
              <a:rPr lang="hr-HR" b="1" i="1" dirty="0"/>
              <a:t> </a:t>
            </a:r>
            <a:r>
              <a:rPr lang="hr-HR" b="1" i="1" dirty="0" err="1"/>
              <a:t>Lunae</a:t>
            </a:r>
            <a:r>
              <a:rPr lang="hr-HR" b="1" i="1" dirty="0"/>
              <a:t> </a:t>
            </a:r>
            <a:r>
              <a:rPr lang="hr-HR" b="1" i="1" dirty="0" err="1"/>
              <a:t>defectibus</a:t>
            </a:r>
            <a:r>
              <a:rPr lang="hr-HR" b="1" i="1" dirty="0"/>
              <a:t> </a:t>
            </a:r>
            <a:r>
              <a:rPr lang="hr-HR" b="1" dirty="0"/>
              <a:t>- </a:t>
            </a:r>
            <a:r>
              <a:rPr lang="hr-HR" b="1" i="1" dirty="0"/>
              <a:t>Pomrčina Sunca i Mjeseca</a:t>
            </a:r>
            <a:r>
              <a:rPr lang="hr-HR" i="1" dirty="0"/>
              <a:t> </a:t>
            </a:r>
          </a:p>
          <a:p>
            <a:pPr marL="0" indent="0" fontAlgn="base">
              <a:buNone/>
            </a:pPr>
            <a:r>
              <a:rPr lang="hr-HR" dirty="0"/>
              <a:t>- djelo o mjesečevoj atmosferi objavljeno je 1753. godine</a:t>
            </a:r>
          </a:p>
          <a:p>
            <a:pPr marL="0" indent="0" fontAlgn="base">
              <a:buNone/>
            </a:pPr>
            <a:r>
              <a:rPr lang="hr-HR" dirty="0"/>
              <a:t>- Bošković je u stihovima iznio znanstvene rezultate svoga rada, a znanstveno-stručni način izlaganja pojavljuje se u petom pjevanju londonskoga izdanja</a:t>
            </a:r>
          </a:p>
          <a:p>
            <a:endParaRPr lang="hr-HR" dirty="0"/>
          </a:p>
        </p:txBody>
      </p:sp>
    </p:spTree>
    <p:extLst>
      <p:ext uri="{BB962C8B-B14F-4D97-AF65-F5344CB8AC3E}">
        <p14:creationId xmlns:p14="http://schemas.microsoft.com/office/powerpoint/2010/main" val="461253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98509" y="762864"/>
            <a:ext cx="9185123" cy="3880773"/>
          </a:xfrm>
        </p:spPr>
        <p:txBody>
          <a:bodyPr/>
          <a:lstStyle/>
          <a:p>
            <a:pPr marL="0" indent="0">
              <a:buNone/>
            </a:pPr>
            <a:r>
              <a:rPr lang="hr-HR" dirty="0"/>
              <a:t>- u djelu Bošković, po uzoru na rimske književnike Lukrecija i </a:t>
            </a:r>
            <a:r>
              <a:rPr lang="hr-HR" dirty="0" err="1"/>
              <a:t>Vergilija</a:t>
            </a:r>
            <a:r>
              <a:rPr lang="hr-HR" dirty="0"/>
              <a:t>, u stihovima tumači prirodne, kozmološke i mitološke fenomene obrazlažući, povezujući i uspoređujući vlastita zapažanja s tada aktualnim prirodno-znanstvenim teorijskim postavkama Newtona, Keplera, Kopernika, Galilea, vješto ispreplićući klasični pjesnički sa znanstvenim proznim izričajem </a:t>
            </a:r>
          </a:p>
        </p:txBody>
      </p:sp>
      <p:pic>
        <p:nvPicPr>
          <p:cNvPr id="4" name="Slika 3"/>
          <p:cNvPicPr>
            <a:picLocks noChangeAspect="1"/>
          </p:cNvPicPr>
          <p:nvPr/>
        </p:nvPicPr>
        <p:blipFill>
          <a:blip r:embed="rId2"/>
          <a:stretch>
            <a:fillRect/>
          </a:stretch>
        </p:blipFill>
        <p:spPr>
          <a:xfrm>
            <a:off x="4570113" y="2206725"/>
            <a:ext cx="3189224" cy="4246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3862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GALILEO GALILEI </a:t>
            </a:r>
          </a:p>
        </p:txBody>
      </p:sp>
      <p:sp>
        <p:nvSpPr>
          <p:cNvPr id="3" name="Rezervirano mjesto sadržaja 2"/>
          <p:cNvSpPr>
            <a:spLocks noGrp="1"/>
          </p:cNvSpPr>
          <p:nvPr>
            <p:ph idx="1"/>
          </p:nvPr>
        </p:nvSpPr>
        <p:spPr/>
        <p:txBody>
          <a:bodyPr/>
          <a:lstStyle/>
          <a:p>
            <a:pPr>
              <a:buFontTx/>
              <a:buChar char="-"/>
            </a:pPr>
            <a:r>
              <a:rPr lang="hr-HR" dirty="0"/>
              <a:t>Galileo Galilei (1564. – 1642.), punog imena Galileo di </a:t>
            </a:r>
            <a:r>
              <a:rPr lang="hr-HR" dirty="0" err="1"/>
              <a:t>Vincenzo</a:t>
            </a:r>
            <a:r>
              <a:rPr lang="hr-HR" dirty="0"/>
              <a:t> </a:t>
            </a:r>
            <a:r>
              <a:rPr lang="hr-HR" dirty="0" err="1"/>
              <a:t>Bonaiuti</a:t>
            </a:r>
            <a:r>
              <a:rPr lang="hr-HR" dirty="0"/>
              <a:t> de Galilei, bio je talijanski matematičar, fizičar, književnik, astronom i filozof</a:t>
            </a:r>
          </a:p>
          <a:p>
            <a:pPr>
              <a:buFontTx/>
              <a:buChar char="-"/>
            </a:pPr>
            <a:r>
              <a:rPr lang="hr-HR" dirty="0"/>
              <a:t> Galileo je značajno utjecao na znanstvenike svoga vremena, kao i na suvremene znanstvenike</a:t>
            </a:r>
          </a:p>
          <a:p>
            <a:pPr>
              <a:buFontTx/>
              <a:buChar char="-"/>
            </a:pPr>
            <a:r>
              <a:rPr lang="hr-HR" dirty="0"/>
              <a:t> njegova otkrića teleskopa i nebeskih tijela dovela su do značajnog poboljšanja astronomije, kao i ostalih znanosti, a njegovim teorijama i tezama služili su se znanstvenici desetljećima poslije njega, a među njima se ističe nadasve poznati Isaac Newton </a:t>
            </a:r>
          </a:p>
        </p:txBody>
      </p:sp>
    </p:spTree>
    <p:extLst>
      <p:ext uri="{BB962C8B-B14F-4D97-AF65-F5344CB8AC3E}">
        <p14:creationId xmlns:p14="http://schemas.microsoft.com/office/powerpoint/2010/main" val="390485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9C8434-CD6E-42E8-98BA-3BCC6780797D}"/>
              </a:ext>
            </a:extLst>
          </p:cNvPr>
          <p:cNvSpPr>
            <a:spLocks noGrp="1"/>
          </p:cNvSpPr>
          <p:nvPr>
            <p:ph type="title"/>
          </p:nvPr>
        </p:nvSpPr>
        <p:spPr/>
        <p:txBody>
          <a:bodyPr>
            <a:normAutofit fontScale="90000"/>
          </a:bodyPr>
          <a:lstStyle/>
          <a:p>
            <a:r>
              <a:rPr lang="hr-HR" dirty="0"/>
              <a:t>Pregled nekih književnika matematičara i elemenata matematike u književnim djelima</a:t>
            </a:r>
          </a:p>
        </p:txBody>
      </p:sp>
      <p:sp>
        <p:nvSpPr>
          <p:cNvPr id="3" name="Rezervirano mjesto sadržaja 2">
            <a:extLst>
              <a:ext uri="{FF2B5EF4-FFF2-40B4-BE49-F238E27FC236}">
                <a16:creationId xmlns:a16="http://schemas.microsoft.com/office/drawing/2014/main" id="{D7D8E2D8-8AF2-4A94-A15B-3DD2418BF0A8}"/>
              </a:ext>
            </a:extLst>
          </p:cNvPr>
          <p:cNvSpPr>
            <a:spLocks noGrp="1"/>
          </p:cNvSpPr>
          <p:nvPr>
            <p:ph idx="1"/>
          </p:nvPr>
        </p:nvSpPr>
        <p:spPr/>
        <p:txBody>
          <a:bodyPr/>
          <a:lstStyle/>
          <a:p>
            <a:endParaRPr lang="hr-HR" dirty="0"/>
          </a:p>
          <a:p>
            <a:r>
              <a:rPr lang="hr-HR" dirty="0"/>
              <a:t>srednjovjekovnu simboliku brojeva, posebno broja 3 koji simbolizira Sveto Trojstvo, nalazimo u djelima </a:t>
            </a:r>
            <a:r>
              <a:rPr lang="hr-HR" b="1" dirty="0"/>
              <a:t>Dantea Alighierija </a:t>
            </a:r>
            <a:r>
              <a:rPr lang="hr-HR" dirty="0"/>
              <a:t>(1265. – 1321.) i </a:t>
            </a:r>
            <a:r>
              <a:rPr lang="hr-HR" b="1" dirty="0"/>
              <a:t>Giovannija </a:t>
            </a:r>
            <a:r>
              <a:rPr lang="hr-HR" b="1" dirty="0" err="1"/>
              <a:t>Boccaccia</a:t>
            </a:r>
            <a:r>
              <a:rPr lang="hr-HR" dirty="0"/>
              <a:t> (1313. – 1375.)</a:t>
            </a:r>
          </a:p>
          <a:p>
            <a:endParaRPr lang="hr-HR" dirty="0"/>
          </a:p>
          <a:p>
            <a:endParaRPr lang="hr-HR" dirty="0"/>
          </a:p>
          <a:p>
            <a:r>
              <a:rPr lang="hr-HR" b="1" dirty="0" err="1"/>
              <a:t>Blaise</a:t>
            </a:r>
            <a:r>
              <a:rPr lang="hr-HR" b="1" dirty="0"/>
              <a:t> Pascal </a:t>
            </a:r>
            <a:r>
              <a:rPr lang="hr-HR" dirty="0"/>
              <a:t>(1623. – 1662.) francuski matematičar, fizičar i filozof, također se uspješno okušao u književnosti, a njegovo djelo </a:t>
            </a:r>
            <a:r>
              <a:rPr lang="hr-HR" i="1" dirty="0"/>
              <a:t>Misli </a:t>
            </a:r>
            <a:r>
              <a:rPr lang="hr-HR" dirty="0"/>
              <a:t>u kojemu iznosi svoje razmišljanje o kršćanstvu, objavljeno je u Hrvatskoj</a:t>
            </a:r>
          </a:p>
          <a:p>
            <a:endParaRPr lang="hr-HR" dirty="0"/>
          </a:p>
        </p:txBody>
      </p:sp>
    </p:spTree>
    <p:extLst>
      <p:ext uri="{BB962C8B-B14F-4D97-AF65-F5344CB8AC3E}">
        <p14:creationId xmlns:p14="http://schemas.microsoft.com/office/powerpoint/2010/main" val="1959891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srcRect t="1582" b="22825"/>
          <a:stretch/>
        </p:blipFill>
        <p:spPr>
          <a:xfrm>
            <a:off x="2625634" y="849038"/>
            <a:ext cx="5238205" cy="5225191"/>
          </a:xfrm>
          <a:prstGeom prst="rect">
            <a:avLst/>
          </a:prstGeom>
        </p:spPr>
      </p:pic>
    </p:spTree>
    <p:extLst>
      <p:ext uri="{BB962C8B-B14F-4D97-AF65-F5344CB8AC3E}">
        <p14:creationId xmlns:p14="http://schemas.microsoft.com/office/powerpoint/2010/main" val="2651060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fontAlgn="base">
              <a:buNone/>
            </a:pPr>
            <a:r>
              <a:rPr lang="hr-HR" b="1" dirty="0"/>
              <a:t>ŽIVOTOPIS </a:t>
            </a:r>
          </a:p>
          <a:p>
            <a:pPr marL="0" indent="0" fontAlgn="base">
              <a:buNone/>
            </a:pPr>
            <a:r>
              <a:rPr lang="hr-HR" dirty="0"/>
              <a:t>Rođen je 15. 2. 1564. u </a:t>
            </a:r>
            <a:r>
              <a:rPr lang="hr-HR" dirty="0" err="1"/>
              <a:t>Pisi</a:t>
            </a:r>
            <a:r>
              <a:rPr lang="hr-HR" dirty="0"/>
              <a:t>, u Italiji. Bio je najstariji sin </a:t>
            </a:r>
            <a:r>
              <a:rPr lang="hr-HR" dirty="0" err="1"/>
              <a:t>Vincenza</a:t>
            </a:r>
            <a:r>
              <a:rPr lang="hr-HR" dirty="0"/>
              <a:t> Galilea, glazbenika koji je imao golem doprinos u razvijanju teorije i prakse same glazbe. U ranim 1570-ima, kada je Galileo imao osam godina, obitelj se seli u Firencu i ostavlja Galilea pod skrbi </a:t>
            </a:r>
            <a:r>
              <a:rPr lang="hr-HR" dirty="0" err="1"/>
              <a:t>Gezija</a:t>
            </a:r>
            <a:r>
              <a:rPr lang="hr-HR" dirty="0"/>
              <a:t> </a:t>
            </a:r>
            <a:r>
              <a:rPr lang="hr-HR" dirty="0" err="1"/>
              <a:t>Tebladija</a:t>
            </a:r>
            <a:r>
              <a:rPr lang="hr-HR" dirty="0"/>
              <a:t>, koji mu je omogućio školovanje u </a:t>
            </a:r>
            <a:r>
              <a:rPr lang="hr-HR" dirty="0" err="1"/>
              <a:t>Pisi</a:t>
            </a:r>
            <a:r>
              <a:rPr lang="hr-HR" dirty="0"/>
              <a:t>. Nakon dvije godine ponovno se sastaje s obitelji te nastavlja obrazovanje, a do 14. godine obrazovao se u samostanu Santa Maria di </a:t>
            </a:r>
            <a:r>
              <a:rPr lang="hr-HR" dirty="0" err="1"/>
              <a:t>Valombrossa</a:t>
            </a:r>
            <a:r>
              <a:rPr lang="hr-HR" dirty="0"/>
              <a:t>. Budući da mu je otac bio poznati svirač lutnje i glazbeni teoretičar, glazba je ostavila velik utjecaj na Galilea u djetinjstvu. </a:t>
            </a:r>
          </a:p>
          <a:p>
            <a:endParaRPr lang="hr-HR" dirty="0"/>
          </a:p>
        </p:txBody>
      </p:sp>
    </p:spTree>
    <p:extLst>
      <p:ext uri="{BB962C8B-B14F-4D97-AF65-F5344CB8AC3E}">
        <p14:creationId xmlns:p14="http://schemas.microsoft.com/office/powerpoint/2010/main" val="3508233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a:buNone/>
            </a:pPr>
            <a:r>
              <a:rPr lang="hr-HR" b="1" dirty="0"/>
              <a:t>Obrazovanje</a:t>
            </a:r>
          </a:p>
          <a:p>
            <a:pPr>
              <a:buFontTx/>
              <a:buChar char="-"/>
            </a:pPr>
            <a:r>
              <a:rPr lang="hr-HR" dirty="0"/>
              <a:t>iako se Galileo obrazovao u već spomenutom samostanu i razmišljao o pozivu za svećenika, na nagovor oca upisao je studiji medicine u </a:t>
            </a:r>
            <a:r>
              <a:rPr lang="hr-HR" dirty="0" err="1"/>
              <a:t>Pisi</a:t>
            </a:r>
            <a:r>
              <a:rPr lang="hr-HR" dirty="0"/>
              <a:t>, a povod je dakako bila financijska sigurnost</a:t>
            </a:r>
          </a:p>
          <a:p>
            <a:pPr>
              <a:buFontTx/>
              <a:buChar char="-"/>
            </a:pPr>
            <a:r>
              <a:rPr lang="hr-HR" dirty="0"/>
              <a:t> međutim, tri godine kasnije Galileo je napustio medicinu i posvetio se matematici te je već 1585. otkrio prvo matematičko otkriće: </a:t>
            </a:r>
            <a:r>
              <a:rPr lang="hr-HR" dirty="0" err="1"/>
              <a:t>izokroničnost</a:t>
            </a:r>
            <a:r>
              <a:rPr lang="hr-HR" dirty="0"/>
              <a:t> njihala</a:t>
            </a:r>
          </a:p>
        </p:txBody>
      </p:sp>
    </p:spTree>
    <p:extLst>
      <p:ext uri="{BB962C8B-B14F-4D97-AF65-F5344CB8AC3E}">
        <p14:creationId xmlns:p14="http://schemas.microsoft.com/office/powerpoint/2010/main" val="3716168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5055325" y="1985554"/>
            <a:ext cx="3796486" cy="3875035"/>
          </a:xfrm>
          <a:prstGeom prst="rect">
            <a:avLst/>
          </a:prstGeom>
        </p:spPr>
      </p:pic>
      <p:pic>
        <p:nvPicPr>
          <p:cNvPr id="3" name="Slika 2"/>
          <p:cNvPicPr>
            <a:picLocks noChangeAspect="1"/>
          </p:cNvPicPr>
          <p:nvPr/>
        </p:nvPicPr>
        <p:blipFill>
          <a:blip r:embed="rId3"/>
          <a:stretch>
            <a:fillRect/>
          </a:stretch>
        </p:blipFill>
        <p:spPr>
          <a:xfrm>
            <a:off x="995661" y="319419"/>
            <a:ext cx="3773751" cy="4285859"/>
          </a:xfrm>
          <a:prstGeom prst="rect">
            <a:avLst/>
          </a:prstGeom>
        </p:spPr>
      </p:pic>
    </p:spTree>
    <p:extLst>
      <p:ext uri="{BB962C8B-B14F-4D97-AF65-F5344CB8AC3E}">
        <p14:creationId xmlns:p14="http://schemas.microsoft.com/office/powerpoint/2010/main" val="304590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a:buNone/>
            </a:pPr>
            <a:r>
              <a:rPr lang="hr-HR" b="1" dirty="0"/>
              <a:t>PISA </a:t>
            </a:r>
            <a:br>
              <a:rPr lang="hr-HR" dirty="0"/>
            </a:br>
            <a:r>
              <a:rPr lang="hr-HR" dirty="0"/>
              <a:t>- Galileo se u </a:t>
            </a:r>
            <a:r>
              <a:rPr lang="hr-HR" dirty="0" err="1"/>
              <a:t>Pisi</a:t>
            </a:r>
            <a:r>
              <a:rPr lang="hr-HR" dirty="0"/>
              <a:t> bavio fizičko-matematičkim problemima i pojavama, poput </a:t>
            </a:r>
            <a:r>
              <a:rPr lang="hr-HR" dirty="0" err="1"/>
              <a:t>hidrostatskih</a:t>
            </a:r>
            <a:r>
              <a:rPr lang="hr-HR" dirty="0"/>
              <a:t> tijela i instrumenata za određivanje gravitacije</a:t>
            </a:r>
          </a:p>
          <a:p>
            <a:pPr>
              <a:buFontTx/>
              <a:buChar char="-"/>
            </a:pPr>
            <a:r>
              <a:rPr lang="hr-HR" dirty="0"/>
              <a:t>školovanje mu je omogućio kolega sa studija, </a:t>
            </a:r>
            <a:r>
              <a:rPr lang="hr-HR" dirty="0" err="1"/>
              <a:t>Guidobado</a:t>
            </a:r>
            <a:r>
              <a:rPr lang="hr-HR" dirty="0"/>
              <a:t> del Monte, uz čiju je pomoć Galileo postao profesor matematike na Sveučilištu u </a:t>
            </a:r>
            <a:r>
              <a:rPr lang="hr-HR" dirty="0" err="1"/>
              <a:t>Pisi</a:t>
            </a:r>
            <a:endParaRPr lang="hr-HR" dirty="0"/>
          </a:p>
          <a:p>
            <a:pPr>
              <a:buFontTx/>
              <a:buChar char="-"/>
            </a:pPr>
            <a:r>
              <a:rPr lang="hr-HR" dirty="0"/>
              <a:t>u tom je razdoblju počeo pobijati Aristotelovu prirodnu filozofiju</a:t>
            </a:r>
          </a:p>
        </p:txBody>
      </p:sp>
    </p:spTree>
    <p:extLst>
      <p:ext uri="{BB962C8B-B14F-4D97-AF65-F5344CB8AC3E}">
        <p14:creationId xmlns:p14="http://schemas.microsoft.com/office/powerpoint/2010/main" val="2298975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fontAlgn="base">
              <a:buNone/>
            </a:pPr>
            <a:r>
              <a:rPr lang="hr-HR" b="1" dirty="0"/>
              <a:t>PADOVA </a:t>
            </a:r>
          </a:p>
          <a:p>
            <a:pPr fontAlgn="base">
              <a:buFontTx/>
              <a:buChar char="-"/>
            </a:pPr>
            <a:r>
              <a:rPr lang="hr-HR" dirty="0"/>
              <a:t>u Padovi Galileo se većinski posvetio astronomiji i fizici koju je ubacio u svoja predavanja </a:t>
            </a:r>
          </a:p>
          <a:p>
            <a:pPr fontAlgn="base">
              <a:buFontTx/>
              <a:buChar char="-"/>
            </a:pPr>
            <a:r>
              <a:rPr lang="hr-HR" dirty="0"/>
              <a:t>godine 1604. uočena je zvijezda </a:t>
            </a:r>
            <a:r>
              <a:rPr lang="hr-HR" dirty="0" err="1"/>
              <a:t>supernova</a:t>
            </a:r>
            <a:r>
              <a:rPr lang="hr-HR" dirty="0"/>
              <a:t>, za koju je Galileo smatrao da je još jedan dokaz koji pobija Aristotelovu teoriju nepromjenjivoga  neba</a:t>
            </a:r>
          </a:p>
          <a:p>
            <a:pPr fontAlgn="base">
              <a:buFontTx/>
              <a:buChar char="-"/>
            </a:pPr>
            <a:r>
              <a:rPr lang="hr-HR" dirty="0"/>
              <a:t> kako bi to dokazao, Galileo je izradio vlastitu astrološku kartu. Nakon što je 1609. dobio odobrenje za istraživanja od strane mletačke vlasti, uslijedila su njegova najvažnija otkrića: 4 Jupiterova mjeseca i Mliječna staza </a:t>
            </a:r>
          </a:p>
          <a:p>
            <a:endParaRPr lang="hr-HR" dirty="0"/>
          </a:p>
        </p:txBody>
      </p:sp>
    </p:spTree>
    <p:extLst>
      <p:ext uri="{BB962C8B-B14F-4D97-AF65-F5344CB8AC3E}">
        <p14:creationId xmlns:p14="http://schemas.microsoft.com/office/powerpoint/2010/main" val="2006695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marL="0" indent="0" fontAlgn="base">
              <a:buNone/>
            </a:pPr>
            <a:r>
              <a:rPr lang="hr-HR" i="1" dirty="0"/>
              <a:t>OTKRIĆA I IZUMI-DALEKO KROZ ZNANOST…</a:t>
            </a:r>
            <a:r>
              <a:rPr lang="hr-HR" dirty="0"/>
              <a:t>  </a:t>
            </a:r>
          </a:p>
          <a:p>
            <a:pPr marL="0" indent="0" fontAlgn="base">
              <a:buNone/>
            </a:pPr>
            <a:r>
              <a:rPr lang="hr-HR" dirty="0"/>
              <a:t>PODRUČJE ASTRONOMIJE: </a:t>
            </a:r>
          </a:p>
          <a:p>
            <a:pPr marL="0" indent="0" fontAlgn="base">
              <a:buNone/>
            </a:pPr>
            <a:r>
              <a:rPr lang="hr-HR" dirty="0"/>
              <a:t> - teleskop </a:t>
            </a:r>
          </a:p>
          <a:p>
            <a:pPr marL="0" indent="0" fontAlgn="base">
              <a:buNone/>
            </a:pPr>
            <a:r>
              <a:rPr lang="hr-HR" dirty="0"/>
              <a:t> - 4 Jupiterova mjeseca - otkriveni 1610. za vrijeme obrazovanja u Padovi </a:t>
            </a:r>
          </a:p>
          <a:p>
            <a:pPr marL="0" indent="0" fontAlgn="base">
              <a:buNone/>
            </a:pPr>
            <a:r>
              <a:rPr lang="hr-HR" dirty="0"/>
              <a:t>- Saturnovi prsteni - otkriveni 1610. </a:t>
            </a:r>
          </a:p>
          <a:p>
            <a:pPr marL="0" indent="0" fontAlgn="base">
              <a:buNone/>
            </a:pPr>
            <a:r>
              <a:rPr lang="hr-HR" dirty="0"/>
              <a:t>- zviježđe Mliječna staza </a:t>
            </a:r>
          </a:p>
          <a:p>
            <a:pPr marL="0" indent="0" fontAlgn="base">
              <a:buNone/>
            </a:pPr>
            <a:r>
              <a:rPr lang="hr-HR" dirty="0"/>
              <a:t>- zvijezda </a:t>
            </a:r>
            <a:r>
              <a:rPr lang="hr-HR" dirty="0" err="1"/>
              <a:t>supernova</a:t>
            </a:r>
            <a:r>
              <a:rPr lang="hr-HR" dirty="0"/>
              <a:t> (kasnije poznata kao Keplerova </a:t>
            </a:r>
            <a:r>
              <a:rPr lang="hr-HR" dirty="0" err="1"/>
              <a:t>supernova</a:t>
            </a:r>
            <a:r>
              <a:rPr lang="hr-HR" dirty="0"/>
              <a:t>) - otkrivena uz pomoć talijanskoga astronoma </a:t>
            </a:r>
            <a:r>
              <a:rPr lang="hr-HR" dirty="0" err="1"/>
              <a:t>Ilaria</a:t>
            </a:r>
            <a:r>
              <a:rPr lang="hr-HR" dirty="0"/>
              <a:t> </a:t>
            </a:r>
            <a:r>
              <a:rPr lang="hr-HR" dirty="0" err="1"/>
              <a:t>Alotbelia</a:t>
            </a:r>
            <a:r>
              <a:rPr lang="hr-HR" dirty="0"/>
              <a:t> </a:t>
            </a:r>
          </a:p>
        </p:txBody>
      </p:sp>
    </p:spTree>
    <p:extLst>
      <p:ext uri="{BB962C8B-B14F-4D97-AF65-F5344CB8AC3E}">
        <p14:creationId xmlns:p14="http://schemas.microsoft.com/office/powerpoint/2010/main" val="3762467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pPr marL="0" indent="0" fontAlgn="base">
              <a:buNone/>
            </a:pPr>
            <a:r>
              <a:rPr lang="hr-HR" dirty="0"/>
              <a:t>PODRUČJE MATEMATIKE: </a:t>
            </a:r>
          </a:p>
          <a:p>
            <a:pPr marL="0" indent="0" fontAlgn="base">
              <a:buNone/>
            </a:pPr>
            <a:r>
              <a:rPr lang="hr-HR" dirty="0"/>
              <a:t>- </a:t>
            </a:r>
            <a:r>
              <a:rPr lang="hr-HR" dirty="0" err="1"/>
              <a:t>izokroničnost</a:t>
            </a:r>
            <a:r>
              <a:rPr lang="hr-HR" dirty="0"/>
              <a:t> njihala - otkriven za studenskih dana, 1585. god. </a:t>
            </a:r>
          </a:p>
          <a:p>
            <a:pPr marL="0" indent="0" fontAlgn="base">
              <a:buNone/>
            </a:pPr>
            <a:r>
              <a:rPr lang="hr-HR" dirty="0"/>
              <a:t> </a:t>
            </a:r>
          </a:p>
          <a:p>
            <a:pPr marL="0" indent="0" fontAlgn="base">
              <a:buNone/>
            </a:pPr>
            <a:r>
              <a:rPr lang="hr-HR" dirty="0"/>
              <a:t>PODRUČJE FIZIKE: </a:t>
            </a:r>
          </a:p>
          <a:p>
            <a:pPr marL="0" indent="0" fontAlgn="base">
              <a:buNone/>
            </a:pPr>
            <a:r>
              <a:rPr lang="hr-HR" dirty="0"/>
              <a:t> - proučavao slobodni pad </a:t>
            </a:r>
          </a:p>
          <a:p>
            <a:pPr marL="0" indent="0" fontAlgn="base">
              <a:buNone/>
            </a:pPr>
            <a:r>
              <a:rPr lang="hr-HR" dirty="0"/>
              <a:t> - proučavao vertikalni i horizontalni hitac </a:t>
            </a:r>
          </a:p>
          <a:p>
            <a:pPr marL="0" indent="0" fontAlgn="base">
              <a:buNone/>
            </a:pPr>
            <a:r>
              <a:rPr lang="hr-HR" dirty="0"/>
              <a:t>- gibanje niz kosinu </a:t>
            </a:r>
            <a:br>
              <a:rPr lang="hr-HR" dirty="0"/>
            </a:br>
            <a:r>
              <a:rPr lang="hr-HR" dirty="0"/>
              <a:t> </a:t>
            </a:r>
          </a:p>
          <a:p>
            <a:endParaRPr lang="hr-HR" dirty="0"/>
          </a:p>
        </p:txBody>
      </p:sp>
    </p:spTree>
    <p:extLst>
      <p:ext uri="{BB962C8B-B14F-4D97-AF65-F5344CB8AC3E}">
        <p14:creationId xmlns:p14="http://schemas.microsoft.com/office/powerpoint/2010/main" val="727953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b="7127"/>
          <a:stretch/>
        </p:blipFill>
        <p:spPr>
          <a:xfrm>
            <a:off x="679270" y="634559"/>
            <a:ext cx="5508426" cy="4303201"/>
          </a:xfrm>
          <a:prstGeom prst="rect">
            <a:avLst/>
          </a:prstGeom>
        </p:spPr>
      </p:pic>
      <p:pic>
        <p:nvPicPr>
          <p:cNvPr id="3" name="Slika 2"/>
          <p:cNvPicPr>
            <a:picLocks noChangeAspect="1"/>
          </p:cNvPicPr>
          <p:nvPr/>
        </p:nvPicPr>
        <p:blipFill>
          <a:blip r:embed="rId3"/>
          <a:stretch>
            <a:fillRect/>
          </a:stretch>
        </p:blipFill>
        <p:spPr>
          <a:xfrm>
            <a:off x="6865297" y="2993527"/>
            <a:ext cx="3584989" cy="3189652"/>
          </a:xfrm>
          <a:prstGeom prst="rect">
            <a:avLst/>
          </a:prstGeom>
        </p:spPr>
      </p:pic>
    </p:spTree>
    <p:extLst>
      <p:ext uri="{BB962C8B-B14F-4D97-AF65-F5344CB8AC3E}">
        <p14:creationId xmlns:p14="http://schemas.microsoft.com/office/powerpoint/2010/main" val="2635159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marL="0" indent="0">
              <a:buNone/>
            </a:pPr>
            <a:r>
              <a:rPr lang="hr-HR" b="1" dirty="0"/>
              <a:t>PODRUČJE KNJIŽEVNOSTI - ZNANSTVENE KNJIGE</a:t>
            </a:r>
          </a:p>
          <a:p>
            <a:pPr marL="0" indent="0" fontAlgn="base">
              <a:buNone/>
            </a:pPr>
            <a:r>
              <a:rPr lang="hr-HR" i="1" dirty="0"/>
              <a:t>- De </a:t>
            </a:r>
            <a:r>
              <a:rPr lang="hr-HR" i="1" dirty="0" err="1"/>
              <a:t>Montu</a:t>
            </a:r>
            <a:r>
              <a:rPr lang="hr-HR" i="1" dirty="0"/>
              <a:t> </a:t>
            </a:r>
            <a:r>
              <a:rPr lang="hr-HR" i="1" dirty="0" err="1"/>
              <a:t>Antiqira</a:t>
            </a:r>
            <a:r>
              <a:rPr lang="hr-HR" i="1" dirty="0"/>
              <a:t> </a:t>
            </a:r>
            <a:r>
              <a:rPr lang="hr-HR" dirty="0"/>
              <a:t>- spis u kojem Galileo pobija Aristotelovu prirodnu filozofiju </a:t>
            </a:r>
          </a:p>
          <a:p>
            <a:pPr marL="0" indent="0" fontAlgn="base">
              <a:buNone/>
            </a:pPr>
            <a:r>
              <a:rPr lang="hr-HR" i="1" dirty="0"/>
              <a:t>- </a:t>
            </a:r>
            <a:r>
              <a:rPr lang="hr-HR" i="1" dirty="0" err="1"/>
              <a:t>Trattato</a:t>
            </a:r>
            <a:r>
              <a:rPr lang="hr-HR" i="1" dirty="0"/>
              <a:t> di </a:t>
            </a:r>
            <a:r>
              <a:rPr lang="hr-HR" i="1" dirty="0" err="1"/>
              <a:t>Mecchanice</a:t>
            </a:r>
            <a:r>
              <a:rPr lang="hr-HR" i="1" dirty="0"/>
              <a:t> </a:t>
            </a:r>
            <a:r>
              <a:rPr lang="hr-HR" dirty="0"/>
              <a:t>- spis koji potvrđuje Galileova otkrića u mehanici, objavljen 1634. god. u Parizu </a:t>
            </a:r>
          </a:p>
          <a:p>
            <a:pPr marL="0" indent="0" fontAlgn="base">
              <a:buNone/>
            </a:pPr>
            <a:r>
              <a:rPr lang="hr-HR" i="1" dirty="0"/>
              <a:t>- Zvjezdani glasnik </a:t>
            </a:r>
            <a:r>
              <a:rPr lang="hr-HR" dirty="0"/>
              <a:t>- objavljen 1610. godine </a:t>
            </a:r>
          </a:p>
          <a:p>
            <a:pPr marL="0" indent="0" fontAlgn="base">
              <a:buNone/>
            </a:pPr>
            <a:r>
              <a:rPr lang="hr-HR" i="1" dirty="0"/>
              <a:t>- Razgovori i matematički prikazi dvaju novih znanja u mehanici </a:t>
            </a:r>
            <a:r>
              <a:rPr lang="hr-HR" dirty="0"/>
              <a:t>- objavljeno 1638. </a:t>
            </a:r>
          </a:p>
          <a:p>
            <a:pPr marL="0" indent="0" fontAlgn="base">
              <a:buNone/>
            </a:pPr>
            <a:r>
              <a:rPr lang="hr-HR" i="1" dirty="0"/>
              <a:t>- Pismo Velikoj Vojvotkinji </a:t>
            </a:r>
            <a:r>
              <a:rPr lang="hr-HR" i="1" dirty="0" err="1"/>
              <a:t>Christini</a:t>
            </a:r>
            <a:r>
              <a:rPr lang="hr-HR" i="1" dirty="0"/>
              <a:t> </a:t>
            </a:r>
            <a:r>
              <a:rPr lang="hr-HR" dirty="0"/>
              <a:t>- usklađivanje </a:t>
            </a:r>
            <a:r>
              <a:rPr lang="hr-HR" dirty="0" err="1"/>
              <a:t>kopernikanstva</a:t>
            </a:r>
            <a:r>
              <a:rPr lang="hr-HR" dirty="0"/>
              <a:t> s doktrinama Katoličke Crkve, objavljena 1615. god. </a:t>
            </a:r>
          </a:p>
          <a:p>
            <a:pPr marL="0" indent="0" fontAlgn="base">
              <a:buNone/>
            </a:pPr>
            <a:r>
              <a:rPr lang="hr-HR" i="1" dirty="0"/>
              <a:t>- U pokretu </a:t>
            </a:r>
            <a:r>
              <a:rPr lang="hr-HR" dirty="0"/>
              <a:t>- objavljena 1590. godine</a:t>
            </a:r>
          </a:p>
          <a:p>
            <a:endParaRPr lang="hr-HR" dirty="0"/>
          </a:p>
        </p:txBody>
      </p:sp>
    </p:spTree>
    <p:extLst>
      <p:ext uri="{BB962C8B-B14F-4D97-AF65-F5344CB8AC3E}">
        <p14:creationId xmlns:p14="http://schemas.microsoft.com/office/powerpoint/2010/main" val="320238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522514" y="1725642"/>
            <a:ext cx="9562012" cy="3669318"/>
          </a:xfrm>
        </p:spPr>
        <p:txBody>
          <a:bodyPr>
            <a:normAutofit fontScale="92500"/>
          </a:bodyPr>
          <a:lstStyle/>
          <a:p>
            <a:pPr marL="285750" indent="-285750" algn="l">
              <a:buFontTx/>
              <a:buChar char="-"/>
            </a:pPr>
            <a:r>
              <a:rPr lang="hr-HR" dirty="0">
                <a:solidFill>
                  <a:schemeClr val="bg2">
                    <a:lumMod val="25000"/>
                  </a:schemeClr>
                </a:solidFill>
              </a:rPr>
              <a:t>e</a:t>
            </a:r>
            <a:r>
              <a:rPr lang="hr-HR" cap="none" dirty="0">
                <a:solidFill>
                  <a:schemeClr val="bg2">
                    <a:lumMod val="25000"/>
                  </a:schemeClr>
                </a:solidFill>
                <a:latin typeface="+mn-lt"/>
              </a:rPr>
              <a:t>lementi matematike mogu se uočiti i u </a:t>
            </a:r>
            <a:r>
              <a:rPr lang="hr-HR" b="1" i="1" cap="none" dirty="0" err="1">
                <a:solidFill>
                  <a:schemeClr val="bg2">
                    <a:lumMod val="25000"/>
                  </a:schemeClr>
                </a:solidFill>
                <a:latin typeface="+mn-lt"/>
              </a:rPr>
              <a:t>Gulliverovim</a:t>
            </a:r>
            <a:r>
              <a:rPr lang="hr-HR" b="1" i="1" cap="none" dirty="0">
                <a:solidFill>
                  <a:schemeClr val="bg2">
                    <a:lumMod val="25000"/>
                  </a:schemeClr>
                </a:solidFill>
                <a:latin typeface="+mn-lt"/>
              </a:rPr>
              <a:t> putovanjima </a:t>
            </a:r>
            <a:r>
              <a:rPr lang="hr-HR" b="1" cap="none" dirty="0">
                <a:solidFill>
                  <a:schemeClr val="bg2">
                    <a:lumMod val="25000"/>
                  </a:schemeClr>
                </a:solidFill>
                <a:latin typeface="+mn-lt"/>
              </a:rPr>
              <a:t>Jonathana Swifta </a:t>
            </a:r>
            <a:r>
              <a:rPr lang="hr-HR" cap="none" dirty="0">
                <a:solidFill>
                  <a:schemeClr val="bg2">
                    <a:lumMod val="25000"/>
                  </a:schemeClr>
                </a:solidFill>
                <a:latin typeface="+mn-lt"/>
              </a:rPr>
              <a:t>(1667. – 1745.) koji računa koliko bi se Liliputanaca moglo nahraniti hranom koju pojede Guliver </a:t>
            </a:r>
          </a:p>
          <a:p>
            <a:pPr marL="285750" indent="-285750" algn="l">
              <a:buFontTx/>
              <a:buChar char="-"/>
            </a:pPr>
            <a:r>
              <a:rPr lang="hr-HR" dirty="0">
                <a:solidFill>
                  <a:schemeClr val="bg2">
                    <a:lumMod val="25000"/>
                  </a:schemeClr>
                </a:solidFill>
              </a:rPr>
              <a:t>p</a:t>
            </a:r>
            <a:r>
              <a:rPr lang="hr-HR" cap="none" dirty="0">
                <a:solidFill>
                  <a:schemeClr val="bg2">
                    <a:lumMod val="25000"/>
                  </a:schemeClr>
                </a:solidFill>
                <a:latin typeface="+mn-lt"/>
              </a:rPr>
              <a:t>oznati diplomirani matematičar je i </a:t>
            </a:r>
            <a:r>
              <a:rPr lang="hr-HR" b="1" cap="none" dirty="0">
                <a:solidFill>
                  <a:schemeClr val="bg2">
                    <a:lumMod val="25000"/>
                  </a:schemeClr>
                </a:solidFill>
                <a:latin typeface="+mn-lt"/>
              </a:rPr>
              <a:t>Carol Lewis </a:t>
            </a:r>
            <a:r>
              <a:rPr lang="hr-HR" cap="none" dirty="0">
                <a:solidFill>
                  <a:schemeClr val="bg2">
                    <a:lumMod val="25000"/>
                  </a:schemeClr>
                </a:solidFill>
                <a:latin typeface="+mn-lt"/>
              </a:rPr>
              <a:t>(1832. – 1897.), autor </a:t>
            </a:r>
            <a:r>
              <a:rPr lang="hr-HR" b="1" i="1" cap="none" dirty="0">
                <a:solidFill>
                  <a:schemeClr val="bg2">
                    <a:lumMod val="25000"/>
                  </a:schemeClr>
                </a:solidFill>
                <a:latin typeface="+mn-lt"/>
              </a:rPr>
              <a:t>Alise u zemlji </a:t>
            </a:r>
            <a:r>
              <a:rPr lang="hr-HR" b="1" i="1" dirty="0">
                <a:solidFill>
                  <a:schemeClr val="bg2">
                    <a:lumMod val="25000"/>
                  </a:schemeClr>
                </a:solidFill>
              </a:rPr>
              <a:t>č</a:t>
            </a:r>
            <a:r>
              <a:rPr lang="hr-HR" b="1" i="1" cap="none" dirty="0">
                <a:solidFill>
                  <a:schemeClr val="bg2">
                    <a:lumMod val="25000"/>
                  </a:schemeClr>
                </a:solidFill>
              </a:rPr>
              <a:t>udesa</a:t>
            </a:r>
          </a:p>
          <a:p>
            <a:pPr marL="285750" indent="-285750" algn="l">
              <a:buFontTx/>
              <a:buChar char="-"/>
            </a:pPr>
            <a:r>
              <a:rPr lang="hr-HR" dirty="0">
                <a:solidFill>
                  <a:schemeClr val="bg2">
                    <a:lumMod val="25000"/>
                  </a:schemeClr>
                </a:solidFill>
              </a:rPr>
              <a:t>z</a:t>
            </a:r>
            <a:r>
              <a:rPr lang="hr-HR" cap="none" dirty="0">
                <a:solidFill>
                  <a:schemeClr val="bg2">
                    <a:lumMod val="25000"/>
                  </a:schemeClr>
                </a:solidFill>
                <a:latin typeface="+mn-lt"/>
              </a:rPr>
              <a:t>ačetnik futurizma </a:t>
            </a:r>
            <a:r>
              <a:rPr lang="hr-HR" b="1" cap="none" dirty="0">
                <a:solidFill>
                  <a:schemeClr val="bg2">
                    <a:lumMod val="25000"/>
                  </a:schemeClr>
                </a:solidFill>
                <a:latin typeface="+mn-lt"/>
              </a:rPr>
              <a:t>Filippo Tommaso </a:t>
            </a:r>
            <a:r>
              <a:rPr lang="hr-HR" b="1" cap="none" dirty="0" err="1">
                <a:solidFill>
                  <a:schemeClr val="bg2">
                    <a:lumMod val="25000"/>
                  </a:schemeClr>
                </a:solidFill>
                <a:latin typeface="+mn-lt"/>
              </a:rPr>
              <a:t>Marinetti</a:t>
            </a:r>
            <a:r>
              <a:rPr lang="hr-HR" b="1" cap="none" dirty="0">
                <a:solidFill>
                  <a:schemeClr val="bg2">
                    <a:lumMod val="25000"/>
                  </a:schemeClr>
                </a:solidFill>
                <a:latin typeface="+mn-lt"/>
              </a:rPr>
              <a:t> </a:t>
            </a:r>
            <a:r>
              <a:rPr lang="hr-HR" cap="none" dirty="0">
                <a:solidFill>
                  <a:schemeClr val="bg2">
                    <a:lumMod val="25000"/>
                  </a:schemeClr>
                </a:solidFill>
                <a:latin typeface="+mn-lt"/>
              </a:rPr>
              <a:t>(1876. – 1944.) u svojoj pjesmi </a:t>
            </a:r>
            <a:r>
              <a:rPr lang="hr-HR" i="1" dirty="0">
                <a:solidFill>
                  <a:schemeClr val="bg2">
                    <a:lumMod val="25000"/>
                  </a:schemeClr>
                </a:solidFill>
              </a:rPr>
              <a:t>B</a:t>
            </a:r>
            <a:r>
              <a:rPr lang="hr-HR" i="1" cap="none" dirty="0">
                <a:solidFill>
                  <a:schemeClr val="bg2">
                    <a:lumMod val="25000"/>
                  </a:schemeClr>
                </a:solidFill>
                <a:latin typeface="+mn-lt"/>
              </a:rPr>
              <a:t>itka</a:t>
            </a:r>
            <a:r>
              <a:rPr lang="hr-HR" cap="none" dirty="0">
                <a:solidFill>
                  <a:schemeClr val="bg2">
                    <a:lumMod val="25000"/>
                  </a:schemeClr>
                </a:solidFill>
                <a:latin typeface="+mn-lt"/>
              </a:rPr>
              <a:t> </a:t>
            </a:r>
            <a:r>
              <a:rPr lang="hr-HR" i="1" cap="none" dirty="0">
                <a:solidFill>
                  <a:schemeClr val="bg2">
                    <a:lumMod val="25000"/>
                  </a:schemeClr>
                </a:solidFill>
                <a:latin typeface="+mn-lt"/>
              </a:rPr>
              <a:t>težina + miris</a:t>
            </a:r>
            <a:r>
              <a:rPr lang="hr-HR" cap="none" dirty="0">
                <a:solidFill>
                  <a:schemeClr val="bg2">
                    <a:lumMod val="25000"/>
                  </a:schemeClr>
                </a:solidFill>
                <a:latin typeface="+mn-lt"/>
              </a:rPr>
              <a:t> ne koristi interpunkciju, nego upotrebljava znakove +, -, = i nekoliko brojeva</a:t>
            </a:r>
          </a:p>
          <a:p>
            <a:pPr marL="285750" indent="-285750" algn="l">
              <a:buFontTx/>
              <a:buChar char="-"/>
            </a:pPr>
            <a:r>
              <a:rPr lang="hr-HR" dirty="0">
                <a:solidFill>
                  <a:schemeClr val="bg2">
                    <a:lumMod val="25000"/>
                  </a:schemeClr>
                </a:solidFill>
              </a:rPr>
              <a:t>m</a:t>
            </a:r>
            <a:r>
              <a:rPr lang="hr-HR" cap="none" dirty="0">
                <a:solidFill>
                  <a:schemeClr val="bg2">
                    <a:lumMod val="25000"/>
                  </a:schemeClr>
                </a:solidFill>
                <a:latin typeface="+mn-lt"/>
              </a:rPr>
              <a:t>otiv matematike možemo uočiti u drami </a:t>
            </a:r>
            <a:r>
              <a:rPr lang="hr-HR" b="1" i="1" cap="none" dirty="0">
                <a:solidFill>
                  <a:schemeClr val="bg2">
                    <a:lumMod val="25000"/>
                  </a:schemeClr>
                </a:solidFill>
                <a:latin typeface="+mn-lt"/>
              </a:rPr>
              <a:t>Gospoda Glembayevi </a:t>
            </a:r>
            <a:r>
              <a:rPr lang="hr-HR" b="1" cap="none" dirty="0">
                <a:solidFill>
                  <a:schemeClr val="bg2">
                    <a:lumMod val="25000"/>
                  </a:schemeClr>
                </a:solidFill>
                <a:latin typeface="+mn-lt"/>
              </a:rPr>
              <a:t>Miroslava </a:t>
            </a:r>
            <a:r>
              <a:rPr lang="hr-HR" b="1" dirty="0">
                <a:solidFill>
                  <a:schemeClr val="bg2">
                    <a:lumMod val="25000"/>
                  </a:schemeClr>
                </a:solidFill>
              </a:rPr>
              <a:t>K</a:t>
            </a:r>
            <a:r>
              <a:rPr lang="hr-HR" b="1" cap="none" dirty="0">
                <a:solidFill>
                  <a:schemeClr val="bg2">
                    <a:lumMod val="25000"/>
                  </a:schemeClr>
                </a:solidFill>
                <a:latin typeface="+mn-lt"/>
              </a:rPr>
              <a:t>rleže </a:t>
            </a:r>
            <a:r>
              <a:rPr lang="hr-HR" cap="none" dirty="0">
                <a:solidFill>
                  <a:schemeClr val="bg2">
                    <a:lumMod val="25000"/>
                  </a:schemeClr>
                </a:solidFill>
                <a:latin typeface="+mn-lt"/>
              </a:rPr>
              <a:t>(1893. – 1981.) jer Leone spominje matematičara Leona Harda Eulera</a:t>
            </a:r>
          </a:p>
          <a:p>
            <a:pPr marL="285750" indent="-285750" algn="l">
              <a:buFontTx/>
              <a:buChar char="-"/>
            </a:pPr>
            <a:r>
              <a:rPr lang="hr-HR" dirty="0">
                <a:solidFill>
                  <a:schemeClr val="bg2">
                    <a:lumMod val="25000"/>
                  </a:schemeClr>
                </a:solidFill>
              </a:rPr>
              <a:t>a</a:t>
            </a:r>
            <a:r>
              <a:rPr lang="hr-HR" cap="none" dirty="0">
                <a:solidFill>
                  <a:schemeClr val="bg2">
                    <a:lumMod val="25000"/>
                  </a:schemeClr>
                </a:solidFill>
                <a:latin typeface="+mn-lt"/>
              </a:rPr>
              <a:t>rgentinski književnik </a:t>
            </a:r>
            <a:r>
              <a:rPr lang="hr-HR" b="1" cap="none" dirty="0" err="1">
                <a:solidFill>
                  <a:schemeClr val="bg2">
                    <a:lumMod val="25000"/>
                  </a:schemeClr>
                </a:solidFill>
                <a:latin typeface="+mn-lt"/>
              </a:rPr>
              <a:t>Guillermo</a:t>
            </a:r>
            <a:r>
              <a:rPr lang="hr-HR" b="1" cap="none" dirty="0">
                <a:solidFill>
                  <a:schemeClr val="bg2">
                    <a:lumMod val="25000"/>
                  </a:schemeClr>
                </a:solidFill>
                <a:latin typeface="+mn-lt"/>
              </a:rPr>
              <a:t> Martinez </a:t>
            </a:r>
            <a:r>
              <a:rPr lang="hr-HR" cap="none" dirty="0">
                <a:solidFill>
                  <a:schemeClr val="bg2">
                    <a:lumMod val="25000"/>
                  </a:schemeClr>
                </a:solidFill>
                <a:latin typeface="+mn-lt"/>
              </a:rPr>
              <a:t>(1962.) također je matematičar, kao i hrvatski pjesnik i prevoditelj </a:t>
            </a:r>
            <a:r>
              <a:rPr lang="hr-HR" b="1" cap="none" dirty="0">
                <a:solidFill>
                  <a:schemeClr val="bg2">
                    <a:lumMod val="25000"/>
                  </a:schemeClr>
                </a:solidFill>
                <a:latin typeface="+mn-lt"/>
              </a:rPr>
              <a:t>Mate Maras </a:t>
            </a:r>
            <a:r>
              <a:rPr lang="hr-HR" cap="none" dirty="0">
                <a:solidFill>
                  <a:schemeClr val="bg2">
                    <a:lumMod val="25000"/>
                  </a:schemeClr>
                </a:solidFill>
                <a:latin typeface="+mn-lt"/>
              </a:rPr>
              <a:t>(1939.)</a:t>
            </a:r>
          </a:p>
          <a:p>
            <a:pPr marL="285750" indent="-285750" algn="l">
              <a:buFontTx/>
              <a:buChar char="-"/>
            </a:pPr>
            <a:r>
              <a:rPr lang="hr-HR" dirty="0">
                <a:solidFill>
                  <a:schemeClr val="bg2">
                    <a:lumMod val="25000"/>
                  </a:schemeClr>
                </a:solidFill>
              </a:rPr>
              <a:t>Martinez </a:t>
            </a:r>
            <a:r>
              <a:rPr lang="hr-HR" cap="none" dirty="0">
                <a:solidFill>
                  <a:schemeClr val="bg2">
                    <a:lumMod val="25000"/>
                  </a:schemeClr>
                </a:solidFill>
                <a:latin typeface="+mn-lt"/>
              </a:rPr>
              <a:t> je uveo pojam „logika srca” </a:t>
            </a:r>
          </a:p>
          <a:p>
            <a:pPr marL="285750" indent="-285750" algn="l">
              <a:buFontTx/>
              <a:buChar char="-"/>
            </a:pPr>
            <a:endParaRPr lang="hr-HR" dirty="0">
              <a:solidFill>
                <a:schemeClr val="tx1"/>
              </a:solidFill>
            </a:endParaRPr>
          </a:p>
        </p:txBody>
      </p:sp>
    </p:spTree>
    <p:extLst>
      <p:ext uri="{BB962C8B-B14F-4D97-AF65-F5344CB8AC3E}">
        <p14:creationId xmlns:p14="http://schemas.microsoft.com/office/powerpoint/2010/main" val="257299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6957207" y="419643"/>
            <a:ext cx="2178011" cy="3381647"/>
          </a:xfrm>
          <a:prstGeom prst="rect">
            <a:avLst/>
          </a:prstGeom>
        </p:spPr>
      </p:pic>
      <p:pic>
        <p:nvPicPr>
          <p:cNvPr id="3" name="Slika 2"/>
          <p:cNvPicPr>
            <a:picLocks noChangeAspect="1"/>
          </p:cNvPicPr>
          <p:nvPr/>
        </p:nvPicPr>
        <p:blipFill>
          <a:blip r:embed="rId3"/>
          <a:stretch>
            <a:fillRect/>
          </a:stretch>
        </p:blipFill>
        <p:spPr>
          <a:xfrm>
            <a:off x="3735883" y="2852500"/>
            <a:ext cx="2913110" cy="3637226"/>
          </a:xfrm>
          <a:prstGeom prst="rect">
            <a:avLst/>
          </a:prstGeom>
        </p:spPr>
      </p:pic>
      <p:pic>
        <p:nvPicPr>
          <p:cNvPr id="4" name="Slika 3"/>
          <p:cNvPicPr>
            <a:picLocks noChangeAspect="1"/>
          </p:cNvPicPr>
          <p:nvPr/>
        </p:nvPicPr>
        <p:blipFill>
          <a:blip r:embed="rId4"/>
          <a:stretch>
            <a:fillRect/>
          </a:stretch>
        </p:blipFill>
        <p:spPr>
          <a:xfrm>
            <a:off x="813284" y="747052"/>
            <a:ext cx="2674499" cy="3924061"/>
          </a:xfrm>
          <a:prstGeom prst="rect">
            <a:avLst/>
          </a:prstGeom>
        </p:spPr>
      </p:pic>
    </p:spTree>
    <p:extLst>
      <p:ext uri="{BB962C8B-B14F-4D97-AF65-F5344CB8AC3E}">
        <p14:creationId xmlns:p14="http://schemas.microsoft.com/office/powerpoint/2010/main" val="2183795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marL="0" indent="0" fontAlgn="base">
              <a:buNone/>
            </a:pPr>
            <a:r>
              <a:rPr lang="hr-HR" b="1" dirty="0"/>
              <a:t>POSLJEDNJE GODINE </a:t>
            </a:r>
          </a:p>
          <a:p>
            <a:pPr marL="0" indent="0" fontAlgn="base">
              <a:buNone/>
            </a:pPr>
            <a:r>
              <a:rPr lang="hr-HR" dirty="0"/>
              <a:t>Posljednje godine rada Galileo je proveo u kućnom pritvoru zbog sukoba s Crkvom, no nije imao zabranu istraživanja, stoga je imao relativno normalan život. Godine 1638. objavio je veliku knjigu koja ujedinjuje njegova istraživanja iz područja mehanike, matematike i fizike unazad 30-ak godina, gdje za usporedbu uzima Platonova, Arhimedova i Aristotelova tumačenja. Zbog toga je djela prozvan „ocem moderne znanosti“. Galilei je pred smrt oslijepio, a Ferdinand II. de Medici namjeravao ga je pokopati u crkvi Santa </a:t>
            </a:r>
            <a:r>
              <a:rPr lang="hr-HR" dirty="0" err="1"/>
              <a:t>Corce</a:t>
            </a:r>
            <a:r>
              <a:rPr lang="hr-HR" dirty="0"/>
              <a:t>, no to nije bilo ostvarivo je je Galileo bio prozvan heretikom. Pokopali su ga u unutarnjoj dvorani kapelice, a nakon što mu je 1737. podignut spomenik, premješten je na prethodno zamišljenu lokaciju. </a:t>
            </a:r>
          </a:p>
          <a:p>
            <a:endParaRPr lang="hr-HR" dirty="0"/>
          </a:p>
        </p:txBody>
      </p:sp>
    </p:spTree>
    <p:extLst>
      <p:ext uri="{BB962C8B-B14F-4D97-AF65-F5344CB8AC3E}">
        <p14:creationId xmlns:p14="http://schemas.microsoft.com/office/powerpoint/2010/main" val="3698127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Gulliverova</a:t>
            </a:r>
            <a:r>
              <a:rPr lang="hr-HR" dirty="0"/>
              <a:t> putovanja</a:t>
            </a:r>
          </a:p>
        </p:txBody>
      </p:sp>
      <p:sp>
        <p:nvSpPr>
          <p:cNvPr id="3" name="Rezervirano mjesto sadržaja 2"/>
          <p:cNvSpPr>
            <a:spLocks noGrp="1"/>
          </p:cNvSpPr>
          <p:nvPr>
            <p:ph idx="1"/>
          </p:nvPr>
        </p:nvSpPr>
        <p:spPr/>
        <p:txBody>
          <a:bodyPr/>
          <a:lstStyle/>
          <a:p>
            <a:r>
              <a:rPr lang="hr-HR" dirty="0" err="1"/>
              <a:t>Gulliverova</a:t>
            </a:r>
            <a:r>
              <a:rPr lang="hr-HR" dirty="0"/>
              <a:t> putovanja su fiktivni satirični putopis irskoga književnika </a:t>
            </a:r>
            <a:r>
              <a:rPr lang="hr-HR" dirty="0" err="1"/>
              <a:t>Jonathana</a:t>
            </a:r>
            <a:r>
              <a:rPr lang="hr-HR" dirty="0"/>
              <a:t> </a:t>
            </a:r>
            <a:r>
              <a:rPr lang="hr-HR" dirty="0" err="1"/>
              <a:t>Swifta</a:t>
            </a:r>
            <a:endParaRPr lang="hr-HR" dirty="0"/>
          </a:p>
          <a:p>
            <a:r>
              <a:rPr lang="hr-HR" dirty="0"/>
              <a:t>U knjizi se javljaju razni matematički problemi koje često i sam čitatelj može riješiti poput veličine ulica i trgova, kalkuliranja zaliha hrane i računanje gustoće naseljenosti u izmišljenom gradu </a:t>
            </a:r>
            <a:r>
              <a:rPr lang="hr-HR" dirty="0" err="1"/>
              <a:t>Mildendo</a:t>
            </a:r>
            <a:r>
              <a:rPr lang="hr-HR" dirty="0"/>
              <a:t>, glavnom gradu Liliputa.</a:t>
            </a:r>
          </a:p>
        </p:txBody>
      </p:sp>
    </p:spTree>
    <p:extLst>
      <p:ext uri="{BB962C8B-B14F-4D97-AF65-F5344CB8AC3E}">
        <p14:creationId xmlns:p14="http://schemas.microsoft.com/office/powerpoint/2010/main" val="749289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257" y="1930400"/>
            <a:ext cx="5705340" cy="4637825"/>
          </a:xfrm>
        </p:spPr>
      </p:pic>
    </p:spTree>
    <p:extLst>
      <p:ext uri="{BB962C8B-B14F-4D97-AF65-F5344CB8AC3E}">
        <p14:creationId xmlns:p14="http://schemas.microsoft.com/office/powerpoint/2010/main" val="1712211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endParaRPr lang="hr-HR" dirty="0"/>
          </a:p>
        </p:txBody>
      </p:sp>
      <p:sp>
        <p:nvSpPr>
          <p:cNvPr id="3" name="Rezervirano mjesto sadržaja 2"/>
          <p:cNvSpPr>
            <a:spLocks noGrp="1"/>
          </p:cNvSpPr>
          <p:nvPr>
            <p:ph idx="1"/>
          </p:nvPr>
        </p:nvSpPr>
        <p:spPr/>
        <p:txBody>
          <a:bodyPr>
            <a:noAutofit/>
          </a:bodyPr>
          <a:lstStyle/>
          <a:p>
            <a:pPr marL="0" indent="0">
              <a:buNone/>
            </a:pPr>
            <a:r>
              <a:rPr lang="hr-HR" sz="2000" u="sng" dirty="0"/>
              <a:t>Prezentaciju su izradili:</a:t>
            </a:r>
            <a:endParaRPr lang="hr-HR" sz="2000" dirty="0"/>
          </a:p>
          <a:p>
            <a:r>
              <a:rPr lang="hr-HR" sz="1600" dirty="0"/>
              <a:t>Petar Radoš, 1. a</a:t>
            </a:r>
          </a:p>
          <a:p>
            <a:r>
              <a:rPr lang="hr-HR" sz="1600" dirty="0"/>
              <a:t>Borna Zubčić, 1. a</a:t>
            </a:r>
          </a:p>
          <a:p>
            <a:r>
              <a:rPr lang="hr-HR" sz="1600" dirty="0"/>
              <a:t>Marko Lukić, 1. b</a:t>
            </a:r>
          </a:p>
          <a:p>
            <a:r>
              <a:rPr lang="hr-HR" sz="1600" dirty="0"/>
              <a:t>Laura Nikolić, 1. c</a:t>
            </a:r>
          </a:p>
          <a:p>
            <a:r>
              <a:rPr lang="hr-HR" sz="1600" dirty="0"/>
              <a:t>Jan </a:t>
            </a:r>
            <a:r>
              <a:rPr lang="hr-HR" sz="1600" dirty="0" err="1"/>
              <a:t>Buljubašić</a:t>
            </a:r>
            <a:r>
              <a:rPr lang="hr-HR" sz="1600" dirty="0"/>
              <a:t>, 1. c</a:t>
            </a:r>
          </a:p>
          <a:p>
            <a:r>
              <a:rPr lang="hr-HR" sz="1600" dirty="0"/>
              <a:t>Jakov Petrović, 1. c</a:t>
            </a:r>
          </a:p>
          <a:p>
            <a:r>
              <a:rPr lang="hr-HR" sz="1600" dirty="0"/>
              <a:t>Marta Bilić, 2. b</a:t>
            </a:r>
          </a:p>
          <a:p>
            <a:r>
              <a:rPr lang="hr-HR" sz="1600" dirty="0"/>
              <a:t>Leonarda Bošnjak Kutleša, 2. b					</a:t>
            </a:r>
            <a:r>
              <a:rPr lang="hr-HR" sz="2000" u="sng" dirty="0"/>
              <a:t>Mentorica:</a:t>
            </a:r>
            <a:r>
              <a:rPr lang="hr-HR" sz="2000" dirty="0"/>
              <a:t> </a:t>
            </a:r>
            <a:r>
              <a:rPr lang="hr-HR" sz="1600" dirty="0"/>
              <a:t>prof. Kristina </a:t>
            </a:r>
            <a:r>
              <a:rPr lang="hr-HR" sz="1600" dirty="0" err="1"/>
              <a:t>Inhof</a:t>
            </a:r>
            <a:endParaRPr lang="hr-HR" sz="1600" dirty="0"/>
          </a:p>
          <a:p>
            <a:r>
              <a:rPr lang="hr-HR" sz="1600" dirty="0"/>
              <a:t>Lana </a:t>
            </a:r>
            <a:r>
              <a:rPr lang="hr-HR" sz="1600" dirty="0" err="1"/>
              <a:t>Zdravčević</a:t>
            </a:r>
            <a:r>
              <a:rPr lang="hr-HR" sz="1600" dirty="0"/>
              <a:t>, 2. d</a:t>
            </a:r>
          </a:p>
          <a:p>
            <a:pPr marL="0" indent="0">
              <a:buNone/>
            </a:pPr>
            <a:endParaRPr lang="hr-HR" sz="1400" dirty="0"/>
          </a:p>
          <a:p>
            <a:endParaRPr lang="hr-HR" sz="2000" dirty="0"/>
          </a:p>
          <a:p>
            <a:pPr marL="0" indent="0">
              <a:buNone/>
            </a:pPr>
            <a:endParaRPr lang="hr-HR" sz="2000" dirty="0"/>
          </a:p>
        </p:txBody>
      </p:sp>
    </p:spTree>
    <p:extLst>
      <p:ext uri="{BB962C8B-B14F-4D97-AF65-F5344CB8AC3E}">
        <p14:creationId xmlns:p14="http://schemas.microsoft.com/office/powerpoint/2010/main" val="230890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07518" y="2016897"/>
            <a:ext cx="9263500" cy="3880773"/>
          </a:xfrm>
        </p:spPr>
        <p:txBody>
          <a:bodyPr/>
          <a:lstStyle/>
          <a:p>
            <a:r>
              <a:rPr lang="hr-HR" dirty="0"/>
              <a:t>naš akademik </a:t>
            </a:r>
            <a:r>
              <a:rPr lang="hr-HR" b="1" dirty="0"/>
              <a:t>Vladimir Devide </a:t>
            </a:r>
            <a:r>
              <a:rPr lang="hr-HR" dirty="0"/>
              <a:t>(1925. – 2010.), poznati matematičar, poznat je kao poznavatelj japanske kulture i haiku pjesnik te je prvi u Hrvatskoj počeo pisati haiku pjesme</a:t>
            </a:r>
          </a:p>
          <a:p>
            <a:r>
              <a:rPr lang="hr-HR" dirty="0"/>
              <a:t>zbirka dječjih pjesama </a:t>
            </a:r>
            <a:r>
              <a:rPr lang="hr-HR" b="1" dirty="0"/>
              <a:t>Paje Kanižaja </a:t>
            </a:r>
            <a:r>
              <a:rPr lang="hr-HR" dirty="0"/>
              <a:t>(1939. – 2015.) posvećena je matematici (npr. pjesme o brojevima)</a:t>
            </a:r>
          </a:p>
          <a:p>
            <a:endParaRPr lang="hr-HR" dirty="0"/>
          </a:p>
        </p:txBody>
      </p:sp>
    </p:spTree>
    <p:extLst>
      <p:ext uri="{BB962C8B-B14F-4D97-AF65-F5344CB8AC3E}">
        <p14:creationId xmlns:p14="http://schemas.microsoft.com/office/powerpoint/2010/main" val="188922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br>
              <a:rPr lang="hr-HR" dirty="0"/>
            </a:br>
            <a:r>
              <a:rPr lang="hr-HR" dirty="0"/>
              <a:t>PEDRO CALDERON DE LA BARCA, </a:t>
            </a:r>
            <a:r>
              <a:rPr lang="hr-HR" i="1" dirty="0"/>
              <a:t>ŽIVOT JE SAN</a:t>
            </a:r>
            <a:endParaRPr lang="hr-HR" dirty="0"/>
          </a:p>
        </p:txBody>
      </p:sp>
      <p:sp>
        <p:nvSpPr>
          <p:cNvPr id="3" name="Rezervirano mjesto sadržaja 2"/>
          <p:cNvSpPr>
            <a:spLocks noGrp="1"/>
          </p:cNvSpPr>
          <p:nvPr>
            <p:ph idx="1"/>
          </p:nvPr>
        </p:nvSpPr>
        <p:spPr>
          <a:xfrm>
            <a:off x="1097280" y="1963299"/>
            <a:ext cx="10058400" cy="4023360"/>
          </a:xfrm>
        </p:spPr>
        <p:txBody>
          <a:bodyPr>
            <a:normAutofit/>
          </a:bodyPr>
          <a:lstStyle/>
          <a:p>
            <a:pPr fontAlgn="base">
              <a:buFontTx/>
              <a:buChar char="-"/>
            </a:pPr>
            <a:r>
              <a:rPr lang="en-US" dirty="0" err="1"/>
              <a:t>poznati</a:t>
            </a:r>
            <a:r>
              <a:rPr lang="en-US" dirty="0"/>
              <a:t> je </a:t>
            </a:r>
            <a:r>
              <a:rPr lang="en-US" dirty="0" err="1"/>
              <a:t>španjolski</a:t>
            </a:r>
            <a:r>
              <a:rPr lang="en-US" dirty="0"/>
              <a:t> </a:t>
            </a:r>
            <a:r>
              <a:rPr lang="en-US" dirty="0" err="1"/>
              <a:t>dramatičar</a:t>
            </a:r>
            <a:r>
              <a:rPr lang="en-US" dirty="0"/>
              <a:t>, </a:t>
            </a:r>
            <a:r>
              <a:rPr lang="en-US" dirty="0" err="1"/>
              <a:t>pisac</a:t>
            </a:r>
            <a:r>
              <a:rPr lang="en-US" dirty="0"/>
              <a:t> </a:t>
            </a:r>
            <a:r>
              <a:rPr lang="en-US" dirty="0" err="1"/>
              <a:t>i</a:t>
            </a:r>
            <a:r>
              <a:rPr lang="en-US" dirty="0"/>
              <a:t> </a:t>
            </a:r>
            <a:r>
              <a:rPr lang="en-US" dirty="0" err="1"/>
              <a:t>pjesnik</a:t>
            </a:r>
            <a:r>
              <a:rPr lang="en-US" dirty="0"/>
              <a:t> koji je </a:t>
            </a:r>
            <a:r>
              <a:rPr lang="en-US" dirty="0" err="1"/>
              <a:t>stvarao</a:t>
            </a:r>
            <a:r>
              <a:rPr lang="en-US" dirty="0"/>
              <a:t> u </a:t>
            </a:r>
            <a:r>
              <a:rPr lang="en-US" dirty="0" err="1"/>
              <a:t>razdoblju</a:t>
            </a:r>
            <a:r>
              <a:rPr lang="en-US" dirty="0"/>
              <a:t> </a:t>
            </a:r>
            <a:r>
              <a:rPr lang="en-US" b="1" dirty="0" err="1"/>
              <a:t>baroka</a:t>
            </a:r>
            <a:r>
              <a:rPr lang="hr-HR" dirty="0"/>
              <a:t>, a</a:t>
            </a:r>
            <a:r>
              <a:rPr lang="en-US" dirty="0"/>
              <a:t> </a:t>
            </a:r>
            <a:r>
              <a:rPr lang="hr-HR" dirty="0" err="1"/>
              <a:t>s</a:t>
            </a:r>
            <a:r>
              <a:rPr lang="en-US" dirty="0" err="1"/>
              <a:t>matra</a:t>
            </a:r>
            <a:r>
              <a:rPr lang="en-US" dirty="0"/>
              <a:t> se </a:t>
            </a:r>
            <a:r>
              <a:rPr lang="en-US" dirty="0" err="1"/>
              <a:t>posljednjim</a:t>
            </a:r>
            <a:r>
              <a:rPr lang="en-US" dirty="0"/>
              <a:t> </a:t>
            </a:r>
            <a:r>
              <a:rPr lang="en-US" dirty="0" err="1"/>
              <a:t>piscem</a:t>
            </a:r>
            <a:r>
              <a:rPr lang="en-US" dirty="0"/>
              <a:t> </a:t>
            </a:r>
            <a:r>
              <a:rPr lang="en-US" i="1" dirty="0" err="1"/>
              <a:t>zlatnog</a:t>
            </a:r>
            <a:r>
              <a:rPr lang="hr-HR" i="1" dirty="0"/>
              <a:t>a</a:t>
            </a:r>
            <a:r>
              <a:rPr lang="en-US" i="1" dirty="0"/>
              <a:t> </a:t>
            </a:r>
            <a:r>
              <a:rPr lang="en-US" i="1" dirty="0" err="1"/>
              <a:t>doba</a:t>
            </a:r>
            <a:r>
              <a:rPr lang="en-US" i="1" dirty="0"/>
              <a:t> </a:t>
            </a:r>
            <a:r>
              <a:rPr lang="hr-HR" dirty="0"/>
              <a:t>španjolske književnosti</a:t>
            </a:r>
            <a:r>
              <a:rPr lang="en-US" dirty="0"/>
              <a:t> </a:t>
            </a:r>
            <a:endParaRPr lang="hr-HR" dirty="0"/>
          </a:p>
          <a:p>
            <a:pPr fontAlgn="base">
              <a:buFontTx/>
              <a:buChar char="-"/>
            </a:pPr>
            <a:r>
              <a:rPr lang="hr-HR" dirty="0"/>
              <a:t>r</a:t>
            </a:r>
            <a:r>
              <a:rPr lang="en-US" dirty="0" err="1"/>
              <a:t>odio</a:t>
            </a:r>
            <a:r>
              <a:rPr lang="en-US" dirty="0"/>
              <a:t> se 17. </a:t>
            </a:r>
            <a:r>
              <a:rPr lang="en-US" dirty="0" err="1"/>
              <a:t>siječnja</a:t>
            </a:r>
            <a:r>
              <a:rPr lang="en-US" dirty="0"/>
              <a:t> 1600. </a:t>
            </a:r>
            <a:r>
              <a:rPr lang="en-US" dirty="0" err="1"/>
              <a:t>godine</a:t>
            </a:r>
            <a:r>
              <a:rPr lang="en-US" dirty="0"/>
              <a:t> u </a:t>
            </a:r>
            <a:r>
              <a:rPr lang="en-US" dirty="0" err="1"/>
              <a:t>Madridu</a:t>
            </a:r>
            <a:r>
              <a:rPr lang="en-US" dirty="0"/>
              <a:t> </a:t>
            </a:r>
            <a:endParaRPr lang="hr-HR" dirty="0"/>
          </a:p>
          <a:p>
            <a:pPr fontAlgn="base">
              <a:buFontTx/>
              <a:buChar char="-"/>
            </a:pPr>
            <a:r>
              <a:rPr lang="hr-HR" dirty="0"/>
              <a:t>o</a:t>
            </a:r>
            <a:r>
              <a:rPr lang="en-US" dirty="0" err="1"/>
              <a:t>brazovan</a:t>
            </a:r>
            <a:r>
              <a:rPr lang="en-US" dirty="0"/>
              <a:t> je </a:t>
            </a:r>
            <a:r>
              <a:rPr lang="en-US" dirty="0" err="1"/>
              <a:t>na</a:t>
            </a:r>
            <a:r>
              <a:rPr lang="en-US" dirty="0"/>
              <a:t> </a:t>
            </a:r>
            <a:r>
              <a:rPr lang="en-US" dirty="0" err="1"/>
              <a:t>isusovačkom</a:t>
            </a:r>
            <a:r>
              <a:rPr lang="en-US" dirty="0"/>
              <a:t> </a:t>
            </a:r>
            <a:r>
              <a:rPr lang="en-US" dirty="0" err="1"/>
              <a:t>sveučilištu</a:t>
            </a:r>
            <a:r>
              <a:rPr lang="en-US" dirty="0"/>
              <a:t> u </a:t>
            </a:r>
            <a:r>
              <a:rPr lang="en-US" dirty="0" err="1"/>
              <a:t>Madridu</a:t>
            </a:r>
            <a:r>
              <a:rPr lang="en-US" dirty="0"/>
              <a:t>, no </a:t>
            </a:r>
            <a:r>
              <a:rPr lang="en-US" dirty="0" err="1"/>
              <a:t>njegova</a:t>
            </a:r>
            <a:r>
              <a:rPr lang="en-US" dirty="0"/>
              <a:t> </a:t>
            </a:r>
            <a:r>
              <a:rPr lang="en-US" dirty="0" err="1"/>
              <a:t>želja</a:t>
            </a:r>
            <a:r>
              <a:rPr lang="en-US" dirty="0"/>
              <a:t> </a:t>
            </a:r>
            <a:r>
              <a:rPr lang="en-US" dirty="0" err="1"/>
              <a:t>bila</a:t>
            </a:r>
            <a:r>
              <a:rPr lang="en-US" dirty="0"/>
              <a:t> je </a:t>
            </a:r>
            <a:r>
              <a:rPr lang="hr-HR" dirty="0"/>
              <a:t>studirati</a:t>
            </a:r>
            <a:r>
              <a:rPr lang="en-US" dirty="0"/>
              <a:t> </a:t>
            </a:r>
            <a:r>
              <a:rPr lang="en-US" dirty="0" err="1"/>
              <a:t>pravo</a:t>
            </a:r>
            <a:r>
              <a:rPr lang="en-US" dirty="0"/>
              <a:t> u </a:t>
            </a:r>
            <a:r>
              <a:rPr lang="en-US" dirty="0" err="1"/>
              <a:t>Salamanci</a:t>
            </a:r>
            <a:endParaRPr lang="hr-HR" dirty="0"/>
          </a:p>
          <a:p>
            <a:pPr fontAlgn="base">
              <a:buFontTx/>
              <a:buChar char="-"/>
            </a:pPr>
            <a:r>
              <a:rPr lang="hr-HR" dirty="0"/>
              <a:t>p</a:t>
            </a:r>
            <a:r>
              <a:rPr lang="en-US" dirty="0" err="1"/>
              <a:t>ohađao</a:t>
            </a:r>
            <a:r>
              <a:rPr lang="en-US" dirty="0"/>
              <a:t> je </a:t>
            </a:r>
            <a:r>
              <a:rPr lang="en-US" dirty="0" err="1"/>
              <a:t>isusovački</a:t>
            </a:r>
            <a:r>
              <a:rPr lang="en-US" dirty="0"/>
              <a:t> </a:t>
            </a:r>
            <a:r>
              <a:rPr lang="en-US" dirty="0" err="1"/>
              <a:t>kolegij</a:t>
            </a:r>
            <a:r>
              <a:rPr lang="en-US" dirty="0"/>
              <a:t> u </a:t>
            </a:r>
            <a:r>
              <a:rPr lang="en-US" dirty="0" err="1"/>
              <a:t>Madridu</a:t>
            </a:r>
            <a:r>
              <a:rPr lang="en-US" dirty="0"/>
              <a:t>, </a:t>
            </a:r>
            <a:r>
              <a:rPr lang="en-US" b="1" dirty="0" err="1"/>
              <a:t>studij</a:t>
            </a:r>
            <a:r>
              <a:rPr lang="en-US" b="1" dirty="0"/>
              <a:t> </a:t>
            </a:r>
            <a:r>
              <a:rPr lang="en-US" b="1" dirty="0" err="1"/>
              <a:t>matematike</a:t>
            </a:r>
            <a:r>
              <a:rPr lang="en-US" dirty="0"/>
              <a:t>, </a:t>
            </a:r>
            <a:r>
              <a:rPr lang="en-US" dirty="0" err="1"/>
              <a:t>filozofije</a:t>
            </a:r>
            <a:r>
              <a:rPr lang="en-US" dirty="0"/>
              <a:t>, </a:t>
            </a:r>
            <a:r>
              <a:rPr lang="en-US" dirty="0" err="1"/>
              <a:t>svjetovne</a:t>
            </a:r>
            <a:r>
              <a:rPr lang="en-US" dirty="0"/>
              <a:t> </a:t>
            </a:r>
            <a:r>
              <a:rPr lang="en-US" dirty="0" err="1"/>
              <a:t>i</a:t>
            </a:r>
            <a:r>
              <a:rPr lang="en-US" dirty="0"/>
              <a:t> </a:t>
            </a:r>
            <a:r>
              <a:rPr lang="en-US" dirty="0" err="1"/>
              <a:t>crkvene</a:t>
            </a:r>
            <a:r>
              <a:rPr lang="en-US" dirty="0"/>
              <a:t> </a:t>
            </a:r>
            <a:r>
              <a:rPr lang="en-US" dirty="0" err="1"/>
              <a:t>povijesti</a:t>
            </a:r>
            <a:r>
              <a:rPr lang="en-US" dirty="0"/>
              <a:t>, </a:t>
            </a:r>
            <a:r>
              <a:rPr lang="en-US" dirty="0" err="1"/>
              <a:t>prava</a:t>
            </a:r>
            <a:r>
              <a:rPr lang="en-US" dirty="0"/>
              <a:t> </a:t>
            </a:r>
            <a:r>
              <a:rPr lang="en-US" dirty="0" err="1"/>
              <a:t>i</a:t>
            </a:r>
            <a:r>
              <a:rPr lang="en-US" dirty="0"/>
              <a:t> </a:t>
            </a:r>
            <a:r>
              <a:rPr lang="en-US" dirty="0" err="1"/>
              <a:t>teologije</a:t>
            </a:r>
            <a:r>
              <a:rPr lang="en-US" dirty="0"/>
              <a:t> u </a:t>
            </a:r>
            <a:r>
              <a:rPr lang="en-US" dirty="0" err="1"/>
              <a:t>Salamanci</a:t>
            </a:r>
            <a:endParaRPr lang="hr-HR" dirty="0"/>
          </a:p>
          <a:p>
            <a:pPr fontAlgn="base">
              <a:buFontTx/>
              <a:buChar char="-"/>
            </a:pPr>
            <a:r>
              <a:rPr lang="hr-HR" dirty="0"/>
              <a:t>o</a:t>
            </a:r>
            <a:r>
              <a:rPr lang="en-US" dirty="0"/>
              <a:t>d </a:t>
            </a:r>
            <a:r>
              <a:rPr lang="en-US" dirty="0" err="1"/>
              <a:t>svjetovnih</a:t>
            </a:r>
            <a:r>
              <a:rPr lang="en-US" dirty="0"/>
              <a:t> drama </a:t>
            </a:r>
            <a:r>
              <a:rPr lang="en-US" dirty="0" err="1"/>
              <a:t>najpoznatije</a:t>
            </a:r>
            <a:r>
              <a:rPr lang="hr-HR" dirty="0"/>
              <a:t> su:</a:t>
            </a:r>
            <a:r>
              <a:rPr lang="en-US" dirty="0"/>
              <a:t> </a:t>
            </a:r>
            <a:r>
              <a:rPr lang="en-US" i="1" dirty="0" err="1"/>
              <a:t>Zalamejski</a:t>
            </a:r>
            <a:r>
              <a:rPr lang="en-US" i="1" dirty="0"/>
              <a:t> </a:t>
            </a:r>
            <a:r>
              <a:rPr lang="en-US" i="1" dirty="0" err="1"/>
              <a:t>sudac</a:t>
            </a:r>
            <a:r>
              <a:rPr lang="en-US" i="1" dirty="0"/>
              <a:t> </a:t>
            </a:r>
            <a:r>
              <a:rPr lang="en-US" dirty="0"/>
              <a:t>(1652.) </a:t>
            </a:r>
            <a:r>
              <a:rPr lang="en-US" dirty="0" err="1"/>
              <a:t>i</a:t>
            </a:r>
            <a:r>
              <a:rPr lang="en-US" dirty="0"/>
              <a:t> </a:t>
            </a:r>
            <a:r>
              <a:rPr lang="en-US" i="1" dirty="0" err="1"/>
              <a:t>Život</a:t>
            </a:r>
            <a:r>
              <a:rPr lang="en-US" i="1" dirty="0"/>
              <a:t> je san </a:t>
            </a:r>
            <a:r>
              <a:rPr lang="en-US" dirty="0"/>
              <a:t>(1636.) </a:t>
            </a:r>
            <a:r>
              <a:rPr lang="en-US" dirty="0" err="1"/>
              <a:t>koje</a:t>
            </a:r>
            <a:r>
              <a:rPr lang="en-US" dirty="0"/>
              <a:t> se </a:t>
            </a:r>
            <a:r>
              <a:rPr lang="en-US" dirty="0" err="1"/>
              <a:t>još</a:t>
            </a:r>
            <a:r>
              <a:rPr lang="en-US" dirty="0"/>
              <a:t> </a:t>
            </a:r>
            <a:r>
              <a:rPr lang="en-US" dirty="0" err="1"/>
              <a:t>i</a:t>
            </a:r>
            <a:r>
              <a:rPr lang="en-US" dirty="0"/>
              <a:t> </a:t>
            </a:r>
            <a:r>
              <a:rPr lang="en-US" dirty="0" err="1"/>
              <a:t>danas</a:t>
            </a:r>
            <a:r>
              <a:rPr lang="en-US" dirty="0"/>
              <a:t> s </a:t>
            </a:r>
            <a:r>
              <a:rPr lang="en-US" dirty="0" err="1"/>
              <a:t>uspjehom</a:t>
            </a:r>
            <a:r>
              <a:rPr lang="en-US" dirty="0"/>
              <a:t> </a:t>
            </a:r>
            <a:r>
              <a:rPr lang="en-US" dirty="0" err="1"/>
              <a:t>izvode</a:t>
            </a:r>
            <a:r>
              <a:rPr lang="en-US" dirty="0"/>
              <a:t> </a:t>
            </a:r>
            <a:endParaRPr lang="hr-HR" dirty="0"/>
          </a:p>
          <a:p>
            <a:pPr fontAlgn="base">
              <a:buFontTx/>
              <a:buChar char="-"/>
            </a:pPr>
            <a:endParaRPr lang="en-US" dirty="0"/>
          </a:p>
          <a:p>
            <a:endParaRPr lang="hr-HR" dirty="0"/>
          </a:p>
        </p:txBody>
      </p:sp>
    </p:spTree>
    <p:extLst>
      <p:ext uri="{BB962C8B-B14F-4D97-AF65-F5344CB8AC3E}">
        <p14:creationId xmlns:p14="http://schemas.microsoft.com/office/powerpoint/2010/main" val="302957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802673" y="1127305"/>
            <a:ext cx="6257109" cy="4167234"/>
          </a:xfrm>
          <a:prstGeom prst="rect">
            <a:avLst/>
          </a:prstGeom>
        </p:spPr>
      </p:pic>
    </p:spTree>
    <p:extLst>
      <p:ext uri="{BB962C8B-B14F-4D97-AF65-F5344CB8AC3E}">
        <p14:creationId xmlns:p14="http://schemas.microsoft.com/office/powerpoint/2010/main" val="279693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131" y="1651991"/>
            <a:ext cx="3245476" cy="3863661"/>
          </a:xfrm>
        </p:spPr>
      </p:pic>
      <p:pic>
        <p:nvPicPr>
          <p:cNvPr id="3" name="Slika 2"/>
          <p:cNvPicPr>
            <a:picLocks noChangeAspect="1"/>
          </p:cNvPicPr>
          <p:nvPr/>
        </p:nvPicPr>
        <p:blipFill>
          <a:blip r:embed="rId3"/>
          <a:stretch>
            <a:fillRect/>
          </a:stretch>
        </p:blipFill>
        <p:spPr>
          <a:xfrm>
            <a:off x="1087954" y="922507"/>
            <a:ext cx="4475631" cy="3505802"/>
          </a:xfrm>
          <a:prstGeom prst="rect">
            <a:avLst/>
          </a:prstGeom>
        </p:spPr>
      </p:pic>
    </p:spTree>
    <p:extLst>
      <p:ext uri="{BB962C8B-B14F-4D97-AF65-F5344CB8AC3E}">
        <p14:creationId xmlns:p14="http://schemas.microsoft.com/office/powerpoint/2010/main" val="4096517595"/>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TM02900688[[fn=Faseta]]</Template>
  <TotalTime>493</TotalTime>
  <Words>3643</Words>
  <Application>Microsoft Office PowerPoint</Application>
  <PresentationFormat>Široki zaslon</PresentationFormat>
  <Paragraphs>189</Paragraphs>
  <Slides>54</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54</vt:i4>
      </vt:variant>
    </vt:vector>
  </HeadingPairs>
  <TitlesOfParts>
    <vt:vector size="61" baseType="lpstr">
      <vt:lpstr>Arial</vt:lpstr>
      <vt:lpstr>Bahnschrift Condensed</vt:lpstr>
      <vt:lpstr>Bahnschrift SemiBold</vt:lpstr>
      <vt:lpstr>Bodoni MT</vt:lpstr>
      <vt:lpstr>Trebuchet MS</vt:lpstr>
      <vt:lpstr>Wingdings 3</vt:lpstr>
      <vt:lpstr>Faseta</vt:lpstr>
      <vt:lpstr>KNJIŽEVNICI MATEMATIČARI I MOTIV MATEMATIKE U KNJIŽEVNIM DJELIMA</vt:lpstr>
      <vt:lpstr>PowerPoint prezentacija</vt:lpstr>
      <vt:lpstr>KNJIŽEVNOST I MATEMATIKA</vt:lpstr>
      <vt:lpstr>Pregled nekih književnika matematičara i elemenata matematike u književnim djelima</vt:lpstr>
      <vt:lpstr>PowerPoint prezentacija</vt:lpstr>
      <vt:lpstr>PowerPoint prezentacija</vt:lpstr>
      <vt:lpstr> PEDRO CALDERON DE LA BARCA, ŽIVOT JE SAN</vt:lpstr>
      <vt:lpstr>PowerPoint prezentacija</vt:lpstr>
      <vt:lpstr>PowerPoint prezentacija</vt:lpstr>
      <vt:lpstr>Poveznica s matematikom</vt:lpstr>
      <vt:lpstr>Astrologija i matematika</vt:lpstr>
      <vt:lpstr> PAVAO PAVLIČIĆ, DOBRI DUH ZAGREBA</vt:lpstr>
      <vt:lpstr>Analiza djela Dobri duh Zagreba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MOTIV MATEMATIKE U ROMANU MALI PRINC ANTOINEA DE SAINT-EXUPERYJA</vt:lpstr>
      <vt:lpstr>PowerPoint prezentacija</vt:lpstr>
      <vt:lpstr>PowerPoint prezentacija</vt:lpstr>
      <vt:lpstr>JASNA HORVAT, AURON</vt:lpstr>
      <vt:lpstr>PowerPoint prezentacija</vt:lpstr>
      <vt:lpstr>Oulipo – veza između  matematike i književnosti </vt:lpstr>
      <vt:lpstr>PowerPoint prezentacija</vt:lpstr>
      <vt:lpstr>O knjizi Auron</vt:lpstr>
      <vt:lpstr>Auron kao geometrijski lik: Zlatni pravokutnik</vt:lpstr>
      <vt:lpstr>PowerPoint prezentacija</vt:lpstr>
      <vt:lpstr>PowerPoint prezentacija</vt:lpstr>
      <vt:lpstr>PowerPoint prezentacija</vt:lpstr>
      <vt:lpstr>PowerPoint prezentacija</vt:lpstr>
      <vt:lpstr>PowerPoint prezentacija</vt:lpstr>
      <vt:lpstr>Ruđer Bošković, Pomrčine Sunca i Mjeseca</vt:lpstr>
      <vt:lpstr>PowerPoint prezentacija</vt:lpstr>
      <vt:lpstr>PowerPoint prezentacija</vt:lpstr>
      <vt:lpstr>PowerPoint prezentacija</vt:lpstr>
      <vt:lpstr>GALILEO GALILEI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Gulliverova putovanja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KNJIŽEVNICI MATEMATIČARI I MOTIV MATEMATIKE U KNJIŽEVNIM DJELIMA</dc:title>
  <dc:creator>Kristina</dc:creator>
  <cp:lastModifiedBy>Lidija Blagojević</cp:lastModifiedBy>
  <cp:revision>44</cp:revision>
  <dcterms:created xsi:type="dcterms:W3CDTF">2022-03-14T08:59:43Z</dcterms:created>
  <dcterms:modified xsi:type="dcterms:W3CDTF">2022-03-18T11:33:36Z</dcterms:modified>
</cp:coreProperties>
</file>