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4"/>
  </p:sldMasterIdLst>
  <p:notesMasterIdLst>
    <p:notesMasterId r:id="rId19"/>
  </p:notesMasterIdLst>
  <p:handoutMasterIdLst>
    <p:handoutMasterId r:id="rId20"/>
  </p:handoutMasterIdLst>
  <p:sldIdLst>
    <p:sldId id="257" r:id="rId5"/>
    <p:sldId id="264" r:id="rId6"/>
    <p:sldId id="265" r:id="rId7"/>
    <p:sldId id="259" r:id="rId8"/>
    <p:sldId id="260" r:id="rId9"/>
    <p:sldId id="261" r:id="rId10"/>
    <p:sldId id="262" r:id="rId11"/>
    <p:sldId id="263" r:id="rId12"/>
    <p:sldId id="266" r:id="rId13"/>
    <p:sldId id="267" r:id="rId14"/>
    <p:sldId id="268" r:id="rId15"/>
    <p:sldId id="269" r:id="rId16"/>
    <p:sldId id="270" r:id="rId17"/>
    <p:sldId id="271" r:id="rId18"/>
  </p:sldIdLst>
  <p:sldSz cx="12192000" cy="6858000"/>
  <p:notesSz cx="6858000" cy="9144000"/>
  <p:defaultTextStyle>
    <a:defPPr rtl="0">
      <a:defRPr lang="hr-h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84" y="1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F17C056-E2D8-4E69-A4A5-6377CFF9CBCD}" type="datetime1">
              <a:rPr lang="sr-Latn-RS" smtClean="0"/>
              <a:t>14.7.2024.</a:t>
            </a:fld>
            <a:endParaRPr lang="en-US" dirty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975D426-A9DD-4244-A2CE-1FB662374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48445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Rezervirano mjesto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6D7AE48-40F0-4534-9C37-95A749EABFAC}" type="datetime1">
              <a:rPr lang="sr-Latn-RS" smtClean="0"/>
              <a:t>14.7.2024.</a:t>
            </a:fld>
            <a:endParaRPr lang="en-US"/>
          </a:p>
        </p:txBody>
      </p:sp>
      <p:sp>
        <p:nvSpPr>
          <p:cNvPr id="4" name="Rezervirano mjesto za sliku na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Rezervirano mjesto za bilješk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hr"/>
              <a:t>Kliknite da biste uredili stilove teksta matrice</a:t>
            </a:r>
            <a:endParaRPr lang="en-US"/>
          </a:p>
          <a:p>
            <a:pPr lvl="1" rtl="0"/>
            <a:r>
              <a:rPr lang="hr"/>
              <a:t>Druga razina</a:t>
            </a:r>
          </a:p>
          <a:p>
            <a:pPr lvl="2" rtl="0"/>
            <a:r>
              <a:rPr lang="hr"/>
              <a:t>Treća razina</a:t>
            </a:r>
          </a:p>
          <a:p>
            <a:pPr lvl="3" rtl="0"/>
            <a:r>
              <a:rPr lang="hr"/>
              <a:t>Četvrta razina</a:t>
            </a:r>
          </a:p>
          <a:p>
            <a:pPr lvl="4" rtl="0"/>
            <a:r>
              <a:rPr lang="hr"/>
              <a:t>Peta razina</a:t>
            </a:r>
            <a:endParaRPr lang="en-US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B41D33-19C8-4450-B3C5-BE83E9C8F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45525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8" name="Rezervirano mjesto za datum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6B98FB7-01F8-4EAA-A9E0-60DE63D1A759}" type="datetime1">
              <a:rPr lang="sr-Latn-RS" smtClean="0"/>
              <a:t>14.7.2024.</a:t>
            </a:fld>
            <a:endParaRPr lang="en-US" dirty="0"/>
          </a:p>
        </p:txBody>
      </p:sp>
      <p:sp>
        <p:nvSpPr>
          <p:cNvPr id="9" name="Rezervirano mjesto za podnožje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Rezervirano mjesto za broj slajda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017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Okomiti tekst s rezerviranim mjestom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rtl="0"/>
            <a:r>
              <a:rPr lang="hr-HR"/>
              <a:t>Kliknite da biste uredili matrice</a:t>
            </a:r>
          </a:p>
          <a:p>
            <a:pPr lvl="1" rtl="0"/>
            <a:r>
              <a:rPr lang="hr-HR"/>
              <a:t>Druga razina</a:t>
            </a:r>
          </a:p>
          <a:p>
            <a:pPr lvl="2" rtl="0"/>
            <a:r>
              <a:rPr lang="hr-HR"/>
              <a:t>Treća razina</a:t>
            </a:r>
          </a:p>
          <a:p>
            <a:pPr lvl="3" rtl="0"/>
            <a:r>
              <a:rPr lang="hr-HR"/>
              <a:t>Četvrta razina</a:t>
            </a:r>
          </a:p>
          <a:p>
            <a:pPr lvl="4" rtl="0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DDA13D-5058-41B3-9154-31909F76EA62}" type="datetime1">
              <a:rPr lang="sr-Latn-RS" smtClean="0"/>
              <a:t>14.7.2024.</a:t>
            </a:fld>
            <a:endParaRPr lang="en-US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91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rtlCol="0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Rezervirano mjesto za okomiti tekst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rtlCol="0" anchor="t"/>
          <a:lstStyle/>
          <a:p>
            <a:pPr lvl="0" rtl="0"/>
            <a:r>
              <a:rPr lang="hr-HR"/>
              <a:t>Kliknite da biste uredili matrice</a:t>
            </a:r>
          </a:p>
          <a:p>
            <a:pPr lvl="1" rtl="0"/>
            <a:r>
              <a:rPr lang="hr-HR"/>
              <a:t>Druga razina</a:t>
            </a:r>
          </a:p>
          <a:p>
            <a:pPr lvl="2" rtl="0"/>
            <a:r>
              <a:rPr lang="hr-HR"/>
              <a:t>Treća razina</a:t>
            </a:r>
          </a:p>
          <a:p>
            <a:pPr lvl="3" rtl="0"/>
            <a:r>
              <a:rPr lang="hr-HR"/>
              <a:t>Četvrta razina</a:t>
            </a:r>
          </a:p>
          <a:p>
            <a:pPr lvl="4" rtl="0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8" name="Pravokutnik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Pravokutnik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Pravokutnik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zervirano mjesto za datum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1ABE465-60E6-4621-9D67-3B8166BCFAD3}" type="datetime1">
              <a:rPr lang="sr-Latn-RS" smtClean="0"/>
              <a:t>14.7.2024.</a:t>
            </a:fld>
            <a:endParaRPr lang="en-US" dirty="0"/>
          </a:p>
        </p:txBody>
      </p:sp>
      <p:sp>
        <p:nvSpPr>
          <p:cNvPr id="12" name="Rezervirano mjesto za podnožje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3" name="Rezervirano mjesto za broj slajda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4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 rtlCol="0"/>
          <a:lstStyle/>
          <a:p>
            <a:pPr rtl="0"/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 rtlCol="0"/>
          <a:lstStyle/>
          <a:p>
            <a:pPr lvl="0" rtl="0"/>
            <a:r>
              <a:rPr lang="hr-HR"/>
              <a:t>Kliknite da biste uredili matrice</a:t>
            </a:r>
          </a:p>
          <a:p>
            <a:pPr lvl="1" rtl="0"/>
            <a:r>
              <a:rPr lang="hr-HR"/>
              <a:t>Druga razina</a:t>
            </a:r>
          </a:p>
          <a:p>
            <a:pPr lvl="2" rtl="0"/>
            <a:r>
              <a:rPr lang="hr-HR"/>
              <a:t>Treća razina</a:t>
            </a:r>
          </a:p>
          <a:p>
            <a:pPr lvl="3" rtl="0"/>
            <a:r>
              <a:rPr lang="hr-HR"/>
              <a:t>Četvrta razina</a:t>
            </a:r>
          </a:p>
          <a:p>
            <a:pPr lvl="4" rtl="0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8" name="Rezervirano mjesto za datum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A43E2B2-CC96-48E9-A8E3-124697AD5DB0}" type="datetime1">
              <a:rPr lang="sr-Latn-RS" smtClean="0"/>
              <a:t>14.7.2024.</a:t>
            </a:fld>
            <a:endParaRPr lang="en-US" dirty="0"/>
          </a:p>
        </p:txBody>
      </p:sp>
      <p:sp>
        <p:nvSpPr>
          <p:cNvPr id="9" name="Rezervirano mjesto za podnožje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Rezervirano mjesto za broj slajda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4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rtlCol="0"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hr-HR"/>
              <a:t>Kliknite da biste uredili matrice</a:t>
            </a:r>
          </a:p>
        </p:txBody>
      </p:sp>
      <p:sp>
        <p:nvSpPr>
          <p:cNvPr id="7" name="Rezervirano mjesto za datum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92C604F-5AB3-4565-9024-474093552AEF}" type="datetime1">
              <a:rPr lang="sr-Latn-RS" smtClean="0"/>
              <a:t>14.7.2024.</a:t>
            </a:fld>
            <a:endParaRPr lang="en-US" dirty="0"/>
          </a:p>
        </p:txBody>
      </p:sp>
      <p:sp>
        <p:nvSpPr>
          <p:cNvPr id="9" name="Rezervirano mjesto za podnožje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Rezervirano mjesto za broj slajda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80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Rezervirano mjesto za sadržaj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 rtlCol="0">
            <a:normAutofit/>
          </a:bodyPr>
          <a:lstStyle/>
          <a:p>
            <a:pPr lvl="0" rtl="0"/>
            <a:r>
              <a:rPr lang="hr-HR"/>
              <a:t>Kliknite da biste uredili matrice</a:t>
            </a:r>
          </a:p>
          <a:p>
            <a:pPr lvl="1" rtl="0"/>
            <a:r>
              <a:rPr lang="hr-HR"/>
              <a:t>Druga razina</a:t>
            </a:r>
          </a:p>
          <a:p>
            <a:pPr lvl="2" rtl="0"/>
            <a:r>
              <a:rPr lang="hr-HR"/>
              <a:t>Treća razina</a:t>
            </a:r>
          </a:p>
          <a:p>
            <a:pPr lvl="3" rtl="0"/>
            <a:r>
              <a:rPr lang="hr-HR"/>
              <a:t>Četvrta razina</a:t>
            </a:r>
          </a:p>
          <a:p>
            <a:pPr lvl="4" rtl="0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 rtlCol="0">
            <a:normAutofit/>
          </a:bodyPr>
          <a:lstStyle/>
          <a:p>
            <a:pPr lvl="0" rtl="0"/>
            <a:r>
              <a:rPr lang="hr-HR"/>
              <a:t>Kliknite da biste uredili matrice</a:t>
            </a:r>
          </a:p>
          <a:p>
            <a:pPr lvl="1" rtl="0"/>
            <a:r>
              <a:rPr lang="hr-HR"/>
              <a:t>Druga razina</a:t>
            </a:r>
          </a:p>
          <a:p>
            <a:pPr lvl="2" rtl="0"/>
            <a:r>
              <a:rPr lang="hr-HR"/>
              <a:t>Treća razina</a:t>
            </a:r>
          </a:p>
          <a:p>
            <a:pPr lvl="3" rtl="0"/>
            <a:r>
              <a:rPr lang="hr-HR"/>
              <a:t>Četvrta razina</a:t>
            </a:r>
          </a:p>
          <a:p>
            <a:pPr lvl="4" rtl="0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1E57169-6A8E-4499-A06C-1CE200C65010}" type="datetime1">
              <a:rPr lang="sr-Latn-RS" smtClean="0"/>
              <a:t>14.7.2024.</a:t>
            </a:fld>
            <a:endParaRPr lang="en-US" dirty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323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aslov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rtlCol="0"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r-HR"/>
              <a:t>Kliknite da biste uredili matrice</a:t>
            </a:r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hr-HR"/>
              <a:t>Kliknite da biste uredili matrice</a:t>
            </a:r>
          </a:p>
          <a:p>
            <a:pPr lvl="1" rtl="0"/>
            <a:r>
              <a:rPr lang="hr-HR"/>
              <a:t>Druga razina</a:t>
            </a:r>
          </a:p>
          <a:p>
            <a:pPr lvl="2" rtl="0"/>
            <a:r>
              <a:rPr lang="hr-HR"/>
              <a:t>Treća razina</a:t>
            </a:r>
          </a:p>
          <a:p>
            <a:pPr lvl="3" rtl="0"/>
            <a:r>
              <a:rPr lang="hr-HR"/>
              <a:t>Četvrta razina</a:t>
            </a:r>
          </a:p>
          <a:p>
            <a:pPr lvl="4" rtl="0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Rezervirano mjesto za tekst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rtlCol="0"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hr-HR"/>
              <a:t>Kliknite da biste uredili matrice</a:t>
            </a:r>
          </a:p>
        </p:txBody>
      </p:sp>
      <p:sp>
        <p:nvSpPr>
          <p:cNvPr id="6" name="Rezervirano mjesto za sadržaj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hr-HR"/>
              <a:t>Kliknite da biste uredili matrice</a:t>
            </a:r>
          </a:p>
          <a:p>
            <a:pPr lvl="1" rtl="0"/>
            <a:r>
              <a:rPr lang="hr-HR"/>
              <a:t>Druga razina</a:t>
            </a:r>
          </a:p>
          <a:p>
            <a:pPr lvl="2" rtl="0"/>
            <a:r>
              <a:rPr lang="hr-HR"/>
              <a:t>Treća razina</a:t>
            </a:r>
          </a:p>
          <a:p>
            <a:pPr lvl="3" rtl="0"/>
            <a:r>
              <a:rPr lang="hr-HR"/>
              <a:t>Četvrta razina</a:t>
            </a:r>
          </a:p>
          <a:p>
            <a:pPr lvl="4" rtl="0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Rezervirano mjesto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450701A-CF6D-409B-8AAB-3C0FDA152BE1}" type="datetime1">
              <a:rPr lang="sr-Latn-RS" smtClean="0"/>
              <a:t>14.7.2024.</a:t>
            </a:fld>
            <a:endParaRPr lang="en-US" dirty="0"/>
          </a:p>
        </p:txBody>
      </p:sp>
      <p:sp>
        <p:nvSpPr>
          <p:cNvPr id="8" name="Rezervirano mjesto za podnožj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9" name="Rezervirano mjesto za broj slajd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4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 rtlCol="0"/>
          <a:lstStyle/>
          <a:p>
            <a:pPr rtl="0"/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5A8DBB8-E5FE-4D12-8D0D-E125A7F0AC2C}" type="datetime1">
              <a:rPr lang="sr-Latn-RS" smtClean="0"/>
              <a:t>14.7.2024.</a:t>
            </a:fld>
            <a:endParaRPr lang="en-US" dirty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36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E48A5BE-774C-4072-847A-F19777E0C1FC}" type="datetime1">
              <a:rPr lang="sr-Latn-RS" smtClean="0"/>
              <a:t>14.7.2024.</a:t>
            </a:fld>
            <a:endParaRPr lang="en-US" dirty="0"/>
          </a:p>
        </p:txBody>
      </p:sp>
      <p:sp>
        <p:nvSpPr>
          <p:cNvPr id="3" name="Rezervirano mjesto za podnožj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49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rtlCol="0"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 rtl="0"/>
            <a:r>
              <a:rPr lang="hr-HR"/>
              <a:t>Kliknite da biste uredili matrice</a:t>
            </a:r>
          </a:p>
          <a:p>
            <a:pPr lvl="1" rtl="0"/>
            <a:r>
              <a:rPr lang="hr-HR"/>
              <a:t>Druga razina</a:t>
            </a:r>
          </a:p>
          <a:p>
            <a:pPr lvl="2" rtl="0"/>
            <a:r>
              <a:rPr lang="hr-HR"/>
              <a:t>Treća razina</a:t>
            </a:r>
          </a:p>
          <a:p>
            <a:pPr lvl="3" rtl="0"/>
            <a:r>
              <a:rPr lang="hr-HR"/>
              <a:t>Četvrta razina</a:t>
            </a:r>
          </a:p>
          <a:p>
            <a:pPr lvl="4" rtl="0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r-HR"/>
              <a:t>Kliknite da biste uredili matrice</a:t>
            </a:r>
          </a:p>
        </p:txBody>
      </p:sp>
      <p:sp>
        <p:nvSpPr>
          <p:cNvPr id="8" name="Rezervirano mjesto za datum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 rtlCol="0"/>
          <a:lstStyle/>
          <a:p>
            <a:pPr rtl="0"/>
            <a:fld id="{BE207D48-FA92-4852-A1B3-00CEB7CFE179}" type="datetime1">
              <a:rPr lang="sr-Latn-RS" smtClean="0"/>
              <a:t>14.7.2024.</a:t>
            </a:fld>
            <a:endParaRPr lang="en-US" dirty="0"/>
          </a:p>
        </p:txBody>
      </p:sp>
      <p:sp>
        <p:nvSpPr>
          <p:cNvPr id="10" name="Rezervirano mjesto za podnožje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1" name="Rezervirano mjesto za broj slajda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 rtlCol="0"/>
          <a:lstStyle/>
          <a:p>
            <a:pPr rtl="0"/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76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Rezervirano mjesto za sliku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rtlCol="0"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r-HR"/>
              <a:t>Kliknite da biste uredili matrice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07DE0ED-EF93-4734-80CE-9BB208A2C0F1}" type="datetime1">
              <a:rPr lang="sr-Latn-RS" smtClean="0"/>
              <a:t>14.7.2024.</a:t>
            </a:fld>
            <a:endParaRPr lang="en-US" dirty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l" rtl="0"/>
            <a:endParaRPr lang="en-US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28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naslov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hr"/>
              <a:t>Kliknite da biste uredili stil naslova matrice</a:t>
            </a:r>
            <a:endParaRPr lang="en-US" dirty="0"/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hr"/>
              <a:t>Kliknite da biste uredili stilove teksta matrice</a:t>
            </a:r>
          </a:p>
          <a:p>
            <a:pPr lvl="1" rtl="0"/>
            <a:r>
              <a:rPr lang="hr"/>
              <a:t>Druga razina</a:t>
            </a:r>
          </a:p>
          <a:p>
            <a:pPr lvl="2" rtl="0"/>
            <a:r>
              <a:rPr lang="hr"/>
              <a:t>Treća razina</a:t>
            </a:r>
          </a:p>
          <a:p>
            <a:pPr lvl="3" rtl="0"/>
            <a:r>
              <a:rPr lang="hr"/>
              <a:t>Četvrta razina</a:t>
            </a:r>
          </a:p>
          <a:p>
            <a:pPr lvl="4" rtl="0"/>
            <a:r>
              <a:rPr lang="hr"/>
              <a:t>Peta razina</a:t>
            </a:r>
            <a:endParaRPr lang="en-US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B2EFF504-150E-4E49-AF20-767FBAA111EA}" type="datetime1">
              <a:rPr lang="sr-Latn-RS" smtClean="0"/>
              <a:t>14.7.2024.</a:t>
            </a:fld>
            <a:endParaRPr lang="en-US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ravokutnik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Pravokutnik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Pravokutnik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0089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11" r:id="rId5"/>
    <p:sldLayoutId id="2147483760" r:id="rId6"/>
    <p:sldLayoutId id="2147483762" r:id="rId7"/>
    <p:sldLayoutId id="2147483706" r:id="rId8"/>
    <p:sldLayoutId id="2147483709" r:id="rId9"/>
    <p:sldLayoutId id="2147483707" r:id="rId10"/>
    <p:sldLayoutId id="2147483708" r:id="rId11"/>
  </p:sldLayoutIdLst>
  <p:hf sldNum="0" hdr="0" ft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Pravokutnik 17">
            <a:extLst>
              <a:ext uri="{FF2B5EF4-FFF2-40B4-BE49-F238E27FC236}">
                <a16:creationId xmlns:a16="http://schemas.microsoft.com/office/drawing/2014/main" id="{D6D7A0BC-0046-4CAA-8E7F-DCAFE511E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</p:spPr>
        <p:txBody>
          <a:bodyPr rtlCol="0">
            <a:normAutofit/>
          </a:bodyPr>
          <a:lstStyle/>
          <a:p>
            <a:pPr rtl="0"/>
            <a:r>
              <a:rPr lang="hr" dirty="0"/>
              <a:t>DRAMSKE TEHNIKE U NASTAVI</a:t>
            </a:r>
            <a:br>
              <a:rPr lang="hr" dirty="0"/>
            </a:br>
            <a:endParaRPr lang="hr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835D6E6B-3353-491C-A3C6-F278D6CED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468233"/>
          </a:xfrm>
          <a:ln>
            <a:solidFill>
              <a:schemeClr val="accent2">
                <a:lumMod val="50000"/>
              </a:schemeClr>
            </a:solidFill>
          </a:ln>
        </p:spPr>
        <p:txBody>
          <a:bodyPr rtlCol="0">
            <a:normAutofit/>
          </a:bodyPr>
          <a:lstStyle/>
          <a:p>
            <a:pPr rtl="0"/>
            <a:r>
              <a:rPr lang="pl-PL" b="1" dirty="0">
                <a:solidFill>
                  <a:schemeClr val="accent2">
                    <a:lumMod val="75000"/>
                  </a:schemeClr>
                </a:solidFill>
              </a:rPr>
              <a:t>Neformalno učenje na satu razrednika – Improvizacija u razredu?</a:t>
            </a:r>
            <a:endParaRPr lang="h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0" name="Pravokutnik 19">
            <a:extLst>
              <a:ext uri="{FF2B5EF4-FFF2-40B4-BE49-F238E27FC236}">
                <a16:creationId xmlns:a16="http://schemas.microsoft.com/office/drawing/2014/main" id="{E7C6334F-6411-41EC-AD7D-179EDD8B5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hr-HR"/>
          </a:p>
        </p:txBody>
      </p:sp>
      <p:sp>
        <p:nvSpPr>
          <p:cNvPr id="22" name="Pravokutnik 21">
            <a:extLst>
              <a:ext uri="{FF2B5EF4-FFF2-40B4-BE49-F238E27FC236}">
                <a16:creationId xmlns:a16="http://schemas.microsoft.com/office/drawing/2014/main" id="{E6B02CEE-3AF8-4349-9B3E-8970E6DF62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hr-HR"/>
          </a:p>
        </p:txBody>
      </p:sp>
      <p:sp>
        <p:nvSpPr>
          <p:cNvPr id="24" name="Pravokutnik 23">
            <a:extLst>
              <a:ext uri="{FF2B5EF4-FFF2-40B4-BE49-F238E27FC236}">
                <a16:creationId xmlns:a16="http://schemas.microsoft.com/office/drawing/2014/main" id="{AAA01CF0-3FB5-44EB-B7DE-F2E86374C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hr-HR"/>
          </a:p>
        </p:txBody>
      </p:sp>
      <p:pic>
        <p:nvPicPr>
          <p:cNvPr id="6" name="Slika 5" descr="Krupni plan logotipa&#10;&#10;Opis se generira automatski">
            <a:extLst>
              <a:ext uri="{FF2B5EF4-FFF2-40B4-BE49-F238E27FC236}">
                <a16:creationId xmlns:a16="http://schemas.microsoft.com/office/drawing/2014/main" id="{F1A8C364-94D4-4630-BAD0-78722F34705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8733" y="3081867"/>
            <a:ext cx="11260667" cy="3310466"/>
          </a:xfrm>
          <a:prstGeom prst="rect">
            <a:avLst/>
          </a:prstGeom>
        </p:spPr>
      </p:pic>
      <p:sp>
        <p:nvSpPr>
          <p:cNvPr id="5" name="TekstniOkvir 4">
            <a:extLst>
              <a:ext uri="{FF2B5EF4-FFF2-40B4-BE49-F238E27FC236}">
                <a16:creationId xmlns:a16="http://schemas.microsoft.com/office/drawing/2014/main" id="{48BCE6B6-D5C3-7C83-41A6-CF48E10C86B5}"/>
              </a:ext>
            </a:extLst>
          </p:cNvPr>
          <p:cNvSpPr txBox="1"/>
          <p:nvPr/>
        </p:nvSpPr>
        <p:spPr>
          <a:xfrm>
            <a:off x="5923274" y="5554668"/>
            <a:ext cx="5786126" cy="837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hr-HR" b="1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Valerija Karačić</a:t>
            </a:r>
          </a:p>
          <a:p>
            <a:pPr algn="just">
              <a:lnSpc>
                <a:spcPct val="150000"/>
              </a:lnSpc>
            </a:pPr>
            <a:r>
              <a:rPr lang="hr-HR" sz="1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                                  II. </a:t>
            </a:r>
            <a:r>
              <a:rPr lang="hr-HR" sz="16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g</a:t>
            </a:r>
            <a:r>
              <a:rPr lang="hr-HR" sz="1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imnazija Osijek                         </a:t>
            </a:r>
            <a:r>
              <a:rPr lang="hr-HR" sz="1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srpanj 2024.</a:t>
            </a:r>
            <a:endParaRPr lang="hr-HR" sz="16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805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Title 1">
            <a:extLst>
              <a:ext uri="{FF2B5EF4-FFF2-40B4-BE49-F238E27FC236}">
                <a16:creationId xmlns:a16="http://schemas.microsoft.com/office/drawing/2014/main" id="{A96FACEC-85FE-6099-8B12-969F2BA3F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hr-HR" dirty="0"/>
              <a:t>Zapamtite!</a:t>
            </a:r>
            <a:endParaRPr lang="en-US" dirty="0"/>
          </a:p>
        </p:txBody>
      </p:sp>
      <p:pic>
        <p:nvPicPr>
          <p:cNvPr id="7170" name="Picture 2" descr="Suradnja - Fra3.net">
            <a:extLst>
              <a:ext uri="{FF2B5EF4-FFF2-40B4-BE49-F238E27FC236}">
                <a16:creationId xmlns:a16="http://schemas.microsoft.com/office/drawing/2014/main" id="{372F7FB3-1E40-2027-B6F6-00CF9EF9EC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9413" y="2929054"/>
            <a:ext cx="2778522" cy="2091938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7177" name="Content Placeholder 3">
            <a:extLst>
              <a:ext uri="{FF2B5EF4-FFF2-40B4-BE49-F238E27FC236}">
                <a16:creationId xmlns:a16="http://schemas.microsoft.com/office/drawing/2014/main" id="{1E477E1E-3F4A-8906-3061-2C3B7AACA8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28839" y="1338147"/>
            <a:ext cx="6475141" cy="4683512"/>
          </a:xfrm>
          <a:effectLst>
            <a:softEdge rad="12700"/>
          </a:effectLst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Ne </a:t>
            </a:r>
            <a:r>
              <a:rPr lang="en-US" dirty="0" err="1"/>
              <a:t>morate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duhoviti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pametni</a:t>
            </a:r>
            <a:r>
              <a:rPr lang="en-US" dirty="0"/>
              <a:t>,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doprinesite</a:t>
            </a:r>
            <a:r>
              <a:rPr lang="en-US" dirty="0"/>
              <a:t> </a:t>
            </a:r>
            <a:r>
              <a:rPr lang="en-US" dirty="0" err="1"/>
              <a:t>nečim</a:t>
            </a:r>
            <a:r>
              <a:rPr lang="en-US" dirty="0"/>
              <a:t>.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Trenu</a:t>
            </a:r>
            <a:r>
              <a:rPr lang="hr-HR" dirty="0"/>
              <a:t>t</a:t>
            </a:r>
            <a:r>
              <a:rPr lang="en-US" dirty="0"/>
              <a:t>ci </a:t>
            </a:r>
            <a:r>
              <a:rPr lang="en-US" dirty="0" err="1"/>
              <a:t>spontane</a:t>
            </a:r>
            <a:r>
              <a:rPr lang="en-US" dirty="0"/>
              <a:t> </a:t>
            </a:r>
            <a:r>
              <a:rPr lang="en-US" dirty="0" err="1"/>
              <a:t>kreativnosti</a:t>
            </a:r>
            <a:r>
              <a:rPr lang="en-US" dirty="0"/>
              <a:t>, </a:t>
            </a:r>
            <a:r>
              <a:rPr lang="en-US" dirty="0" err="1"/>
              <a:t>komedije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umjetnosti</a:t>
            </a:r>
            <a:r>
              <a:rPr lang="hr-HR" dirty="0"/>
              <a:t> </a:t>
            </a:r>
            <a:r>
              <a:rPr lang="en-US" dirty="0" err="1"/>
              <a:t>izvedb</a:t>
            </a:r>
            <a:r>
              <a:rPr lang="hr-HR" dirty="0"/>
              <a:t>om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se </a:t>
            </a:r>
            <a:r>
              <a:rPr lang="en-US" dirty="0" err="1"/>
              <a:t>pojaviti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sudionici</a:t>
            </a:r>
            <a:r>
              <a:rPr lang="en-US" dirty="0"/>
              <a:t> </a:t>
            </a:r>
            <a:r>
              <a:rPr lang="en-US" dirty="0" err="1"/>
              <a:t>opušteni</a:t>
            </a:r>
            <a:r>
              <a:rPr lang="en-US" dirty="0"/>
              <a:t>, </a:t>
            </a:r>
            <a:r>
              <a:rPr lang="en-US" dirty="0" err="1"/>
              <a:t>razigrani</a:t>
            </a:r>
            <a:r>
              <a:rPr lang="en-US" dirty="0"/>
              <a:t>,</a:t>
            </a:r>
            <a:r>
              <a:rPr lang="hr-HR" dirty="0"/>
              <a:t> neopterećeni.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hr-HR" dirty="0"/>
              <a:t>V</a:t>
            </a:r>
            <a:r>
              <a:rPr lang="en-US" dirty="0" err="1"/>
              <a:t>jerujte</a:t>
            </a:r>
            <a:r>
              <a:rPr lang="en-US" dirty="0"/>
              <a:t> </a:t>
            </a:r>
            <a:r>
              <a:rPr lang="en-US" dirty="0" err="1"/>
              <a:t>jedn</a:t>
            </a:r>
            <a:r>
              <a:rPr lang="hr-HR" dirty="0"/>
              <a:t>i</a:t>
            </a:r>
            <a:r>
              <a:rPr lang="en-US" dirty="0"/>
              <a:t> drug</a:t>
            </a:r>
            <a:r>
              <a:rPr lang="hr-HR" dirty="0"/>
              <a:t>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slobodno</a:t>
            </a:r>
            <a:r>
              <a:rPr lang="en-US" dirty="0"/>
              <a:t> </a:t>
            </a:r>
            <a:r>
              <a:rPr lang="en-US" dirty="0" err="1"/>
              <a:t>riskirajte</a:t>
            </a:r>
            <a:r>
              <a:rPr lang="en-US" dirty="0"/>
              <a:t>.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Neki</a:t>
            </a:r>
            <a:r>
              <a:rPr lang="en-US" dirty="0"/>
              <a:t> od </a:t>
            </a:r>
            <a:r>
              <a:rPr lang="en-US" dirty="0" err="1"/>
              <a:t>najboljih</a:t>
            </a:r>
            <a:r>
              <a:rPr lang="en-US" dirty="0"/>
              <a:t> </a:t>
            </a:r>
            <a:r>
              <a:rPr lang="en-US" dirty="0" err="1"/>
              <a:t>trenutaka</a:t>
            </a:r>
            <a:r>
              <a:rPr lang="en-US" dirty="0"/>
              <a:t> </a:t>
            </a:r>
            <a:r>
              <a:rPr lang="en-US" dirty="0" err="1"/>
              <a:t>dolaze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pogrešaka</a:t>
            </a:r>
            <a:r>
              <a:rPr lang="hr-HR" dirty="0"/>
              <a:t>.</a:t>
            </a:r>
          </a:p>
          <a:p>
            <a:pPr>
              <a:lnSpc>
                <a:spcPct val="150000"/>
              </a:lnSpc>
            </a:pPr>
            <a:r>
              <a:rPr lang="en-US" dirty="0"/>
              <a:t> </a:t>
            </a:r>
            <a:r>
              <a:rPr lang="hr-HR" dirty="0"/>
              <a:t>S</a:t>
            </a:r>
            <a:r>
              <a:rPr lang="en-US" dirty="0" err="1"/>
              <a:t>avršenstvo</a:t>
            </a:r>
            <a:r>
              <a:rPr lang="en-US" dirty="0"/>
              <a:t> je </a:t>
            </a:r>
            <a:r>
              <a:rPr lang="hr-HR" dirty="0"/>
              <a:t> </a:t>
            </a:r>
            <a:r>
              <a:rPr lang="en-US" dirty="0" err="1"/>
              <a:t>smrt</a:t>
            </a:r>
            <a:r>
              <a:rPr lang="en-US" dirty="0"/>
              <a:t> </a:t>
            </a:r>
            <a:r>
              <a:rPr lang="en-US" dirty="0" err="1"/>
              <a:t>kreativnosti</a:t>
            </a:r>
            <a:r>
              <a:rPr lang="en-US" dirty="0"/>
              <a:t>!</a:t>
            </a:r>
          </a:p>
        </p:txBody>
      </p:sp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1D7A40D4-2C50-F69E-C388-E7F37174923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 anchor="ctr">
            <a:normAutofit/>
          </a:bodyPr>
          <a:lstStyle/>
          <a:p>
            <a:pPr rtl="0">
              <a:spcAft>
                <a:spcPts val="600"/>
              </a:spcAft>
            </a:pPr>
            <a:fld id="{0E48A5BE-774C-4072-847A-F19777E0C1FC}" type="datetime1">
              <a:rPr lang="sr-Latn-RS" smtClean="0"/>
              <a:pPr rtl="0">
                <a:spcAft>
                  <a:spcPts val="600"/>
                </a:spcAft>
              </a:pPr>
              <a:t>14.7.2024.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9113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6BEFAC0E-1C50-476D-7469-307051D17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E48A5BE-774C-4072-847A-F19777E0C1FC}" type="datetime1">
              <a:rPr lang="sr-Latn-RS" smtClean="0"/>
              <a:t>14.7.2024.</a:t>
            </a:fld>
            <a:endParaRPr lang="en-US" dirty="0"/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2038EFF0-1C31-5892-4C5D-E60AB78E673F}"/>
              </a:ext>
            </a:extLst>
          </p:cNvPr>
          <p:cNvSpPr txBox="1"/>
          <p:nvPr/>
        </p:nvSpPr>
        <p:spPr>
          <a:xfrm>
            <a:off x="222422" y="889686"/>
            <a:ext cx="11689492" cy="52014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r-HR" dirty="0"/>
              <a:t>SAT  RAZREDNIKA - </a:t>
            </a:r>
            <a:r>
              <a:rPr lang="hr-HR" sz="2000" b="1" i="1" dirty="0">
                <a:solidFill>
                  <a:schemeClr val="accent2">
                    <a:lumMod val="50000"/>
                  </a:schemeClr>
                </a:solidFill>
              </a:rPr>
              <a:t>Svjetski dan pismenosti</a:t>
            </a:r>
          </a:p>
          <a:p>
            <a:pPr>
              <a:lnSpc>
                <a:spcPct val="150000"/>
              </a:lnSpc>
            </a:pPr>
            <a:endParaRPr lang="hr-HR" sz="2000" b="1" i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hr-HR" sz="1800" kern="0" dirty="0" err="1">
                <a:solidFill>
                  <a:srgbClr val="231F2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ikt</a:t>
            </a:r>
            <a:r>
              <a:rPr lang="hr-HR" sz="1800" kern="0" dirty="0">
                <a:solidFill>
                  <a:srgbClr val="231F2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B.5.1. </a:t>
            </a:r>
            <a:r>
              <a:rPr lang="hr-HR" kern="0" dirty="0">
                <a:solidFill>
                  <a:srgbClr val="231F20"/>
                </a:solidFill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hr-HR" sz="1800" kern="0" dirty="0">
                <a:solidFill>
                  <a:srgbClr val="231F2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Učenik samostalno komunicira u digitalnome okružju.</a:t>
            </a:r>
          </a:p>
          <a:p>
            <a:pPr>
              <a:lnSpc>
                <a:spcPct val="150000"/>
              </a:lnSpc>
            </a:pPr>
            <a:r>
              <a:rPr lang="hr-HR" sz="1800" kern="100" dirty="0" err="1">
                <a:effectLst/>
                <a:highlight>
                  <a:srgbClr val="FFFFFF"/>
                </a:highlight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uku</a:t>
            </a:r>
            <a:r>
              <a:rPr lang="hr-HR" sz="1800" kern="100" dirty="0">
                <a:effectLst/>
                <a:highlight>
                  <a:srgbClr val="FFFFFF"/>
                </a:highlight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C.4/5.1.  	Vrijednost učenja - Učenik može objasniti vrijednost učenja za svoj život.</a:t>
            </a:r>
          </a:p>
          <a:p>
            <a:pPr>
              <a:lnSpc>
                <a:spcPct val="150000"/>
              </a:lnSpc>
            </a:pPr>
            <a:r>
              <a:rPr lang="hr-HR" sz="1800" kern="100" dirty="0" err="1">
                <a:effectLst/>
                <a:highlight>
                  <a:srgbClr val="FFFFFF"/>
                </a:highlight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uku</a:t>
            </a:r>
            <a:r>
              <a:rPr lang="hr-HR" sz="1800" kern="100" dirty="0">
                <a:effectLst/>
                <a:highlight>
                  <a:srgbClr val="FFFFFF"/>
                </a:highlight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D.4/5.2.	 Suradnja s drugima - Učenik ostvaruje dobru komunikaciju s drugima, uspješno surađuje u različitim situacijama i spreman je zatražiti i ponuditi pomoć.</a:t>
            </a:r>
          </a:p>
          <a:p>
            <a:pPr>
              <a:lnSpc>
                <a:spcPct val="150000"/>
              </a:lnSpc>
            </a:pPr>
            <a:r>
              <a:rPr lang="hr-HR" sz="1800" kern="100" dirty="0">
                <a:effectLst/>
                <a:highlight>
                  <a:srgbClr val="FFFFFF"/>
                </a:highlight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B.5.1.A  		Procjenjuje važnost razvijanja i unaprjeđivanja komunikacijskih vještina i njihove primjene u svakodnevnome životu.</a:t>
            </a:r>
          </a:p>
          <a:p>
            <a:pPr>
              <a:lnSpc>
                <a:spcPct val="150000"/>
              </a:lnSpc>
            </a:pPr>
            <a:r>
              <a:rPr lang="hr-HR" sz="1800" kern="100" dirty="0">
                <a:effectLst/>
                <a:highlight>
                  <a:srgbClr val="FFFFFF"/>
                </a:highlight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C.1.1. 		Učenik prosuđuje utjecaj medijskih tekstova na svakodnevni život primatelja. </a:t>
            </a:r>
          </a:p>
          <a:p>
            <a:pPr>
              <a:lnSpc>
                <a:spcPct val="150000"/>
              </a:lnSpc>
            </a:pPr>
            <a:r>
              <a:rPr lang="hr-HR" sz="1800" kern="100" dirty="0">
                <a:effectLst/>
                <a:highlight>
                  <a:srgbClr val="FFFFFF"/>
                </a:highlight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C.1.2. 		Učenik analizira tekstove popularne i visoke kulture i njihov utjecaj na vlastiti kulturni identitet. </a:t>
            </a:r>
          </a:p>
          <a:p>
            <a:endParaRPr lang="hr-HR" sz="2000" b="1" i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hr-HR" kern="0" dirty="0" err="1">
                <a:solidFill>
                  <a:srgbClr val="231F20"/>
                </a:solidFill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uku</a:t>
            </a:r>
            <a:r>
              <a:rPr lang="hr-HR" kern="0" dirty="0">
                <a:solidFill>
                  <a:srgbClr val="231F20"/>
                </a:solidFill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A.4/5.4. 	Kritičko mišljenje - Učenik samostalno kritički promišlja i vrednuje ideje.</a:t>
            </a:r>
          </a:p>
          <a:p>
            <a:endParaRPr lang="hr-HR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0620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67E6D96A-1DAD-E3E2-2684-76010BCB0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E48A5BE-774C-4072-847A-F19777E0C1FC}" type="datetime1">
              <a:rPr lang="sr-Latn-RS" smtClean="0"/>
              <a:t>14.7.2024.</a:t>
            </a:fld>
            <a:endParaRPr lang="en-US" dirty="0"/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B779CD2E-B520-9ABF-86A1-34465AACA022}"/>
              </a:ext>
            </a:extLst>
          </p:cNvPr>
          <p:cNvSpPr txBox="1"/>
          <p:nvPr/>
        </p:nvSpPr>
        <p:spPr>
          <a:xfrm>
            <a:off x="393357" y="761333"/>
            <a:ext cx="11405286" cy="54430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r-HR" dirty="0"/>
              <a:t>- Učenici samostalno istražuju i bilježe pojmove - </a:t>
            </a:r>
            <a:r>
              <a:rPr lang="hr-HR" i="1" dirty="0"/>
              <a:t>pismenost, jezik, jezično izražavanje (usmeno i pisano)</a:t>
            </a:r>
          </a:p>
          <a:p>
            <a:pPr>
              <a:lnSpc>
                <a:spcPct val="150000"/>
              </a:lnSpc>
            </a:pPr>
            <a:r>
              <a:rPr lang="hr-HR" dirty="0"/>
              <a:t>	* pismenost kao pojava koja ima utjecaj kao na individualnoj tako i na kolektivnoj razini; učenici uz 	dramsku tehniku </a:t>
            </a:r>
            <a:r>
              <a:rPr lang="hr-HR" i="1" dirty="0"/>
              <a:t>Učitelj u ulozi </a:t>
            </a:r>
            <a:r>
              <a:rPr lang="hr-HR" dirty="0"/>
              <a:t>- uvode nove informacije i izgovaraju ili zapisuju riječi koje se najčešće krivo 	koriste u svakodnevnom govoru, tj. pisanju, a učitelj pomoću rekvizita i bez dodatnog pojašnjenja,   	označava ili igra ulogu što je ispravno, a što neispravno - stvaranje dramatične napetosti - igranjem do 	točnog 	odgovora.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hr-HR" dirty="0"/>
              <a:t>Zajednički uspoređuju rezultate te se dogovaraju o važnosti istraženih pojmova i koliko će im istraživanje pomoći u nastavnom procesu, a koliko u svakodnevnom životu.</a:t>
            </a:r>
          </a:p>
          <a:p>
            <a:pPr lvl="1">
              <a:lnSpc>
                <a:spcPct val="150000"/>
              </a:lnSpc>
            </a:pPr>
            <a:r>
              <a:rPr lang="hr-HR" dirty="0"/>
              <a:t>	* nakon igre točno/netočno učenici predstavljaju istraživanja koja su proveli, govoreći i o medijskoj 	pismenosti koja je jako važna, ali i o sve važnijoj financijskoj pismenosti koja sada daje širu sliku 	pismenosti; učenici pokazuju potvrde, ugovore, opomene gdje prepoznaju obilježja administrativnog 	funkcionalnog stila; kako bi dokazali poznavanje jezika ponuđeni su im razni primjeri loših tekstova iz 	oglasnika u kojima trebaju prepoznati i ispraviti jezične pogrješke - mini lektura.  </a:t>
            </a:r>
          </a:p>
        </p:txBody>
      </p:sp>
    </p:spTree>
    <p:extLst>
      <p:ext uri="{BB962C8B-B14F-4D97-AF65-F5344CB8AC3E}">
        <p14:creationId xmlns:p14="http://schemas.microsoft.com/office/powerpoint/2010/main" val="27345238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8D8D7014-D5E2-1A11-67EB-824896EA3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E48A5BE-774C-4072-847A-F19777E0C1FC}" type="datetime1">
              <a:rPr lang="sr-Latn-RS" smtClean="0"/>
              <a:t>14.7.2024.</a:t>
            </a:fld>
            <a:endParaRPr lang="en-US" dirty="0"/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23D17AA8-6E4D-D5F5-3AAF-2EDEACFCAE0F}"/>
              </a:ext>
            </a:extLst>
          </p:cNvPr>
          <p:cNvSpPr txBox="1"/>
          <p:nvPr/>
        </p:nvSpPr>
        <p:spPr>
          <a:xfrm>
            <a:off x="362465" y="1309816"/>
            <a:ext cx="11467070" cy="46120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hr-HR" dirty="0"/>
              <a:t>Koliko su medijski tekstovi utjecali na svakodnevni život i koliko nam pomažu ili odmažu?</a:t>
            </a:r>
          </a:p>
          <a:p>
            <a:pPr lvl="1" algn="just">
              <a:lnSpc>
                <a:spcPct val="150000"/>
              </a:lnSpc>
            </a:pPr>
            <a:r>
              <a:rPr lang="hr-HR" dirty="0"/>
              <a:t>* osvještavanje svakodnevne  izloženosti medijima potaknulo je učenike i na promišljanje o medijskoj pismenosti - što je medijska pismenost i kako na što kreativniji način pozitivno utjecati pri stjecanju kompetencija za cjeloživotno učenje.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hr-HR" dirty="0"/>
              <a:t>Analiziranje tekstova u nastavnom procesu (poezija, proza, dramski tekst) i uspoređivanje sa svakodnevnom komunikacijom i govorom.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dirty="0"/>
              <a:t>dramskom tehnikom </a:t>
            </a:r>
            <a:r>
              <a:rPr lang="hr-HR" i="1" dirty="0"/>
              <a:t>Role on </a:t>
            </a:r>
            <a:r>
              <a:rPr lang="hr-HR" i="1" dirty="0" err="1"/>
              <a:t>the</a:t>
            </a:r>
            <a:r>
              <a:rPr lang="hr-HR" i="1" dirty="0"/>
              <a:t> </a:t>
            </a:r>
            <a:r>
              <a:rPr lang="hr-HR" i="1" dirty="0" err="1"/>
              <a:t>wall</a:t>
            </a:r>
            <a:r>
              <a:rPr lang="hr-HR" i="1" dirty="0"/>
              <a:t> - Uloga na papiru/ploči </a:t>
            </a:r>
            <a:r>
              <a:rPr lang="hr-HR" dirty="0"/>
              <a:t>učenici su podijeljeni u četiri skupine te svaka skupina izrađuje/stvara novi lik koristeći se provedenim istraživanjima; 1. skupina mora ispisati što više imenica, 2. skupina pridjeva, 3. skupina priloga, a 4. skupina glagola te na kraju učenici koji su bolji u crtanju  pokušavaju nacrtati na ploči ili papiru lik koji je skupina opisala; uz suradnju, istraživanje, komuniciranje učenici se potiču i na razmišljanje što su naučili kao rezultat ovoga sata.</a:t>
            </a:r>
          </a:p>
        </p:txBody>
      </p:sp>
    </p:spTree>
    <p:extLst>
      <p:ext uri="{BB962C8B-B14F-4D97-AF65-F5344CB8AC3E}">
        <p14:creationId xmlns:p14="http://schemas.microsoft.com/office/powerpoint/2010/main" val="25179630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78C4DBA6-F3CB-B5BB-26C2-16FB8B18F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E48A5BE-774C-4072-847A-F19777E0C1FC}" type="datetime1">
              <a:rPr lang="sr-Latn-RS" smtClean="0"/>
              <a:t>14.7.2024.</a:t>
            </a:fld>
            <a:endParaRPr lang="en-US" dirty="0"/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3B75ACA9-F949-58FE-66D1-09DAE1436073}"/>
              </a:ext>
            </a:extLst>
          </p:cNvPr>
          <p:cNvSpPr txBox="1"/>
          <p:nvPr/>
        </p:nvSpPr>
        <p:spPr>
          <a:xfrm>
            <a:off x="2730844" y="1458098"/>
            <a:ext cx="9067146" cy="50275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r-HR" dirty="0"/>
              <a:t>Na kraju koristeći se nekim novim i nekim starim tehnikama, učenici i nastavnici usvajaju jednu  drugačiju razinu improvizacije - </a:t>
            </a:r>
          </a:p>
          <a:p>
            <a:pPr>
              <a:lnSpc>
                <a:spcPct val="150000"/>
              </a:lnSpc>
            </a:pPr>
            <a:r>
              <a:rPr lang="hr-HR" dirty="0"/>
              <a:t>	* suradnja koja potiče interakciju</a:t>
            </a:r>
          </a:p>
          <a:p>
            <a:pPr>
              <a:lnSpc>
                <a:spcPct val="150000"/>
              </a:lnSpc>
            </a:pPr>
            <a:r>
              <a:rPr lang="hr-HR" dirty="0"/>
              <a:t>	* predanost koja traži jasnoću i točnost</a:t>
            </a:r>
          </a:p>
          <a:p>
            <a:pPr>
              <a:lnSpc>
                <a:spcPct val="150000"/>
              </a:lnSpc>
            </a:pPr>
            <a:r>
              <a:rPr lang="hr-HR" dirty="0"/>
              <a:t>	* doprinos i nastavnika i učenika u istraživanjima iz različitih perspektiva</a:t>
            </a:r>
          </a:p>
          <a:p>
            <a:pPr>
              <a:lnSpc>
                <a:spcPct val="150000"/>
              </a:lnSpc>
            </a:pPr>
            <a:r>
              <a:rPr lang="hr-HR" dirty="0"/>
              <a:t>	* slobodno izražavanje je možda </a:t>
            </a:r>
            <a:r>
              <a:rPr lang="hr-HR" dirty="0" err="1"/>
              <a:t>najvrednija</a:t>
            </a:r>
            <a:r>
              <a:rPr lang="hr-HR" dirty="0"/>
              <a:t> sastavnica koja može zaokupiti i 	    zaintrigirati učenike, ali i nastavnike u nekoj drugoj ulozi.</a:t>
            </a:r>
          </a:p>
          <a:p>
            <a:pPr>
              <a:lnSpc>
                <a:spcPct val="150000"/>
              </a:lnSpc>
            </a:pPr>
            <a:endParaRPr lang="hr-HR" dirty="0"/>
          </a:p>
          <a:p>
            <a:pPr>
              <a:lnSpc>
                <a:spcPct val="150000"/>
              </a:lnSpc>
            </a:pPr>
            <a:r>
              <a:rPr lang="hr-HR" sz="18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Procesna drama način je istraživanja teme iz različitih perspektiva, kretanjem unatrag i unaprijed kroz vrijeme, miješanjem dramskih tehnika, improvizacije i refleksije i rasprave izvan uloge. </a:t>
            </a:r>
          </a:p>
          <a:p>
            <a:pPr>
              <a:lnSpc>
                <a:spcPct val="150000"/>
              </a:lnSpc>
            </a:pPr>
            <a:endParaRPr lang="hr-HR" dirty="0"/>
          </a:p>
        </p:txBody>
      </p:sp>
      <p:pic>
        <p:nvPicPr>
          <p:cNvPr id="10244" name="Picture 4" descr="Kako napraviti ikonu malog čovječuljka? :-) @ Bug Online Forum">
            <a:extLst>
              <a:ext uri="{FF2B5EF4-FFF2-40B4-BE49-F238E27FC236}">
                <a16:creationId xmlns:a16="http://schemas.microsoft.com/office/drawing/2014/main" id="{BA3951C1-9776-175D-587E-872D405BB8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497" y="2486722"/>
            <a:ext cx="18288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6552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BF751035-E350-D8CB-8DDA-DB62B01A2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hr-HR" dirty="0"/>
              <a:t>Dramske tehnike</a:t>
            </a:r>
            <a:endParaRPr lang="en-US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956760A5-4981-1DF5-0286-A38BC83C2CA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2" b="301"/>
          <a:stretch/>
        </p:blipFill>
        <p:spPr>
          <a:xfrm>
            <a:off x="581193" y="2228004"/>
            <a:ext cx="3000815" cy="2098670"/>
          </a:xfrm>
          <a:prstGeom prst="rect">
            <a:avLst/>
          </a:prstGeom>
          <a:noFill/>
        </p:spPr>
      </p:pic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A4CA4266-9A02-DBA5-A9A9-4A411C44D8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03649" y="1851103"/>
            <a:ext cx="7507159" cy="4009948"/>
          </a:xfrm>
        </p:spPr>
        <p:txBody>
          <a:bodyPr/>
          <a:lstStyle/>
          <a:p>
            <a:r>
              <a:rPr lang="hr-HR" sz="1800" b="1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Role-on-</a:t>
            </a:r>
            <a:r>
              <a:rPr lang="hr-HR" sz="1800" b="1" i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</a:t>
            </a:r>
            <a:r>
              <a:rPr lang="hr-HR" sz="1800" b="1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-Wall</a:t>
            </a:r>
            <a:r>
              <a:rPr lang="hr-H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	- 	Uloga na zidu/papiru</a:t>
            </a:r>
          </a:p>
          <a:p>
            <a:r>
              <a:rPr lang="hr-HR" sz="1800" b="1" i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Soundscapes</a:t>
            </a:r>
            <a:r>
              <a:rPr lang="hr-H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		-	 Zvučne kulise </a:t>
            </a:r>
          </a:p>
          <a:p>
            <a:r>
              <a:rPr lang="hr-HR" sz="1800" b="1" i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Tableaux</a:t>
            </a:r>
            <a:r>
              <a:rPr lang="hr-HR" sz="1800" b="1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		 </a:t>
            </a:r>
            <a:r>
              <a:rPr lang="hr-HR" sz="1800" b="1" i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	</a:t>
            </a:r>
            <a:r>
              <a:rPr lang="hr-H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Smrznute slike</a:t>
            </a:r>
          </a:p>
          <a:p>
            <a:r>
              <a:rPr lang="hr-HR" sz="1800" b="1" i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Teacher</a:t>
            </a:r>
            <a:r>
              <a:rPr lang="hr-HR" sz="1800" b="1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</a:t>
            </a:r>
            <a:r>
              <a:rPr lang="hr-HR" sz="1800" b="1" i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</a:t>
            </a:r>
            <a:r>
              <a:rPr lang="hr-HR" sz="1800" b="1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-Role	</a:t>
            </a:r>
            <a:r>
              <a:rPr lang="hr-H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hr-HR" sz="1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	</a:t>
            </a:r>
            <a:r>
              <a:rPr lang="hr-H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Učitelj u ulozi</a:t>
            </a:r>
          </a:p>
          <a:p>
            <a:r>
              <a:rPr lang="hr-HR" sz="1800" b="1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Hot-</a:t>
            </a:r>
            <a:r>
              <a:rPr lang="hr-HR" sz="1800" b="1" i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Seating</a:t>
            </a:r>
            <a:r>
              <a:rPr lang="hr-H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		-	 Vrući stolac</a:t>
            </a:r>
          </a:p>
          <a:p>
            <a:endParaRPr lang="en-US" dirty="0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12ED63E-A187-7542-F08C-AE9436D6372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 anchor="ctr">
            <a:normAutofit/>
          </a:bodyPr>
          <a:lstStyle/>
          <a:p>
            <a:pPr rtl="0">
              <a:spcAft>
                <a:spcPts val="600"/>
              </a:spcAft>
            </a:pPr>
            <a:fld id="{BA43E2B2-CC96-48E9-A8E3-124697AD5DB0}" type="datetime1">
              <a:rPr lang="sr-Latn-RS" smtClean="0"/>
              <a:pPr rtl="0">
                <a:spcAft>
                  <a:spcPts val="600"/>
                </a:spcAft>
              </a:pPr>
              <a:t>14.7.2024.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627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 descr="Sat razrednika – Sat razrednika">
            <a:extLst>
              <a:ext uri="{FF2B5EF4-FFF2-40B4-BE49-F238E27FC236}">
                <a16:creationId xmlns:a16="http://schemas.microsoft.com/office/drawing/2014/main" id="{0C0D4D49-F3CC-1C1E-8C01-D61D604064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20653214">
            <a:off x="348863" y="2327169"/>
            <a:ext cx="3996834" cy="132542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kstniOkvir 3">
            <a:extLst>
              <a:ext uri="{FF2B5EF4-FFF2-40B4-BE49-F238E27FC236}">
                <a16:creationId xmlns:a16="http://schemas.microsoft.com/office/drawing/2014/main" id="{C2FA809C-E461-3C52-49F4-0D29A62EE323}"/>
              </a:ext>
            </a:extLst>
          </p:cNvPr>
          <p:cNvSpPr txBox="1"/>
          <p:nvPr/>
        </p:nvSpPr>
        <p:spPr>
          <a:xfrm>
            <a:off x="4586049" y="624468"/>
            <a:ext cx="7024759" cy="5858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06000" lvl="0" indent="-306000" algn="just" defTabSz="4572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b="1" u="sng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Procesna</a:t>
            </a:r>
            <a:r>
              <a:rPr lang="en-US" b="1" u="sng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drama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metoda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poučavanja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učenja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kojoj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učenici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učitelj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rade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unutar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izvan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uloge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Tema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ili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tema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istražuju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različit</a:t>
            </a:r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dramsk</a:t>
            </a:r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tehnik</a:t>
            </a:r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ama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učenici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potiču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razmišljaju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onome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što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naučili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kao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rezultat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06000" lvl="0" indent="-306000" algn="just" defTabSz="4572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Procesna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drama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način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istraživanja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teme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iz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različitih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perspektiva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kretanjem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unatrag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unaprijed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kroz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vrijeme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miješanjem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dramskih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tehnika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improvizacije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refleksije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rasprave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izvan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uloge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 defTabSz="4572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06000" lvl="0" indent="-306000" algn="just" defTabSz="4572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Priroda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procesne drame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znači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da je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vremenski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vrlo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prilagodljiv</a:t>
            </a:r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To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može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biti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jedan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sat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ili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cjelogodišnji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projekt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koji se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izvodi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malim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fazama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 defTabSz="4572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marL="306000" lvl="0" indent="-306000" algn="just" defTabSz="4572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Dobra drama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treba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polazište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nešto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što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će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zaokupiti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zaintrigirati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učenike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To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može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biti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slika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predmet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priča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glazba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bilo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što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što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zaokuplja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maštu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vodi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akciju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5F53D86B-BEEB-80A7-E3F4-862FF48FE4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0E48A5BE-774C-4072-847A-F19777E0C1FC}" type="datetime1">
              <a:rPr lang="sr-Latn-RS" smtClean="0"/>
              <a:pPr>
                <a:spcAft>
                  <a:spcPts val="600"/>
                </a:spcAft>
              </a:pPr>
              <a:t>14.7.2024.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067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1" name="Title 1">
            <a:extLst>
              <a:ext uri="{FF2B5EF4-FFF2-40B4-BE49-F238E27FC236}">
                <a16:creationId xmlns:a16="http://schemas.microsoft.com/office/drawing/2014/main" id="{A2A9F24B-2A01-223A-50A3-20219852B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1349192"/>
          </a:xfrm>
        </p:spPr>
        <p:txBody>
          <a:bodyPr/>
          <a:lstStyle/>
          <a:p>
            <a:r>
              <a:rPr lang="hr-HR" dirty="0"/>
              <a:t>                 koja su načela improvizacije?</a:t>
            </a:r>
            <a:endParaRPr lang="en-US" dirty="0"/>
          </a:p>
        </p:txBody>
      </p:sp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A04B410F-5E27-8099-95EC-3E0F3453E94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81191" y="596571"/>
            <a:ext cx="1185823" cy="1482279"/>
          </a:xfrm>
          <a:prstGeom prst="rect">
            <a:avLst/>
          </a:prstGeom>
        </p:spPr>
      </p:pic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458859F4-1B0C-6320-EF30-1CE9CA711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 anchor="ctr">
            <a:normAutofit/>
          </a:bodyPr>
          <a:lstStyle/>
          <a:p>
            <a:pPr rtl="0">
              <a:spcAft>
                <a:spcPts val="600"/>
              </a:spcAft>
            </a:pPr>
            <a:fld id="{0E48A5BE-774C-4072-847A-F19777E0C1FC}" type="datetime1">
              <a:rPr lang="sr-Latn-RS" smtClean="0"/>
              <a:pPr rtl="0">
                <a:spcAft>
                  <a:spcPts val="600"/>
                </a:spcAft>
              </a:pPr>
              <a:t>14.7.2024.</a:t>
            </a:fld>
            <a:endParaRPr lang="en-US"/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id="{B70AD53A-DB37-BABE-ADB1-F1342F2A514A}"/>
              </a:ext>
            </a:extLst>
          </p:cNvPr>
          <p:cNvSpPr txBox="1"/>
          <p:nvPr/>
        </p:nvSpPr>
        <p:spPr>
          <a:xfrm>
            <a:off x="463379" y="2570372"/>
            <a:ext cx="11460892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dirty="0"/>
              <a:t>Načela improvizacije  →</a:t>
            </a:r>
          </a:p>
          <a:p>
            <a:endParaRPr lang="hr-HR" dirty="0"/>
          </a:p>
          <a:p>
            <a:r>
              <a:rPr lang="hr-HR" dirty="0"/>
              <a:t>Pokušajte, napravite, sudjelujte – nema pogrešnih izbora – greške su dobrodošle!</a:t>
            </a:r>
          </a:p>
          <a:p>
            <a:endParaRPr lang="hr-HR" dirty="0"/>
          </a:p>
          <a:p>
            <a:r>
              <a:rPr lang="hr-HR" dirty="0"/>
              <a:t>Vjerujte u sebe – budite samouvjereni – vjerujte svojoj ideji!</a:t>
            </a:r>
          </a:p>
          <a:p>
            <a:endParaRPr lang="hr-HR" dirty="0"/>
          </a:p>
          <a:p>
            <a:r>
              <a:rPr lang="hr-HR" dirty="0"/>
              <a:t>Doprinesite – nadopunjujte se i nadograđujete – </a:t>
            </a:r>
            <a:r>
              <a:rPr lang="hr-HR" i="1" dirty="0"/>
              <a:t>Da, i…</a:t>
            </a:r>
          </a:p>
          <a:p>
            <a:endParaRPr lang="hr-HR" dirty="0"/>
          </a:p>
          <a:p>
            <a:r>
              <a:rPr lang="hr-HR" dirty="0"/>
              <a:t>Surađujte – složite se s izborima drugih – ne odbijajte ih.</a:t>
            </a:r>
          </a:p>
        </p:txBody>
      </p:sp>
    </p:spTree>
    <p:extLst>
      <p:ext uri="{BB962C8B-B14F-4D97-AF65-F5344CB8AC3E}">
        <p14:creationId xmlns:p14="http://schemas.microsoft.com/office/powerpoint/2010/main" val="1764812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90D136FD-C67A-1ED3-2D58-00D5BA03A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E48A5BE-774C-4072-847A-F19777E0C1FC}" type="datetime1">
              <a:rPr lang="sr-Latn-RS" smtClean="0"/>
              <a:t>14.7.2024.</a:t>
            </a:fld>
            <a:endParaRPr lang="en-US" dirty="0"/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764F1B11-BA60-2C95-40F3-7D62E2C4249D}"/>
              </a:ext>
            </a:extLst>
          </p:cNvPr>
          <p:cNvSpPr txBox="1"/>
          <p:nvPr/>
        </p:nvSpPr>
        <p:spPr>
          <a:xfrm>
            <a:off x="804733" y="1058804"/>
            <a:ext cx="11125715" cy="54508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hr-HR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		KAKO OVA NAČELA UTJEČU NA KULTURU RAZREDA?</a:t>
            </a:r>
            <a:endParaRPr lang="hr-H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hr-HR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hr-H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TIJELO				POKRET				GLAS</a:t>
            </a:r>
          </a:p>
          <a:p>
            <a:pPr algn="just">
              <a:lnSpc>
                <a:spcPct val="150000"/>
              </a:lnSpc>
            </a:pP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izraz lica				vrijeme                                                  	jačina</a:t>
            </a:r>
          </a:p>
          <a:p>
            <a:pPr algn="just">
              <a:lnSpc>
                <a:spcPct val="150000"/>
              </a:lnSpc>
            </a:pPr>
            <a:r>
              <a:rPr lang="hr-H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stav                                                              smjer                              		naglasak</a:t>
            </a:r>
          </a:p>
          <a:p>
            <a:pPr algn="just">
              <a:lnSpc>
                <a:spcPct val="150000"/>
              </a:lnSpc>
            </a:pP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geste                                                            energija				ton</a:t>
            </a:r>
          </a:p>
          <a:p>
            <a:pPr algn="just">
              <a:lnSpc>
                <a:spcPct val="150000"/>
              </a:lnSpc>
            </a:pPr>
            <a:r>
              <a:rPr lang="hr-HR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hr-HR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ontak</a:t>
            </a:r>
            <a:r>
              <a:rPr lang="hr-H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očima	                                   ples				visina</a:t>
            </a:r>
          </a:p>
          <a:p>
            <a:pPr algn="just">
              <a:lnSpc>
                <a:spcPct val="150000"/>
              </a:lnSpc>
            </a:pPr>
            <a:endParaRPr lang="hr-HR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hr-H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PROSTOR</a:t>
            </a:r>
          </a:p>
          <a:p>
            <a:pPr algn="just">
              <a:lnSpc>
                <a:spcPct val="150000"/>
              </a:lnSpc>
            </a:pP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osobni prostor</a:t>
            </a:r>
          </a:p>
          <a:p>
            <a:pPr algn="just">
              <a:lnSpc>
                <a:spcPct val="150000"/>
              </a:lnSpc>
            </a:pPr>
            <a:r>
              <a:rPr lang="hr-H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način			</a:t>
            </a:r>
          </a:p>
          <a:p>
            <a:pPr algn="just">
              <a:lnSpc>
                <a:spcPct val="150000"/>
              </a:lnSpc>
            </a:pP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skupina</a:t>
            </a:r>
          </a:p>
          <a:p>
            <a:pPr algn="just">
              <a:lnSpc>
                <a:spcPct val="150000"/>
              </a:lnSpc>
            </a:pPr>
            <a:r>
              <a:rPr lang="hr-H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razina	</a:t>
            </a:r>
          </a:p>
        </p:txBody>
      </p:sp>
      <p:pic>
        <p:nvPicPr>
          <p:cNvPr id="1034" name="Picture 10" descr="Verbalna i neverbalna komunikacija">
            <a:extLst>
              <a:ext uri="{FF2B5EF4-FFF2-40B4-BE49-F238E27FC236}">
                <a16:creationId xmlns:a16="http://schemas.microsoft.com/office/drawing/2014/main" id="{52A5B1B8-C5F4-3573-CE9D-3FBB5C7A67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0836" y="2574126"/>
            <a:ext cx="1124834" cy="854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Govor tijela">
            <a:extLst>
              <a:ext uri="{FF2B5EF4-FFF2-40B4-BE49-F238E27FC236}">
                <a16:creationId xmlns:a16="http://schemas.microsoft.com/office/drawing/2014/main" id="{FD96AA71-13E1-4654-AC3F-48FF025639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3708" y="2365476"/>
            <a:ext cx="1147763" cy="1147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JEZIČNI PLODOVI DRMANJA TLA Kako je potres dobio čak i mitska obilježja -  Glas Koncila">
            <a:extLst>
              <a:ext uri="{FF2B5EF4-FFF2-40B4-BE49-F238E27FC236}">
                <a16:creationId xmlns:a16="http://schemas.microsoft.com/office/drawing/2014/main" id="{988CC055-B97F-DA6C-2977-36E6D88DD1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4292" y="2574126"/>
            <a:ext cx="1502975" cy="1000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Kemija 3 - 4.2. Organski spojevi s kisikom, Aldehidi">
            <a:extLst>
              <a:ext uri="{FF2B5EF4-FFF2-40B4-BE49-F238E27FC236}">
                <a16:creationId xmlns:a16="http://schemas.microsoft.com/office/drawing/2014/main" id="{EEEA4B0F-F257-461E-52E6-90698D4BB3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7833" y="4428996"/>
            <a:ext cx="2571750" cy="178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216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itle 1">
            <a:extLst>
              <a:ext uri="{FF2B5EF4-FFF2-40B4-BE49-F238E27FC236}">
                <a16:creationId xmlns:a16="http://schemas.microsoft.com/office/drawing/2014/main" id="{E82130DD-F4B1-BD87-95F4-FBACE3691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hr-HR" dirty="0"/>
              <a:t>					Suradnja</a:t>
            </a:r>
            <a:endParaRPr lang="en-US" dirty="0"/>
          </a:p>
        </p:txBody>
      </p:sp>
      <p:pic>
        <p:nvPicPr>
          <p:cNvPr id="3074" name="Picture 2" descr="VAŽNOST SURADNJE RODITELJA I VRTIĆA - Dječji vrtić Cvrčak Virovitica">
            <a:extLst>
              <a:ext uri="{FF2B5EF4-FFF2-40B4-BE49-F238E27FC236}">
                <a16:creationId xmlns:a16="http://schemas.microsoft.com/office/drawing/2014/main" id="{6A17C7CA-82FA-5D0E-C9E7-A491497EAD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62053" y="2228003"/>
            <a:ext cx="2366299" cy="2366299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9C81BF53-CFA6-8084-B32E-5F2CF9ED40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 anchor="ctr">
            <a:normAutofit/>
          </a:bodyPr>
          <a:lstStyle/>
          <a:p>
            <a:pPr rtl="0">
              <a:spcAft>
                <a:spcPts val="600"/>
              </a:spcAft>
            </a:pPr>
            <a:fld id="{0E48A5BE-774C-4072-847A-F19777E0C1FC}" type="datetime1">
              <a:rPr lang="sr-Latn-RS" smtClean="0"/>
              <a:pPr rtl="0">
                <a:spcAft>
                  <a:spcPts val="600"/>
                </a:spcAft>
              </a:pPr>
              <a:t>14.7.2024.</a:t>
            </a:fld>
            <a:endParaRPr lang="en-US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C9ED80AD-53A0-3DD3-04E3-1D11DFBC5E01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 bwMode="auto">
          <a:xfrm>
            <a:off x="4430670" y="2418859"/>
            <a:ext cx="7437995" cy="3040580"/>
          </a:xfrm>
          <a:prstGeom prst="rect">
            <a:avLst/>
          </a:prstGeom>
          <a:solidFill>
            <a:srgbClr val="F8F9FA"/>
          </a:solidFill>
          <a:ln>
            <a:noFill/>
          </a:ln>
          <a:effectLst>
            <a:glow rad="139700">
              <a:schemeClr val="accent6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-6348" rIns="0" bIns="-634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sr-Latn-RS" sz="21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- </a:t>
            </a:r>
            <a:r>
              <a:rPr kumimoji="0" lang="hr-HR" altLang="sr-Latn-RS" sz="21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Stvara osjećaj zajednice </a:t>
            </a: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sr-Latn-RS" sz="21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promiče društvene interakciju </a:t>
            </a: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sr-Latn-RS" sz="21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potiče rad u paru i grupi </a:t>
            </a: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hr-HR" altLang="sr-Latn-RS" sz="21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vršnjačko učenje i podrška</a:t>
            </a:r>
            <a:r>
              <a:rPr kumimoji="0" lang="hr-HR" altLang="sr-Latn-RS" sz="21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.</a:t>
            </a:r>
            <a:r>
              <a:rPr kumimoji="0" lang="hr-HR" altLang="sr-Latn-RS" sz="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marR="0" lvl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hr-HR" altLang="sr-Latn-R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861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3" name="Title 1">
            <a:extLst>
              <a:ext uri="{FF2B5EF4-FFF2-40B4-BE49-F238E27FC236}">
                <a16:creationId xmlns:a16="http://schemas.microsoft.com/office/drawing/2014/main" id="{BDBDA441-9149-99E5-99AE-BB6F40EE0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pPr algn="ctr"/>
            <a:r>
              <a:rPr lang="hr-HR" dirty="0"/>
              <a:t>doprinos</a:t>
            </a:r>
            <a:endParaRPr lang="en-US" dirty="0"/>
          </a:p>
        </p:txBody>
      </p:sp>
      <p:pic>
        <p:nvPicPr>
          <p:cNvPr id="4100" name="Picture 4" descr="SURADNJA ODGOJITELJA I RODITELJA PUTEM INDIVIDUALNIH RAZGOVORA - Dječji  vrtić Žirek">
            <a:extLst>
              <a:ext uri="{FF2B5EF4-FFF2-40B4-BE49-F238E27FC236}">
                <a16:creationId xmlns:a16="http://schemas.microsoft.com/office/drawing/2014/main" id="{C3E04E54-9FA3-44FD-22DD-4750AB6931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10181" y="3429000"/>
            <a:ext cx="3037038" cy="243205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4114" name="Content Placeholder 3">
            <a:extLst>
              <a:ext uri="{FF2B5EF4-FFF2-40B4-BE49-F238E27FC236}">
                <a16:creationId xmlns:a16="http://schemas.microsoft.com/office/drawing/2014/main" id="{D9E6DB79-19DE-D89C-B4D7-D87AA1E25C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90535" y="2228003"/>
            <a:ext cx="7020273" cy="3633047"/>
          </a:xfrm>
        </p:spPr>
        <p:txBody>
          <a:bodyPr/>
          <a:lstStyle/>
          <a:p>
            <a:r>
              <a:rPr lang="en-US" dirty="0"/>
              <a:t>Od </a:t>
            </a:r>
            <a:r>
              <a:rPr lang="en-US" dirty="0" err="1"/>
              <a:t>svih</a:t>
            </a:r>
            <a:r>
              <a:rPr lang="en-US" dirty="0"/>
              <a:t> se </a:t>
            </a:r>
            <a:r>
              <a:rPr lang="en-US" dirty="0" err="1"/>
              <a:t>očekuje</a:t>
            </a:r>
            <a:r>
              <a:rPr lang="en-US" dirty="0"/>
              <a:t> da </a:t>
            </a:r>
            <a:r>
              <a:rPr lang="en-US" dirty="0" err="1"/>
              <a:t>sudjeluju</a:t>
            </a:r>
            <a:r>
              <a:rPr lang="en-US" dirty="0"/>
              <a:t> u </a:t>
            </a:r>
            <a:r>
              <a:rPr lang="en-US" dirty="0" err="1"/>
              <a:t>najvećoj</a:t>
            </a:r>
            <a:r>
              <a:rPr lang="en-US" dirty="0"/>
              <a:t> </a:t>
            </a:r>
            <a:r>
              <a:rPr lang="en-US" dirty="0" err="1"/>
              <a:t>mogućoj</a:t>
            </a:r>
            <a:r>
              <a:rPr lang="en-US" dirty="0"/>
              <a:t> </a:t>
            </a:r>
            <a:r>
              <a:rPr lang="en-US" dirty="0" err="1"/>
              <a:t>mjeri</a:t>
            </a:r>
            <a:r>
              <a:rPr lang="en-US" dirty="0"/>
              <a:t>.</a:t>
            </a:r>
            <a:endParaRPr lang="hr-HR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Naglasak</a:t>
            </a:r>
            <a:r>
              <a:rPr lang="en-US" dirty="0"/>
              <a:t> je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trudu</a:t>
            </a:r>
            <a:r>
              <a:rPr lang="en-US" dirty="0"/>
              <a:t> - </a:t>
            </a:r>
            <a:r>
              <a:rPr lang="en-US" dirty="0" err="1"/>
              <a:t>cilj</a:t>
            </a:r>
            <a:r>
              <a:rPr lang="en-US" dirty="0"/>
              <a:t> je </a:t>
            </a:r>
            <a:r>
              <a:rPr lang="en-US" dirty="0" err="1"/>
              <a:t>napredak</a:t>
            </a:r>
            <a:r>
              <a:rPr lang="en-US" dirty="0"/>
              <a:t>, a ne </a:t>
            </a:r>
            <a:r>
              <a:rPr lang="en-US" dirty="0" err="1"/>
              <a:t>savršenstvo</a:t>
            </a:r>
            <a:r>
              <a:rPr lang="en-US" dirty="0"/>
              <a:t>.</a:t>
            </a:r>
          </a:p>
        </p:txBody>
      </p:sp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13ABD761-5731-1FBE-0770-F040E9D026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 anchor="ctr">
            <a:normAutofit/>
          </a:bodyPr>
          <a:lstStyle/>
          <a:p>
            <a:pPr rtl="0">
              <a:spcAft>
                <a:spcPts val="600"/>
              </a:spcAft>
            </a:pPr>
            <a:fld id="{0E48A5BE-774C-4072-847A-F19777E0C1FC}" type="datetime1">
              <a:rPr lang="sr-Latn-RS" smtClean="0"/>
              <a:pPr rtl="0">
                <a:spcAft>
                  <a:spcPts val="600"/>
                </a:spcAft>
              </a:pPr>
              <a:t>14.7.2024.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434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Title 1">
            <a:extLst>
              <a:ext uri="{FF2B5EF4-FFF2-40B4-BE49-F238E27FC236}">
                <a16:creationId xmlns:a16="http://schemas.microsoft.com/office/drawing/2014/main" id="{78598A14-1CDF-5A90-6C5C-117881A01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pPr algn="ctr"/>
            <a:r>
              <a:rPr lang="hr-HR" dirty="0"/>
              <a:t>predanost</a:t>
            </a:r>
            <a:endParaRPr lang="en-US" dirty="0"/>
          </a:p>
        </p:txBody>
      </p:sp>
      <p:pic>
        <p:nvPicPr>
          <p:cNvPr id="5122" name="Picture 2" descr="Projects and programmes | Centar BEA">
            <a:extLst>
              <a:ext uri="{FF2B5EF4-FFF2-40B4-BE49-F238E27FC236}">
                <a16:creationId xmlns:a16="http://schemas.microsoft.com/office/drawing/2014/main" id="{0CBD124E-ED2D-4C68-53A5-8CFCBE554D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3966" y="2668858"/>
            <a:ext cx="2775542" cy="2775542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5129" name="Content Placeholder 3">
            <a:extLst>
              <a:ext uri="{FF2B5EF4-FFF2-40B4-BE49-F238E27FC236}">
                <a16:creationId xmlns:a16="http://schemas.microsoft.com/office/drawing/2014/main" id="{F942803C-CEFA-79F2-E3AE-D3D1C39B11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64568" y="2178576"/>
            <a:ext cx="5194769" cy="3633047"/>
          </a:xfrm>
        </p:spPr>
        <p:txBody>
          <a:bodyPr/>
          <a:lstStyle/>
          <a:p>
            <a:r>
              <a:rPr lang="en-US" dirty="0" err="1"/>
              <a:t>Izražavanje</a:t>
            </a:r>
            <a:r>
              <a:rPr lang="en-US" dirty="0"/>
              <a:t> </a:t>
            </a:r>
            <a:r>
              <a:rPr lang="en-US" dirty="0" err="1"/>
              <a:t>ideja</a:t>
            </a:r>
            <a:r>
              <a:rPr lang="en-US" dirty="0"/>
              <a:t> </a:t>
            </a:r>
            <a:r>
              <a:rPr lang="en-US" dirty="0" err="1"/>
              <a:t>jasno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hr-HR" dirty="0"/>
              <a:t>točno.</a:t>
            </a:r>
            <a:endParaRPr lang="en-US" dirty="0"/>
          </a:p>
          <a:p>
            <a:r>
              <a:rPr lang="en-US" dirty="0" err="1"/>
              <a:t>Prihvaćanje</a:t>
            </a:r>
            <a:r>
              <a:rPr lang="hr-HR" dirty="0"/>
              <a:t> o</a:t>
            </a:r>
            <a:r>
              <a:rPr lang="en-US" dirty="0" err="1"/>
              <a:t>dgovornost</a:t>
            </a:r>
            <a:r>
              <a:rPr lang="hr-HR" dirty="0"/>
              <a:t>i</a:t>
            </a:r>
            <a:r>
              <a:rPr lang="en-US" dirty="0"/>
              <a:t> za </a:t>
            </a:r>
            <a:r>
              <a:rPr lang="en-US" dirty="0" err="1"/>
              <a:t>vlastito</a:t>
            </a:r>
            <a:r>
              <a:rPr lang="en-US" dirty="0"/>
              <a:t> </a:t>
            </a:r>
            <a:r>
              <a:rPr lang="en-US" dirty="0" err="1"/>
              <a:t>učenje</a:t>
            </a:r>
            <a:r>
              <a:rPr lang="en-US" dirty="0"/>
              <a:t>.</a:t>
            </a:r>
          </a:p>
        </p:txBody>
      </p:sp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952DE7BA-9DC3-3562-D888-F599CDB0AD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 anchor="ctr">
            <a:normAutofit/>
          </a:bodyPr>
          <a:lstStyle/>
          <a:p>
            <a:pPr rtl="0">
              <a:spcAft>
                <a:spcPts val="600"/>
              </a:spcAft>
            </a:pPr>
            <a:fld id="{0E48A5BE-774C-4072-847A-F19777E0C1FC}" type="datetime1">
              <a:rPr lang="sr-Latn-RS" smtClean="0"/>
              <a:pPr rtl="0">
                <a:spcAft>
                  <a:spcPts val="600"/>
                </a:spcAft>
              </a:pPr>
              <a:t>14.7.2024.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914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Title 1">
            <a:extLst>
              <a:ext uri="{FF2B5EF4-FFF2-40B4-BE49-F238E27FC236}">
                <a16:creationId xmlns:a16="http://schemas.microsoft.com/office/drawing/2014/main" id="{6D05DCF7-CF7D-DE33-5245-815D533F3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pPr algn="ctr"/>
            <a:r>
              <a:rPr lang="hr-HR" dirty="0"/>
              <a:t>Slobodno izražavanje</a:t>
            </a:r>
            <a:endParaRPr lang="en-US" dirty="0"/>
          </a:p>
        </p:txBody>
      </p:sp>
      <p:pic>
        <p:nvPicPr>
          <p:cNvPr id="6146" name="Picture 2" descr="sretni_covjeculjci_a - Profitiraj.hr">
            <a:extLst>
              <a:ext uri="{FF2B5EF4-FFF2-40B4-BE49-F238E27FC236}">
                <a16:creationId xmlns:a16="http://schemas.microsoft.com/office/drawing/2014/main" id="{241AD0CB-A56C-6E30-1A09-E3A2BF4743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7762" y="2711313"/>
            <a:ext cx="2918460" cy="243205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6153" name="Content Placeholder 3">
            <a:extLst>
              <a:ext uri="{FF2B5EF4-FFF2-40B4-BE49-F238E27FC236}">
                <a16:creationId xmlns:a16="http://schemas.microsoft.com/office/drawing/2014/main" id="{33A14E8B-7B00-F3AD-1BD5-EB2ED84375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5076" y="2209468"/>
            <a:ext cx="5194769" cy="3633047"/>
          </a:xfrm>
        </p:spPr>
        <p:txBody>
          <a:bodyPr/>
          <a:lstStyle/>
          <a:p>
            <a:r>
              <a:rPr lang="hr-HR" dirty="0"/>
              <a:t>U</a:t>
            </a:r>
            <a:r>
              <a:rPr lang="en-US" dirty="0" err="1"/>
              <a:t>sredotočite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hr-HR" dirty="0"/>
              <a:t>govorenje i </a:t>
            </a:r>
            <a:r>
              <a:rPr lang="hr-HR" i="1" dirty="0"/>
              <a:t>fluentnost</a:t>
            </a:r>
            <a:r>
              <a:rPr lang="en-US" dirty="0"/>
              <a:t>, </a:t>
            </a:r>
            <a:r>
              <a:rPr lang="en-US" dirty="0" err="1"/>
              <a:t>gledajući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pogreške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učenja</a:t>
            </a:r>
            <a:r>
              <a:rPr lang="en-US" dirty="0"/>
              <a:t>.</a:t>
            </a:r>
            <a:endParaRPr lang="hr-HR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Razigrano</a:t>
            </a:r>
            <a:r>
              <a:rPr lang="en-US" dirty="0"/>
              <a:t> </a:t>
            </a:r>
            <a:r>
              <a:rPr lang="en-US" dirty="0" err="1"/>
              <a:t>istraživanje</a:t>
            </a:r>
            <a:r>
              <a:rPr lang="en-US" dirty="0"/>
              <a:t> </a:t>
            </a:r>
            <a:r>
              <a:rPr lang="en-US" dirty="0" err="1"/>
              <a:t>jezika</a:t>
            </a:r>
            <a:r>
              <a:rPr lang="en-US" dirty="0"/>
              <a:t> </a:t>
            </a:r>
            <a:r>
              <a:rPr lang="en-US" dirty="0" err="1"/>
              <a:t>umjesto</a:t>
            </a:r>
            <a:r>
              <a:rPr lang="en-US" dirty="0"/>
              <a:t> </a:t>
            </a:r>
            <a:r>
              <a:rPr lang="en-US" dirty="0" err="1"/>
              <a:t>ponavljanja</a:t>
            </a:r>
            <a:r>
              <a:rPr lang="en-US" dirty="0"/>
              <a:t> </a:t>
            </a:r>
            <a:r>
              <a:rPr lang="en-US" dirty="0" err="1"/>
              <a:t>istog</a:t>
            </a:r>
            <a:r>
              <a:rPr lang="en-US" dirty="0"/>
              <a:t> </a:t>
            </a:r>
            <a:r>
              <a:rPr lang="en-US" i="1" dirty="0" err="1"/>
              <a:t>sigurnog</a:t>
            </a:r>
            <a:r>
              <a:rPr lang="hr-HR" i="1" dirty="0"/>
              <a:t> </a:t>
            </a:r>
            <a:r>
              <a:rPr lang="hr-HR" dirty="0"/>
              <a:t>već poznatog rječnika</a:t>
            </a:r>
            <a:r>
              <a:rPr lang="en-US" dirty="0"/>
              <a:t>.</a:t>
            </a:r>
          </a:p>
        </p:txBody>
      </p:sp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61CBE7C1-5F88-7696-771E-A9F0C53630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 anchor="ctr">
            <a:normAutofit/>
          </a:bodyPr>
          <a:lstStyle/>
          <a:p>
            <a:pPr rtl="0">
              <a:spcAft>
                <a:spcPts val="600"/>
              </a:spcAft>
            </a:pPr>
            <a:fld id="{0E48A5BE-774C-4072-847A-F19777E0C1FC}" type="datetime1">
              <a:rPr lang="sr-Latn-RS" smtClean="0"/>
              <a:pPr rtl="0">
                <a:spcAft>
                  <a:spcPts val="600"/>
                </a:spcAft>
              </a:pPr>
              <a:t>14.7.2024.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635038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683_TF33552983" id="{40E357F4-C54F-411E-8FED-E3AC8CBAA227}" vid="{337924A4-AA1B-432A-83C7-367AA9EC4B87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5855CFF48ED643BB27F91901121CB5" ma:contentTypeVersion="18" ma:contentTypeDescription="Create a new document." ma:contentTypeScope="" ma:versionID="f2dfe6b5e5c6850b6a87ea4a1eced28f">
  <xsd:schema xmlns:xsd="http://www.w3.org/2001/XMLSchema" xmlns:xs="http://www.w3.org/2001/XMLSchema" xmlns:p="http://schemas.microsoft.com/office/2006/metadata/properties" xmlns:ns3="b094ca7b-0135-4a71-827e-e347093e0b4c" xmlns:ns4="fc8f72bb-8d6c-4b9e-88df-9e7eeb003489" targetNamespace="http://schemas.microsoft.com/office/2006/metadata/properties" ma:root="true" ma:fieldsID="2ccd2f5eb2b0cb872fd74ae819d75099" ns3:_="" ns4:_="">
    <xsd:import namespace="b094ca7b-0135-4a71-827e-e347093e0b4c"/>
    <xsd:import namespace="fc8f72bb-8d6c-4b9e-88df-9e7eeb00348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LengthInSeconds" minOccurs="0"/>
                <xsd:element ref="ns4:MediaServiceLocation" minOccurs="0"/>
                <xsd:element ref="ns4:MediaServiceSearchProperties" minOccurs="0"/>
                <xsd:element ref="ns4:_activity" minOccurs="0"/>
                <xsd:element ref="ns4:MediaServiceObjectDetectorVersions" minOccurs="0"/>
                <xsd:element ref="ns4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94ca7b-0135-4a71-827e-e347093e0b4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8f72bb-8d6c-4b9e-88df-9e7eeb0034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3" nillable="true" ma:displayName="_activity" ma:hidden="true" ma:internalName="_activity">
      <xsd:simpleType>
        <xsd:restriction base="dms:Note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5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fc8f72bb-8d6c-4b9e-88df-9e7eeb003489" xsi:nil="true"/>
  </documentManagement>
</p:properties>
</file>

<file path=customXml/itemProps1.xml><?xml version="1.0" encoding="utf-8"?>
<ds:datastoreItem xmlns:ds="http://schemas.openxmlformats.org/officeDocument/2006/customXml" ds:itemID="{9E1C8BF3-F240-4ABE-8EE5-B02C7E91BDB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9FE0BF6-6557-49CF-8D1A-CB573F2A83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94ca7b-0135-4a71-827e-e347093e0b4c"/>
    <ds:schemaRef ds:uri="fc8f72bb-8d6c-4b9e-88df-9e7eeb00348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B0EE09A-866D-472F-AFD2-8E1BF386FA4A}">
  <ds:schemaRefs>
    <ds:schemaRef ds:uri="http://www.w3.org/XML/1998/namespace"/>
    <ds:schemaRef ds:uri="http://purl.org/dc/terms/"/>
    <ds:schemaRef ds:uri="http://schemas.microsoft.com/office/infopath/2007/PartnerControls"/>
    <ds:schemaRef ds:uri="http://purl.org/dc/elements/1.1/"/>
    <ds:schemaRef ds:uri="b094ca7b-0135-4a71-827e-e347093e0b4c"/>
    <ds:schemaRef ds:uri="http://schemas.openxmlformats.org/package/2006/metadata/core-properties"/>
    <ds:schemaRef ds:uri="http://schemas.microsoft.com/office/2006/documentManagement/types"/>
    <ds:schemaRef ds:uri="fc8f72bb-8d6c-4b9e-88df-9e7eeb003489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{B961BCC1-E0E3-4B83-9178-3CB23DB29937}tf33552983_win32</Template>
  <TotalTime>162</TotalTime>
  <Words>1125</Words>
  <Application>Microsoft Office PowerPoint</Application>
  <PresentationFormat>Široki zaslon</PresentationFormat>
  <Paragraphs>99</Paragraphs>
  <Slides>14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8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23" baseType="lpstr">
      <vt:lpstr>Aptos</vt:lpstr>
      <vt:lpstr>Arial</vt:lpstr>
      <vt:lpstr>Calibri</vt:lpstr>
      <vt:lpstr>Franklin Gothic Book</vt:lpstr>
      <vt:lpstr>Franklin Gothic Demi</vt:lpstr>
      <vt:lpstr>inherit</vt:lpstr>
      <vt:lpstr>Times New Roman</vt:lpstr>
      <vt:lpstr>Wingdings 2</vt:lpstr>
      <vt:lpstr>DividendVTI</vt:lpstr>
      <vt:lpstr>DRAMSKE TEHNIKE U NASTAVI </vt:lpstr>
      <vt:lpstr>Dramske tehnike</vt:lpstr>
      <vt:lpstr>PowerPoint prezentacija</vt:lpstr>
      <vt:lpstr>                 koja su načela improvizacije?</vt:lpstr>
      <vt:lpstr>PowerPoint prezentacija</vt:lpstr>
      <vt:lpstr>     Suradnja</vt:lpstr>
      <vt:lpstr>doprinos</vt:lpstr>
      <vt:lpstr>predanost</vt:lpstr>
      <vt:lpstr>Slobodno izražavanje</vt:lpstr>
      <vt:lpstr>Zapamtite!</vt:lpstr>
      <vt:lpstr>PowerPoint prezentacija</vt:lpstr>
      <vt:lpstr>PowerPoint prezentacija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Valerija Karačić</dc:creator>
  <cp:lastModifiedBy>Valerija Karačić</cp:lastModifiedBy>
  <cp:revision>1</cp:revision>
  <dcterms:created xsi:type="dcterms:W3CDTF">2024-07-14T18:04:36Z</dcterms:created>
  <dcterms:modified xsi:type="dcterms:W3CDTF">2024-07-14T21:04:20Z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0x010100495855CFF48ED643BB27F91901121CB5</vt:lpwstr>
  </property>
</Properties>
</file>