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19"/>
  </p:notesMasterIdLst>
  <p:handoutMasterIdLst>
    <p:handoutMasterId r:id="rId20"/>
  </p:handoutMasterIdLst>
  <p:sldIdLst>
    <p:sldId id="257" r:id="rId5"/>
    <p:sldId id="264" r:id="rId6"/>
    <p:sldId id="265" r:id="rId7"/>
    <p:sldId id="259" r:id="rId8"/>
    <p:sldId id="260" r:id="rId9"/>
    <p:sldId id="261" r:id="rId10"/>
    <p:sldId id="262" r:id="rId11"/>
    <p:sldId id="263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4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F17C056-E2D8-4E69-A4A5-6377CFF9CBCD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D7AE48-40F0-4534-9C37-95A749EABFAC}" type="datetime1">
              <a:rPr lang="sr-Latn-RS" smtClean="0"/>
              <a:t>14.7.2024.</a:t>
            </a:fld>
            <a:endParaRPr lang="en-US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"/>
              <a:t>Kliknite da biste uredili stilove teksta matrice</a:t>
            </a:r>
            <a:endParaRPr lang="en-US"/>
          </a:p>
          <a:p>
            <a:pPr lvl="1" rtl="0"/>
            <a:r>
              <a:rPr lang="hr"/>
              <a:t>Druga razina</a:t>
            </a:r>
          </a:p>
          <a:p>
            <a:pPr lvl="2" rtl="0"/>
            <a:r>
              <a:rPr lang="hr"/>
              <a:t>Treća razina</a:t>
            </a:r>
          </a:p>
          <a:p>
            <a:pPr lvl="3" rtl="0"/>
            <a:r>
              <a:rPr lang="hr"/>
              <a:t>Četvrta razina</a:t>
            </a:r>
          </a:p>
          <a:p>
            <a:pPr lvl="4" rtl="0"/>
            <a:r>
              <a:rPr lang="hr"/>
              <a:t>Peta razina</a:t>
            </a:r>
            <a:endParaRPr lang="en-US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8" name="Rezervirano mjesto za datum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B98FB7-01F8-4EAA-A9E0-60DE63D1A759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9" name="Rezervirano mjesto za podnožje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Rezervirano mjesto za broj slajd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DDA13D-5058-41B3-9154-31909F76EA62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okomiti tekst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Pravokutnik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Pravokutnik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Pravokutnik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zervirano mjesto za datum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ABE465-60E6-4621-9D67-3B8166BCFAD3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12" name="Rezervirano mjesto za podnožje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Rezervirano mjesto za broj slajda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Rezervirano mjesto za datum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43E2B2-CC96-48E9-A8E3-124697AD5DB0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9" name="Rezervirano mjesto za podnožje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Rezervirano mjesto za broj slajd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7" name="Rezervirano mjesto za datum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C604F-5AB3-4565-9024-474093552AEF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9" name="Rezervirano mjesto za podnožje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Rezervirano mjesto za broj slajda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E57169-6A8E-4499-A06C-1CE200C65010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hr-HR"/>
              <a:t>Kliknite da biste uredili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50701A-CF6D-409B-8AAB-3C0FDA152BE1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A8DBB8-E5FE-4D12-8D0D-E125A7F0AC2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8" name="Rezervirano mjesto za datum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BE207D48-FA92-4852-A1B3-00CEB7CFE179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10" name="Rezervirano mjesto za podnožje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Rezervirano mjesto za broj slajda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liku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7DE0ED-EF93-4734-80CE-9BB208A2C0F1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hr"/>
              <a:t>Kliknite da biste uredili stilove teksta matrice</a:t>
            </a:r>
          </a:p>
          <a:p>
            <a:pPr lvl="1" rtl="0"/>
            <a:r>
              <a:rPr lang="hr"/>
              <a:t>Druga razina</a:t>
            </a:r>
          </a:p>
          <a:p>
            <a:pPr lvl="2" rtl="0"/>
            <a:r>
              <a:rPr lang="hr"/>
              <a:t>Treća razina</a:t>
            </a:r>
          </a:p>
          <a:p>
            <a:pPr lvl="3" rtl="0"/>
            <a:r>
              <a:rPr lang="hr"/>
              <a:t>Četvrta razina</a:t>
            </a:r>
          </a:p>
          <a:p>
            <a:pPr lvl="4" rtl="0"/>
            <a:r>
              <a:rPr lang="hr"/>
              <a:t>Peta razina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2EFF504-150E-4E49-AF20-767FBAA111EA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ravokut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Pravokut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Pravokut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Pravokutnik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hr" dirty="0"/>
              <a:t>DRAMSKE TEHNIKE U NASTAVI</a:t>
            </a:r>
            <a:br>
              <a:rPr lang="hr" dirty="0"/>
            </a:br>
            <a:endParaRPr lang="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  <a:ln>
            <a:solidFill>
              <a:schemeClr val="accent2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 rtl="0"/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Neformalno učenje na satu razrednika – Improvizacija u razredu?</a:t>
            </a:r>
            <a:endParaRPr lang="h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Pravokutnik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2" name="Pravokutnik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sp>
        <p:nvSpPr>
          <p:cNvPr id="24" name="Pravokutnik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r-HR"/>
          </a:p>
        </p:txBody>
      </p:sp>
      <p:pic>
        <p:nvPicPr>
          <p:cNvPr id="6" name="Slika 5" descr="Krupni plan logotipa&#10;&#10;Opis se generira automatski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48BCE6B6-D5C3-7C83-41A6-CF48E10C86B5}"/>
              </a:ext>
            </a:extLst>
          </p:cNvPr>
          <p:cNvSpPr txBox="1"/>
          <p:nvPr/>
        </p:nvSpPr>
        <p:spPr>
          <a:xfrm>
            <a:off x="5923274" y="5554668"/>
            <a:ext cx="5786126" cy="837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r-HR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Valerija Karačić</a:t>
            </a:r>
          </a:p>
          <a:p>
            <a:pPr algn="just">
              <a:lnSpc>
                <a:spcPct val="150000"/>
              </a:lnSpc>
            </a:pPr>
            <a:r>
              <a:rPr lang="hr-HR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              II. </a:t>
            </a:r>
            <a:r>
              <a:rPr lang="hr-HR" sz="1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</a:t>
            </a:r>
            <a:r>
              <a:rPr lang="hr-HR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imnazija Osijek                         </a:t>
            </a:r>
            <a:r>
              <a:rPr lang="hr-HR" sz="1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srpanj 2024.</a:t>
            </a:r>
            <a:endParaRPr lang="hr-HR" sz="16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itle 1">
            <a:extLst>
              <a:ext uri="{FF2B5EF4-FFF2-40B4-BE49-F238E27FC236}">
                <a16:creationId xmlns:a16="http://schemas.microsoft.com/office/drawing/2014/main" id="{A96FACEC-85FE-6099-8B12-969F2BA3F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r-HR" dirty="0"/>
              <a:t>Zapamtite!</a:t>
            </a:r>
            <a:endParaRPr lang="en-US" dirty="0"/>
          </a:p>
        </p:txBody>
      </p:sp>
      <p:pic>
        <p:nvPicPr>
          <p:cNvPr id="7170" name="Picture 2" descr="Suradnja - Fra3.net">
            <a:extLst>
              <a:ext uri="{FF2B5EF4-FFF2-40B4-BE49-F238E27FC236}">
                <a16:creationId xmlns:a16="http://schemas.microsoft.com/office/drawing/2014/main" id="{372F7FB3-1E40-2027-B6F6-00CF9EF9E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9413" y="2929054"/>
            <a:ext cx="2778522" cy="2091938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77" name="Content Placeholder 3">
            <a:extLst>
              <a:ext uri="{FF2B5EF4-FFF2-40B4-BE49-F238E27FC236}">
                <a16:creationId xmlns:a16="http://schemas.microsoft.com/office/drawing/2014/main" id="{1E477E1E-3F4A-8906-3061-2C3B7AACA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28839" y="1338147"/>
            <a:ext cx="6475141" cy="4683512"/>
          </a:xfrm>
          <a:effectLst>
            <a:softEdge rad="12700"/>
          </a:effectLst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Ne </a:t>
            </a:r>
            <a:r>
              <a:rPr lang="en-US" dirty="0" err="1"/>
              <a:t>morate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duhoviti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pametni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doprinesite</a:t>
            </a:r>
            <a:r>
              <a:rPr lang="en-US" dirty="0"/>
              <a:t> </a:t>
            </a:r>
            <a:r>
              <a:rPr lang="en-US" dirty="0" err="1"/>
              <a:t>nečim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Trenu</a:t>
            </a:r>
            <a:r>
              <a:rPr lang="hr-HR" dirty="0"/>
              <a:t>t</a:t>
            </a:r>
            <a:r>
              <a:rPr lang="en-US" dirty="0"/>
              <a:t>ci </a:t>
            </a:r>
            <a:r>
              <a:rPr lang="en-US" dirty="0" err="1"/>
              <a:t>spontane</a:t>
            </a:r>
            <a:r>
              <a:rPr lang="en-US" dirty="0"/>
              <a:t> </a:t>
            </a:r>
            <a:r>
              <a:rPr lang="en-US" dirty="0" err="1"/>
              <a:t>kreativnosti</a:t>
            </a:r>
            <a:r>
              <a:rPr lang="en-US" dirty="0"/>
              <a:t>, </a:t>
            </a:r>
            <a:r>
              <a:rPr lang="en-US" dirty="0" err="1"/>
              <a:t>komedije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umjetnosti</a:t>
            </a:r>
            <a:r>
              <a:rPr lang="hr-HR" dirty="0"/>
              <a:t> </a:t>
            </a:r>
            <a:r>
              <a:rPr lang="en-US" dirty="0" err="1"/>
              <a:t>izvedb</a:t>
            </a:r>
            <a:r>
              <a:rPr lang="hr-HR" dirty="0"/>
              <a:t>om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sudionici</a:t>
            </a:r>
            <a:r>
              <a:rPr lang="en-US" dirty="0"/>
              <a:t> </a:t>
            </a:r>
            <a:r>
              <a:rPr lang="en-US" dirty="0" err="1"/>
              <a:t>opušteni</a:t>
            </a:r>
            <a:r>
              <a:rPr lang="en-US" dirty="0"/>
              <a:t>, </a:t>
            </a:r>
            <a:r>
              <a:rPr lang="en-US" dirty="0" err="1"/>
              <a:t>razigrani</a:t>
            </a:r>
            <a:r>
              <a:rPr lang="en-US" dirty="0"/>
              <a:t>,</a:t>
            </a:r>
            <a:r>
              <a:rPr lang="hr-HR" dirty="0"/>
              <a:t> neopterećeni.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hr-HR" dirty="0"/>
              <a:t>V</a:t>
            </a:r>
            <a:r>
              <a:rPr lang="en-US" dirty="0" err="1"/>
              <a:t>jerujte</a:t>
            </a:r>
            <a:r>
              <a:rPr lang="en-US" dirty="0"/>
              <a:t> </a:t>
            </a:r>
            <a:r>
              <a:rPr lang="en-US" dirty="0" err="1"/>
              <a:t>jedn</a:t>
            </a:r>
            <a:r>
              <a:rPr lang="hr-HR" dirty="0"/>
              <a:t>i</a:t>
            </a:r>
            <a:r>
              <a:rPr lang="en-US" dirty="0"/>
              <a:t> drug</a:t>
            </a:r>
            <a:r>
              <a:rPr lang="hr-HR" dirty="0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riskirajte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najboljih</a:t>
            </a:r>
            <a:r>
              <a:rPr lang="en-US" dirty="0"/>
              <a:t> </a:t>
            </a:r>
            <a:r>
              <a:rPr lang="en-US" dirty="0" err="1"/>
              <a:t>trenutaka</a:t>
            </a:r>
            <a:r>
              <a:rPr lang="en-US" dirty="0"/>
              <a:t> </a:t>
            </a: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pogrešaka</a:t>
            </a:r>
            <a:r>
              <a:rPr lang="hr-HR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hr-HR" dirty="0"/>
              <a:t>S</a:t>
            </a:r>
            <a:r>
              <a:rPr lang="en-US" dirty="0" err="1"/>
              <a:t>avršenstvo</a:t>
            </a:r>
            <a:r>
              <a:rPr lang="en-US" dirty="0"/>
              <a:t> je </a:t>
            </a:r>
            <a:r>
              <a:rPr lang="hr-HR" dirty="0"/>
              <a:t> </a:t>
            </a:r>
            <a:r>
              <a:rPr lang="en-US" dirty="0" err="1"/>
              <a:t>smrt</a:t>
            </a:r>
            <a:r>
              <a:rPr lang="en-US" dirty="0"/>
              <a:t> </a:t>
            </a:r>
            <a:r>
              <a:rPr lang="en-US" dirty="0" err="1"/>
              <a:t>kreativnosti</a:t>
            </a:r>
            <a:r>
              <a:rPr lang="en-US" dirty="0"/>
              <a:t>!</a:t>
            </a:r>
          </a:p>
        </p:txBody>
      </p:sp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D7A40D4-2C50-F69E-C388-E7F37174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11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BEFAC0E-1C50-476D-7469-307051D1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2038EFF0-1C31-5892-4C5D-E60AB78E673F}"/>
              </a:ext>
            </a:extLst>
          </p:cNvPr>
          <p:cNvSpPr txBox="1"/>
          <p:nvPr/>
        </p:nvSpPr>
        <p:spPr>
          <a:xfrm>
            <a:off x="222422" y="889686"/>
            <a:ext cx="11689492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/>
              <a:t>SAT  RAZREDNIKA - </a:t>
            </a:r>
            <a:r>
              <a:rPr lang="hr-HR" sz="2000" b="1" i="1" dirty="0">
                <a:solidFill>
                  <a:schemeClr val="accent2">
                    <a:lumMod val="50000"/>
                  </a:schemeClr>
                </a:solidFill>
              </a:rPr>
              <a:t>Svjetski dan pismenosti</a:t>
            </a:r>
          </a:p>
          <a:p>
            <a:pPr>
              <a:lnSpc>
                <a:spcPct val="150000"/>
              </a:lnSpc>
            </a:pPr>
            <a:endParaRPr lang="hr-HR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hr-HR" sz="1800" kern="0" dirty="0" err="1">
                <a:solidFill>
                  <a:srgbClr val="231F2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ikt</a:t>
            </a:r>
            <a:r>
              <a:rPr lang="hr-HR" sz="1800" kern="0" dirty="0">
                <a:solidFill>
                  <a:srgbClr val="231F2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B.5.1. </a:t>
            </a:r>
            <a:r>
              <a:rPr lang="hr-HR" kern="0" dirty="0">
                <a:solidFill>
                  <a:srgbClr val="231F2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hr-HR" sz="1800" kern="0" dirty="0">
                <a:solidFill>
                  <a:srgbClr val="231F2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Učenik samostalno komunicira u digitalnome okružju.</a:t>
            </a:r>
          </a:p>
          <a:p>
            <a:pPr>
              <a:lnSpc>
                <a:spcPct val="150000"/>
              </a:lnSpc>
            </a:pPr>
            <a:r>
              <a:rPr lang="hr-HR" sz="1800" kern="100" dirty="0" err="1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uku</a:t>
            </a:r>
            <a:r>
              <a:rPr lang="hr-HR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C.4/5.1.  	Vrijednost učenja - Učenik može objasniti vrijednost učenja za svoj život.</a:t>
            </a:r>
          </a:p>
          <a:p>
            <a:pPr>
              <a:lnSpc>
                <a:spcPct val="150000"/>
              </a:lnSpc>
            </a:pPr>
            <a:r>
              <a:rPr lang="hr-HR" sz="1800" kern="100" dirty="0" err="1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uku</a:t>
            </a:r>
            <a:r>
              <a:rPr lang="hr-HR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D.4/5.2.	 Suradnja s drugima - Učenik ostvaruje dobru komunikaciju s drugima, uspješno surađuje u različitim situacijama i spreman je zatražiti i ponuditi pomoć.</a:t>
            </a:r>
          </a:p>
          <a:p>
            <a:pPr>
              <a:lnSpc>
                <a:spcPct val="150000"/>
              </a:lnSpc>
            </a:pPr>
            <a:r>
              <a:rPr lang="hr-HR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B.5.1.A  		Procjenjuje važnost razvijanja i unaprjeđivanja komunikacijskih vještina i njihove primjene u svakodnevnome životu.</a:t>
            </a:r>
          </a:p>
          <a:p>
            <a:pPr>
              <a:lnSpc>
                <a:spcPct val="150000"/>
              </a:lnSpc>
            </a:pPr>
            <a:r>
              <a:rPr lang="hr-HR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C.1.1. 		Učenik prosuđuje utjecaj medijskih tekstova na svakodnevni život primatelja. </a:t>
            </a:r>
          </a:p>
          <a:p>
            <a:pPr>
              <a:lnSpc>
                <a:spcPct val="150000"/>
              </a:lnSpc>
            </a:pPr>
            <a:r>
              <a:rPr lang="hr-HR" sz="1800" kern="100" dirty="0">
                <a:effectLst/>
                <a:highlight>
                  <a:srgbClr val="FFFFFF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C.1.2. 		Učenik analizira tekstove popularne i visoke kulture i njihov utjecaj na vlastiti kulturni identitet. </a:t>
            </a:r>
          </a:p>
          <a:p>
            <a:endParaRPr lang="hr-HR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hr-HR" kern="0" dirty="0" err="1">
                <a:solidFill>
                  <a:srgbClr val="231F2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uku</a:t>
            </a:r>
            <a:r>
              <a:rPr lang="hr-HR" kern="0" dirty="0">
                <a:solidFill>
                  <a:srgbClr val="231F20"/>
                </a:solidFill>
                <a:highlight>
                  <a:srgbClr val="FFFFFF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A.4/5.4. 	Kritičko mišljenje - Učenik samostalno kritički promišlja i vrednuje ideje.</a:t>
            </a:r>
          </a:p>
          <a:p>
            <a:endParaRPr lang="hr-HR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6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7E6D96A-1DAD-E3E2-2684-76010BCB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B779CD2E-B520-9ABF-86A1-34465AACA022}"/>
              </a:ext>
            </a:extLst>
          </p:cNvPr>
          <p:cNvSpPr txBox="1"/>
          <p:nvPr/>
        </p:nvSpPr>
        <p:spPr>
          <a:xfrm>
            <a:off x="393357" y="761333"/>
            <a:ext cx="11405286" cy="5443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/>
              <a:t>- Učenici samostalno istražuju i bilježe pojmove - </a:t>
            </a:r>
            <a:r>
              <a:rPr lang="hr-HR" i="1" dirty="0"/>
              <a:t>pismenost, jezik, jezično izražavanje (usmeno i pisano)</a:t>
            </a:r>
          </a:p>
          <a:p>
            <a:pPr>
              <a:lnSpc>
                <a:spcPct val="150000"/>
              </a:lnSpc>
            </a:pPr>
            <a:r>
              <a:rPr lang="hr-HR" dirty="0"/>
              <a:t>	* pismenost kao pojava koja ima utjecaj kao na individualnoj tako i na kolektivnoj razini; učenici uz 	dramsku tehniku </a:t>
            </a:r>
            <a:r>
              <a:rPr lang="hr-HR" i="1" dirty="0"/>
              <a:t>Učitelj u ulozi </a:t>
            </a:r>
            <a:r>
              <a:rPr lang="hr-HR" dirty="0"/>
              <a:t>- uvode nove informacije i izgovaraju ili zapisuju riječi koje se najčešće krivo 	koriste u svakodnevnom govoru, tj. pisanju, a učitelj pomoću rekvizita i bez dodatnog pojašnjenja,   	označava ili igra ulogu što je ispravno, a što neispravno - stvaranje dramatične napetosti - igranjem do 	točnog 	odgovora.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hr-HR" dirty="0"/>
              <a:t>Zajednički uspoređuju rezultate te se dogovaraju o važnosti istraženih pojmova i koliko će im istraživanje pomoći u nastavnom procesu, a koliko u svakodnevnom životu.</a:t>
            </a:r>
          </a:p>
          <a:p>
            <a:pPr lvl="1">
              <a:lnSpc>
                <a:spcPct val="150000"/>
              </a:lnSpc>
            </a:pPr>
            <a:r>
              <a:rPr lang="hr-HR" dirty="0"/>
              <a:t>	* nakon igre točno/netočno učenici predstavljaju istraživanja koja su proveli, govoreći i o medijskoj 	pismenosti koja je jako važna, ali i o sve važnijoj financijskoj pismenosti koja sada daje širu sliku 	pismenosti; učenici pokazuju potvrde, ugovore, opomene gdje prepoznaju obilježja administrativnog 	funkcionalnog stila; kako bi dokazali poznavanje jezika ponuđeni su im razni primjeri loših tekstova iz 	oglasnika u kojima trebaju prepoznati i ispraviti jezične pogrješke - mini lektura.  </a:t>
            </a:r>
          </a:p>
        </p:txBody>
      </p:sp>
    </p:spTree>
    <p:extLst>
      <p:ext uri="{BB962C8B-B14F-4D97-AF65-F5344CB8AC3E}">
        <p14:creationId xmlns:p14="http://schemas.microsoft.com/office/powerpoint/2010/main" val="2734523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D8D7014-D5E2-1A11-67EB-824896EA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3D17AA8-6E4D-D5F5-3AAF-2EDEACFCAE0F}"/>
              </a:ext>
            </a:extLst>
          </p:cNvPr>
          <p:cNvSpPr txBox="1"/>
          <p:nvPr/>
        </p:nvSpPr>
        <p:spPr>
          <a:xfrm>
            <a:off x="362465" y="1309816"/>
            <a:ext cx="11467070" cy="4612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hr-HR" dirty="0"/>
              <a:t>Koliko su medijski tekstovi utjecali na svakodnevni život i koliko nam pomažu ili odmažu?</a:t>
            </a:r>
          </a:p>
          <a:p>
            <a:pPr lvl="1" algn="just">
              <a:lnSpc>
                <a:spcPct val="150000"/>
              </a:lnSpc>
            </a:pPr>
            <a:r>
              <a:rPr lang="hr-HR" dirty="0"/>
              <a:t>* osvještavanje svakodnevne  izloženosti medijima potaknulo je učenike i na promišljanje o medijskoj pismenosti - što je medijska pismenost i kako na što kreativniji način pozitivno utjecati pri stjecanju kompetencija za cjeloživotno učenje.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hr-HR" dirty="0"/>
              <a:t>Analiziranje tekstova u nastavnom procesu (poezija, proza, dramski tekst) i uspoređivanje sa svakodnevnom komunikacijom i govorom.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dirty="0"/>
              <a:t>dramskom tehnikom </a:t>
            </a:r>
            <a:r>
              <a:rPr lang="hr-HR" i="1" dirty="0"/>
              <a:t>Role on 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wall</a:t>
            </a:r>
            <a:r>
              <a:rPr lang="hr-HR" i="1" dirty="0"/>
              <a:t> - Uloga na papiru/ploči </a:t>
            </a:r>
            <a:r>
              <a:rPr lang="hr-HR" dirty="0"/>
              <a:t>učenici su podijeljeni u četiri skupine te svaka skupina izrađuje/stvara novi lik koristeći se provedenim istraživanjima; 1. skupina mora ispisati što više imenica, 2. skupina pridjeva, 3. skupina priloga, a 4. skupina glagola te na kraju učenici koji su bolji u crtanju  pokušavaju nacrtati na ploči ili papiru lik koji je skupina opisala; uz suradnju, istraživanje, komuniciranje učenici se potiču i na razmišljanje što su naučili kao rezultat ovoga sata.</a:t>
            </a:r>
          </a:p>
        </p:txBody>
      </p:sp>
    </p:spTree>
    <p:extLst>
      <p:ext uri="{BB962C8B-B14F-4D97-AF65-F5344CB8AC3E}">
        <p14:creationId xmlns:p14="http://schemas.microsoft.com/office/powerpoint/2010/main" val="251796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8C4DBA6-F3CB-B5BB-26C2-16FB8B18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B75ACA9-F949-58FE-66D1-09DAE1436073}"/>
              </a:ext>
            </a:extLst>
          </p:cNvPr>
          <p:cNvSpPr txBox="1"/>
          <p:nvPr/>
        </p:nvSpPr>
        <p:spPr>
          <a:xfrm>
            <a:off x="2730844" y="1458098"/>
            <a:ext cx="9067146" cy="5027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/>
              <a:t>Na kraju koristeći se nekim novim i nekim starim tehnikama, učenici i nastavnici usvajaju jednu  drugačiju razinu improvizacije - </a:t>
            </a:r>
          </a:p>
          <a:p>
            <a:pPr>
              <a:lnSpc>
                <a:spcPct val="150000"/>
              </a:lnSpc>
            </a:pPr>
            <a:r>
              <a:rPr lang="hr-HR" dirty="0"/>
              <a:t>	* suradnja koja potiče interakciju</a:t>
            </a:r>
          </a:p>
          <a:p>
            <a:pPr>
              <a:lnSpc>
                <a:spcPct val="150000"/>
              </a:lnSpc>
            </a:pPr>
            <a:r>
              <a:rPr lang="hr-HR" dirty="0"/>
              <a:t>	* predanost koja traži jasnoću i točnost</a:t>
            </a:r>
          </a:p>
          <a:p>
            <a:pPr>
              <a:lnSpc>
                <a:spcPct val="150000"/>
              </a:lnSpc>
            </a:pPr>
            <a:r>
              <a:rPr lang="hr-HR" dirty="0"/>
              <a:t>	* doprinos i nastavnika i učenika u istraživanjima iz različitih perspektiva</a:t>
            </a:r>
          </a:p>
          <a:p>
            <a:pPr>
              <a:lnSpc>
                <a:spcPct val="150000"/>
              </a:lnSpc>
            </a:pPr>
            <a:r>
              <a:rPr lang="hr-HR" dirty="0"/>
              <a:t>	* slobodno izražavanje je možda </a:t>
            </a:r>
            <a:r>
              <a:rPr lang="hr-HR" dirty="0" err="1"/>
              <a:t>najvrednija</a:t>
            </a:r>
            <a:r>
              <a:rPr lang="hr-HR" dirty="0"/>
              <a:t> sastavnica koja može zaokupiti i 	    zaintrigirati učenike, ali i nastavnike u nekoj drugoj ulozi.</a:t>
            </a:r>
          </a:p>
          <a:p>
            <a:pPr>
              <a:lnSpc>
                <a:spcPct val="150000"/>
              </a:lnSpc>
            </a:pPr>
            <a:endParaRPr lang="hr-HR" dirty="0"/>
          </a:p>
          <a:p>
            <a:pPr>
              <a:lnSpc>
                <a:spcPct val="150000"/>
              </a:lnSpc>
            </a:pPr>
            <a:r>
              <a:rPr lang="hr-HR" sz="1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Procesna drama način je istraživanja teme iz različitih perspektiva, kretanjem unatrag i unaprijed kroz vrijeme, miješanjem dramskih tehnika, improvizacije i refleksije i rasprave izvan uloge. </a:t>
            </a:r>
          </a:p>
          <a:p>
            <a:pPr>
              <a:lnSpc>
                <a:spcPct val="150000"/>
              </a:lnSpc>
            </a:pPr>
            <a:endParaRPr lang="hr-HR" dirty="0"/>
          </a:p>
        </p:txBody>
      </p:sp>
      <p:pic>
        <p:nvPicPr>
          <p:cNvPr id="10244" name="Picture 4" descr="Kako napraviti ikonu malog čovječuljka? :-) @ Bug Online Forum">
            <a:extLst>
              <a:ext uri="{FF2B5EF4-FFF2-40B4-BE49-F238E27FC236}">
                <a16:creationId xmlns:a16="http://schemas.microsoft.com/office/drawing/2014/main" id="{BA3951C1-9776-175D-587E-872D405BB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97" y="2486722"/>
            <a:ext cx="1828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55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F751035-E350-D8CB-8DDA-DB62B01A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r-HR" dirty="0"/>
              <a:t>Dramske tehnike</a:t>
            </a:r>
            <a:endParaRPr lang="en-US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56760A5-4981-1DF5-0286-A38BC83C2C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301"/>
          <a:stretch/>
        </p:blipFill>
        <p:spPr>
          <a:xfrm>
            <a:off x="581193" y="2228004"/>
            <a:ext cx="3000815" cy="2098670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4CA4266-9A02-DBA5-A9A9-4A411C44D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03649" y="1851103"/>
            <a:ext cx="7507159" cy="4009948"/>
          </a:xfrm>
        </p:spPr>
        <p:txBody>
          <a:bodyPr/>
          <a:lstStyle/>
          <a:p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Role-on-</a:t>
            </a:r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-Wall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- 	Uloga na zidu/papiru</a:t>
            </a:r>
          </a:p>
          <a:p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Soundscapes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	-	 Zvučne kulise </a:t>
            </a:r>
          </a:p>
          <a:p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Tableaux</a:t>
            </a:r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 </a:t>
            </a:r>
            <a:r>
              <a:rPr lang="hr-HR" sz="1800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	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Smrznute slike</a:t>
            </a:r>
          </a:p>
          <a:p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Teacher</a:t>
            </a:r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</a:t>
            </a:r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-Role	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hr-HR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	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Učitelj u ulozi</a:t>
            </a:r>
          </a:p>
          <a:p>
            <a:r>
              <a:rPr lang="hr-HR" sz="18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Hot-</a:t>
            </a:r>
            <a:r>
              <a:rPr lang="hr-HR" sz="18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Seating</a:t>
            </a:r>
            <a:r>
              <a:rPr lang="hr-H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	-	 Vrući stolac</a:t>
            </a:r>
          </a:p>
          <a:p>
            <a:endParaRPr lang="en-US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12ED63E-A187-7542-F08C-AE9436D6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A43E2B2-CC96-48E9-A8E3-124697AD5DB0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27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Sat razrednika – Sat razrednika">
            <a:extLst>
              <a:ext uri="{FF2B5EF4-FFF2-40B4-BE49-F238E27FC236}">
                <a16:creationId xmlns:a16="http://schemas.microsoft.com/office/drawing/2014/main" id="{0C0D4D49-F3CC-1C1E-8C01-D61D60406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653214">
            <a:off x="348863" y="2327169"/>
            <a:ext cx="3996834" cy="13254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niOkvir 3">
            <a:extLst>
              <a:ext uri="{FF2B5EF4-FFF2-40B4-BE49-F238E27FC236}">
                <a16:creationId xmlns:a16="http://schemas.microsoft.com/office/drawing/2014/main" id="{C2FA809C-E461-3C52-49F4-0D29A62EE323}"/>
              </a:ext>
            </a:extLst>
          </p:cNvPr>
          <p:cNvSpPr txBox="1"/>
          <p:nvPr/>
        </p:nvSpPr>
        <p:spPr>
          <a:xfrm>
            <a:off x="4586049" y="624468"/>
            <a:ext cx="7024759" cy="5858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06000" lvl="0" indent="-306000"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b="1" u="sng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Procesna</a:t>
            </a: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drama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poučavanja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kojoj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učenici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učitelj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rade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unutar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uloge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Tema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istražuju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različit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dramsk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tehnik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učenici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potiču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razmišljaju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onome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naučili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rezultat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06000" lvl="0" indent="-306000"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drama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način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istraživanja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različitih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perspektiva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kretanjem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unatrag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unaprijed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kroz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vrijeme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miješanjem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dramskih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tehnika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improvizacije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refleksije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rasprave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uloge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06000" lvl="0" indent="-306000"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Priroda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procesne drame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znači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 je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vremenski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vrlo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prilagodljiv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jedan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sat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cjelogodišnji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koji se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izvodi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malim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fazama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06000" lvl="0" indent="-306000" algn="just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Dobra drama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treba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polazište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će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zaokupiti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zaintrigirati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učenike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može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slika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predmet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priča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glazba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što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zaokuplja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maštu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vodi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akciju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F53D86B-BEEB-80A7-E3F4-862FF48F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E48A5BE-774C-4072-847A-F19777E0C1FC}" type="datetime1">
              <a:rPr lang="sr-Latn-RS" smtClean="0"/>
              <a:pPr>
                <a:spcAft>
                  <a:spcPts val="600"/>
                </a:spcAft>
              </a:pPr>
              <a:t>14.7.2024.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6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itle 1">
            <a:extLst>
              <a:ext uri="{FF2B5EF4-FFF2-40B4-BE49-F238E27FC236}">
                <a16:creationId xmlns:a16="http://schemas.microsoft.com/office/drawing/2014/main" id="{A2A9F24B-2A01-223A-50A3-20219852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1349192"/>
          </a:xfrm>
        </p:spPr>
        <p:txBody>
          <a:bodyPr/>
          <a:lstStyle/>
          <a:p>
            <a:r>
              <a:rPr lang="hr-HR" dirty="0"/>
              <a:t>                 koja su načela improvizacije?</a:t>
            </a:r>
            <a:endParaRPr lang="en-US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A04B410F-5E27-8099-95EC-3E0F3453E9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1191" y="596571"/>
            <a:ext cx="1185823" cy="1482279"/>
          </a:xfrm>
          <a:prstGeom prst="rect">
            <a:avLst/>
          </a:prstGeom>
        </p:spPr>
      </p:pic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58859F4-1B0C-6320-EF30-1CE9CA71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B70AD53A-DB37-BABE-ADB1-F1342F2A514A}"/>
              </a:ext>
            </a:extLst>
          </p:cNvPr>
          <p:cNvSpPr txBox="1"/>
          <p:nvPr/>
        </p:nvSpPr>
        <p:spPr>
          <a:xfrm>
            <a:off x="463379" y="2570372"/>
            <a:ext cx="1146089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/>
              <a:t>Načela improvizacije  →</a:t>
            </a:r>
          </a:p>
          <a:p>
            <a:endParaRPr lang="hr-HR" dirty="0"/>
          </a:p>
          <a:p>
            <a:r>
              <a:rPr lang="hr-HR" dirty="0"/>
              <a:t>Pokušajte, napravite, sudjelujte – nema pogrešnih izbora – greške su dobrodošle!</a:t>
            </a:r>
          </a:p>
          <a:p>
            <a:endParaRPr lang="hr-HR" dirty="0"/>
          </a:p>
          <a:p>
            <a:r>
              <a:rPr lang="hr-HR" dirty="0"/>
              <a:t>Vjerujte u sebe – budite samouvjereni – vjerujte svojoj ideji!</a:t>
            </a:r>
          </a:p>
          <a:p>
            <a:endParaRPr lang="hr-HR" dirty="0"/>
          </a:p>
          <a:p>
            <a:r>
              <a:rPr lang="hr-HR" dirty="0"/>
              <a:t>Doprinesite – nadopunjujte se i nadograđujete – </a:t>
            </a:r>
            <a:r>
              <a:rPr lang="hr-HR" i="1" dirty="0"/>
              <a:t>Da, i…</a:t>
            </a:r>
          </a:p>
          <a:p>
            <a:endParaRPr lang="hr-HR" dirty="0"/>
          </a:p>
          <a:p>
            <a:r>
              <a:rPr lang="hr-HR" dirty="0"/>
              <a:t>Surađujte – složite se s izborima drugih – ne odbijajte ih.</a:t>
            </a:r>
          </a:p>
        </p:txBody>
      </p:sp>
    </p:spTree>
    <p:extLst>
      <p:ext uri="{BB962C8B-B14F-4D97-AF65-F5344CB8AC3E}">
        <p14:creationId xmlns:p14="http://schemas.microsoft.com/office/powerpoint/2010/main" val="176481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0D136FD-C67A-1ED3-2D58-00D5BA03A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48A5BE-774C-4072-847A-F19777E0C1FC}" type="datetime1">
              <a:rPr lang="sr-Latn-RS" smtClean="0"/>
              <a:t>14.7.2024.</a:t>
            </a:fld>
            <a:endParaRPr lang="en-US" dirty="0"/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764F1B11-BA60-2C95-40F3-7D62E2C4249D}"/>
              </a:ext>
            </a:extLst>
          </p:cNvPr>
          <p:cNvSpPr txBox="1"/>
          <p:nvPr/>
        </p:nvSpPr>
        <p:spPr>
          <a:xfrm>
            <a:off x="804733" y="1058804"/>
            <a:ext cx="11125715" cy="5450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r-H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KAKO OVA NAČELA UTJEČU NA KULTURU RAZREDA?</a:t>
            </a: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hr-H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TIJELO				POKRET				GLAS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izraz lica				vrijeme                                                  	jačina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stav                                                              smjer                              		naglasak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geste                                                            energija				ton</a:t>
            </a:r>
          </a:p>
          <a:p>
            <a:pPr algn="just">
              <a:lnSpc>
                <a:spcPct val="150000"/>
              </a:lnSpc>
            </a:pP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r-H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ontak</a:t>
            </a: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očima	                                   ples				visina</a:t>
            </a:r>
          </a:p>
          <a:p>
            <a:pPr algn="just">
              <a:lnSpc>
                <a:spcPct val="150000"/>
              </a:lnSpc>
            </a:pPr>
            <a:endParaRPr lang="hr-H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PROSTOR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osobni prostor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način			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skupina</a:t>
            </a:r>
          </a:p>
          <a:p>
            <a:pPr algn="just">
              <a:lnSpc>
                <a:spcPct val="150000"/>
              </a:lnSpc>
            </a:pPr>
            <a:r>
              <a:rPr lang="hr-H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razina	</a:t>
            </a:r>
          </a:p>
        </p:txBody>
      </p:sp>
      <p:pic>
        <p:nvPicPr>
          <p:cNvPr id="1034" name="Picture 10" descr="Verbalna i neverbalna komunikacija">
            <a:extLst>
              <a:ext uri="{FF2B5EF4-FFF2-40B4-BE49-F238E27FC236}">
                <a16:creationId xmlns:a16="http://schemas.microsoft.com/office/drawing/2014/main" id="{52A5B1B8-C5F4-3573-CE9D-3FBB5C7A6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836" y="2574126"/>
            <a:ext cx="1124834" cy="85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ovor tijela">
            <a:extLst>
              <a:ext uri="{FF2B5EF4-FFF2-40B4-BE49-F238E27FC236}">
                <a16:creationId xmlns:a16="http://schemas.microsoft.com/office/drawing/2014/main" id="{FD96AA71-13E1-4654-AC3F-48FF02563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708" y="2365476"/>
            <a:ext cx="1147763" cy="114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JEZIČNI PLODOVI DRMANJA TLA Kako je potres dobio čak i mitska obilježja -  Glas Koncila">
            <a:extLst>
              <a:ext uri="{FF2B5EF4-FFF2-40B4-BE49-F238E27FC236}">
                <a16:creationId xmlns:a16="http://schemas.microsoft.com/office/drawing/2014/main" id="{988CC055-B97F-DA6C-2977-36E6D88DD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292" y="2574126"/>
            <a:ext cx="1502975" cy="100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Kemija 3 - 4.2. Organski spojevi s kisikom, Aldehidi">
            <a:extLst>
              <a:ext uri="{FF2B5EF4-FFF2-40B4-BE49-F238E27FC236}">
                <a16:creationId xmlns:a16="http://schemas.microsoft.com/office/drawing/2014/main" id="{EEEA4B0F-F257-461E-52E6-90698D4BB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833" y="4428996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1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itle 1">
            <a:extLst>
              <a:ext uri="{FF2B5EF4-FFF2-40B4-BE49-F238E27FC236}">
                <a16:creationId xmlns:a16="http://schemas.microsoft.com/office/drawing/2014/main" id="{E82130DD-F4B1-BD87-95F4-FBACE369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r-HR" dirty="0"/>
              <a:t>					Suradnja</a:t>
            </a:r>
            <a:endParaRPr lang="en-US" dirty="0"/>
          </a:p>
        </p:txBody>
      </p:sp>
      <p:pic>
        <p:nvPicPr>
          <p:cNvPr id="3074" name="Picture 2" descr="VAŽNOST SURADNJE RODITELJA I VRTIĆA - Dječji vrtić Cvrčak Virovitica">
            <a:extLst>
              <a:ext uri="{FF2B5EF4-FFF2-40B4-BE49-F238E27FC236}">
                <a16:creationId xmlns:a16="http://schemas.microsoft.com/office/drawing/2014/main" id="{6A17C7CA-82FA-5D0E-C9E7-A491497EA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2053" y="2228003"/>
            <a:ext cx="2366299" cy="236629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C81BF53-CFA6-8084-B32E-5F2CF9ED40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9ED80AD-53A0-3DD3-04E3-1D11DFBC5E0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4430670" y="2418859"/>
            <a:ext cx="7437995" cy="3040580"/>
          </a:xfrm>
          <a:prstGeom prst="rect">
            <a:avLst/>
          </a:prstGeom>
          <a:solidFill>
            <a:srgbClr val="F8F9FA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-6348" rIns="0" bIns="-634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- </a:t>
            </a: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Stvara osjećaj zajednice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promiče društvene interakciju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potiče rad u paru i grupi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vršnjačko učenje i podrška</a:t>
            </a:r>
            <a:r>
              <a:rPr kumimoji="0" lang="hr-HR" altLang="sr-Latn-RS" sz="21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hr-HR" altLang="sr-Latn-RS" sz="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hr-HR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861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3" name="Title 1">
            <a:extLst>
              <a:ext uri="{FF2B5EF4-FFF2-40B4-BE49-F238E27FC236}">
                <a16:creationId xmlns:a16="http://schemas.microsoft.com/office/drawing/2014/main" id="{BDBDA441-9149-99E5-99AE-BB6F40EE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pPr algn="ctr"/>
            <a:r>
              <a:rPr lang="hr-HR" dirty="0"/>
              <a:t>doprinos</a:t>
            </a:r>
            <a:endParaRPr lang="en-US" dirty="0"/>
          </a:p>
        </p:txBody>
      </p:sp>
      <p:pic>
        <p:nvPicPr>
          <p:cNvPr id="4100" name="Picture 4" descr="SURADNJA ODGOJITELJA I RODITELJA PUTEM INDIVIDUALNIH RAZGOVORA - Dječji  vrtić Žirek">
            <a:extLst>
              <a:ext uri="{FF2B5EF4-FFF2-40B4-BE49-F238E27FC236}">
                <a16:creationId xmlns:a16="http://schemas.microsoft.com/office/drawing/2014/main" id="{C3E04E54-9FA3-44FD-22DD-4750AB693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0181" y="3429000"/>
            <a:ext cx="3037038" cy="24320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114" name="Content Placeholder 3">
            <a:extLst>
              <a:ext uri="{FF2B5EF4-FFF2-40B4-BE49-F238E27FC236}">
                <a16:creationId xmlns:a16="http://schemas.microsoft.com/office/drawing/2014/main" id="{D9E6DB79-19DE-D89C-B4D7-D87AA1E25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90535" y="2228003"/>
            <a:ext cx="7020273" cy="3633047"/>
          </a:xfrm>
        </p:spPr>
        <p:txBody>
          <a:bodyPr/>
          <a:lstStyle/>
          <a:p>
            <a:r>
              <a:rPr lang="en-US" dirty="0"/>
              <a:t>Od </a:t>
            </a:r>
            <a:r>
              <a:rPr lang="en-US" dirty="0" err="1"/>
              <a:t>svih</a:t>
            </a:r>
            <a:r>
              <a:rPr lang="en-US" dirty="0"/>
              <a:t> se </a:t>
            </a:r>
            <a:r>
              <a:rPr lang="en-US" dirty="0" err="1"/>
              <a:t>očekuje</a:t>
            </a:r>
            <a:r>
              <a:rPr lang="en-US" dirty="0"/>
              <a:t> da </a:t>
            </a:r>
            <a:r>
              <a:rPr lang="en-US" dirty="0" err="1"/>
              <a:t>sudjeluju</a:t>
            </a:r>
            <a:r>
              <a:rPr lang="en-US" dirty="0"/>
              <a:t> u </a:t>
            </a:r>
            <a:r>
              <a:rPr lang="en-US" dirty="0" err="1"/>
              <a:t>najvećoj</a:t>
            </a:r>
            <a:r>
              <a:rPr lang="en-US" dirty="0"/>
              <a:t> </a:t>
            </a:r>
            <a:r>
              <a:rPr lang="en-US" dirty="0" err="1"/>
              <a:t>mogućoj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Naglasak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trudu</a:t>
            </a:r>
            <a:r>
              <a:rPr lang="en-US" dirty="0"/>
              <a:t> - </a:t>
            </a:r>
            <a:r>
              <a:rPr lang="en-US" dirty="0" err="1"/>
              <a:t>cilj</a:t>
            </a:r>
            <a:r>
              <a:rPr lang="en-US" dirty="0"/>
              <a:t> je </a:t>
            </a:r>
            <a:r>
              <a:rPr lang="en-US" dirty="0" err="1"/>
              <a:t>napredak</a:t>
            </a:r>
            <a:r>
              <a:rPr lang="en-US" dirty="0"/>
              <a:t>, a ne </a:t>
            </a:r>
            <a:r>
              <a:rPr lang="en-US" dirty="0" err="1"/>
              <a:t>savršenstvo</a:t>
            </a:r>
            <a:r>
              <a:rPr lang="en-US" dirty="0"/>
              <a:t>.</a:t>
            </a:r>
          </a:p>
        </p:txBody>
      </p:sp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13ABD761-5731-1FBE-0770-F040E9D026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3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>
            <a:extLst>
              <a:ext uri="{FF2B5EF4-FFF2-40B4-BE49-F238E27FC236}">
                <a16:creationId xmlns:a16="http://schemas.microsoft.com/office/drawing/2014/main" id="{78598A14-1CDF-5A90-6C5C-117881A0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pPr algn="ctr"/>
            <a:r>
              <a:rPr lang="hr-HR" dirty="0"/>
              <a:t>predanost</a:t>
            </a:r>
            <a:endParaRPr lang="en-US" dirty="0"/>
          </a:p>
        </p:txBody>
      </p:sp>
      <p:pic>
        <p:nvPicPr>
          <p:cNvPr id="5122" name="Picture 2" descr="Projects and programmes | Centar BEA">
            <a:extLst>
              <a:ext uri="{FF2B5EF4-FFF2-40B4-BE49-F238E27FC236}">
                <a16:creationId xmlns:a16="http://schemas.microsoft.com/office/drawing/2014/main" id="{0CBD124E-ED2D-4C68-53A5-8CFCBE554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3966" y="2668858"/>
            <a:ext cx="2775542" cy="277554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129" name="Content Placeholder 3">
            <a:extLst>
              <a:ext uri="{FF2B5EF4-FFF2-40B4-BE49-F238E27FC236}">
                <a16:creationId xmlns:a16="http://schemas.microsoft.com/office/drawing/2014/main" id="{F942803C-CEFA-79F2-E3AE-D3D1C39B1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4568" y="2178576"/>
            <a:ext cx="5194769" cy="3633047"/>
          </a:xfrm>
        </p:spPr>
        <p:txBody>
          <a:bodyPr/>
          <a:lstStyle/>
          <a:p>
            <a:r>
              <a:rPr lang="en-US" dirty="0" err="1"/>
              <a:t>Izražavanje</a:t>
            </a:r>
            <a:r>
              <a:rPr lang="en-US" dirty="0"/>
              <a:t> </a:t>
            </a:r>
            <a:r>
              <a:rPr lang="en-US" dirty="0" err="1"/>
              <a:t>ideja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hr-HR" dirty="0"/>
              <a:t>točno.</a:t>
            </a:r>
            <a:endParaRPr lang="en-US" dirty="0"/>
          </a:p>
          <a:p>
            <a:r>
              <a:rPr lang="en-US" dirty="0" err="1"/>
              <a:t>Prihvaćanje</a:t>
            </a:r>
            <a:r>
              <a:rPr lang="hr-HR" dirty="0"/>
              <a:t> o</a:t>
            </a:r>
            <a:r>
              <a:rPr lang="en-US" dirty="0" err="1"/>
              <a:t>dgovornost</a:t>
            </a:r>
            <a:r>
              <a:rPr lang="hr-HR" dirty="0"/>
              <a:t>i</a:t>
            </a:r>
            <a:r>
              <a:rPr lang="en-US" dirty="0"/>
              <a:t> za </a:t>
            </a:r>
            <a:r>
              <a:rPr lang="en-US" dirty="0" err="1"/>
              <a:t>vlastito</a:t>
            </a:r>
            <a:r>
              <a:rPr lang="en-US" dirty="0"/>
              <a:t> </a:t>
            </a:r>
            <a:r>
              <a:rPr lang="en-US" dirty="0" err="1"/>
              <a:t>učenje</a:t>
            </a:r>
            <a:r>
              <a:rPr lang="en-US" dirty="0"/>
              <a:t>.</a:t>
            </a:r>
          </a:p>
        </p:txBody>
      </p:sp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952DE7BA-9DC3-3562-D888-F599CDB0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14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itle 1">
            <a:extLst>
              <a:ext uri="{FF2B5EF4-FFF2-40B4-BE49-F238E27FC236}">
                <a16:creationId xmlns:a16="http://schemas.microsoft.com/office/drawing/2014/main" id="{6D05DCF7-CF7D-DE33-5245-815D533F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pPr algn="ctr"/>
            <a:r>
              <a:rPr lang="hr-HR" dirty="0"/>
              <a:t>Slobodno izražavanje</a:t>
            </a:r>
            <a:endParaRPr lang="en-US" dirty="0"/>
          </a:p>
        </p:txBody>
      </p:sp>
      <p:pic>
        <p:nvPicPr>
          <p:cNvPr id="6146" name="Picture 2" descr="sretni_covjeculjci_a - Profitiraj.hr">
            <a:extLst>
              <a:ext uri="{FF2B5EF4-FFF2-40B4-BE49-F238E27FC236}">
                <a16:creationId xmlns:a16="http://schemas.microsoft.com/office/drawing/2014/main" id="{241AD0CB-A56C-6E30-1A09-E3A2BF474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762" y="2711313"/>
            <a:ext cx="2918460" cy="243205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153" name="Content Placeholder 3">
            <a:extLst>
              <a:ext uri="{FF2B5EF4-FFF2-40B4-BE49-F238E27FC236}">
                <a16:creationId xmlns:a16="http://schemas.microsoft.com/office/drawing/2014/main" id="{33A14E8B-7B00-F3AD-1BD5-EB2ED8437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5076" y="2209468"/>
            <a:ext cx="5194769" cy="3633047"/>
          </a:xfrm>
        </p:spPr>
        <p:txBody>
          <a:bodyPr/>
          <a:lstStyle/>
          <a:p>
            <a:r>
              <a:rPr lang="hr-HR" dirty="0"/>
              <a:t>U</a:t>
            </a:r>
            <a:r>
              <a:rPr lang="en-US" dirty="0" err="1"/>
              <a:t>sredotočite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hr-HR" dirty="0"/>
              <a:t>govorenje i </a:t>
            </a:r>
            <a:r>
              <a:rPr lang="hr-HR" i="1" dirty="0"/>
              <a:t>fluentnost</a:t>
            </a:r>
            <a:r>
              <a:rPr lang="en-US" dirty="0"/>
              <a:t>, </a:t>
            </a:r>
            <a:r>
              <a:rPr lang="en-US" dirty="0" err="1"/>
              <a:t>gledajući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pogreške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učenja</a:t>
            </a:r>
            <a:r>
              <a:rPr lang="en-US" dirty="0"/>
              <a:t>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Razigrano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</a:t>
            </a:r>
            <a:r>
              <a:rPr lang="en-US" dirty="0" err="1"/>
              <a:t>umjesto</a:t>
            </a:r>
            <a:r>
              <a:rPr lang="en-US" dirty="0"/>
              <a:t> </a:t>
            </a:r>
            <a:r>
              <a:rPr lang="en-US" dirty="0" err="1"/>
              <a:t>ponavljanja</a:t>
            </a:r>
            <a:r>
              <a:rPr lang="en-US" dirty="0"/>
              <a:t> </a:t>
            </a:r>
            <a:r>
              <a:rPr lang="en-US" dirty="0" err="1"/>
              <a:t>istog</a:t>
            </a:r>
            <a:r>
              <a:rPr lang="en-US" dirty="0"/>
              <a:t> </a:t>
            </a:r>
            <a:r>
              <a:rPr lang="en-US" i="1" dirty="0" err="1"/>
              <a:t>sigurnog</a:t>
            </a:r>
            <a:r>
              <a:rPr lang="hr-HR" i="1" dirty="0"/>
              <a:t> </a:t>
            </a:r>
            <a:r>
              <a:rPr lang="hr-HR" dirty="0"/>
              <a:t>već poznatog rječnika</a:t>
            </a:r>
            <a:r>
              <a:rPr lang="en-US" dirty="0"/>
              <a:t>.</a:t>
            </a:r>
          </a:p>
        </p:txBody>
      </p:sp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1CBE7C1-5F88-7696-771E-A9F0C536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0E48A5BE-774C-4072-847A-F19777E0C1FC}" type="datetime1">
              <a:rPr lang="sr-Latn-RS" smtClean="0"/>
              <a:pPr rtl="0">
                <a:spcAft>
                  <a:spcPts val="600"/>
                </a:spcAft>
              </a:pPr>
              <a:t>14.7.2024.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350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83_TF33552983" id="{40E357F4-C54F-411E-8FED-E3AC8CBAA227}" vid="{337924A4-AA1B-432A-83C7-367AA9EC4B87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5855CFF48ED643BB27F91901121CB5" ma:contentTypeVersion="18" ma:contentTypeDescription="Create a new document." ma:contentTypeScope="" ma:versionID="f2dfe6b5e5c6850b6a87ea4a1eced28f">
  <xsd:schema xmlns:xsd="http://www.w3.org/2001/XMLSchema" xmlns:xs="http://www.w3.org/2001/XMLSchema" xmlns:p="http://schemas.microsoft.com/office/2006/metadata/properties" xmlns:ns3="b094ca7b-0135-4a71-827e-e347093e0b4c" xmlns:ns4="fc8f72bb-8d6c-4b9e-88df-9e7eeb003489" targetNamespace="http://schemas.microsoft.com/office/2006/metadata/properties" ma:root="true" ma:fieldsID="2ccd2f5eb2b0cb872fd74ae819d75099" ns3:_="" ns4:_="">
    <xsd:import namespace="b094ca7b-0135-4a71-827e-e347093e0b4c"/>
    <xsd:import namespace="fc8f72bb-8d6c-4b9e-88df-9e7eeb0034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4ca7b-0135-4a71-827e-e347093e0b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f72bb-8d6c-4b9e-88df-9e7eeb0034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8f72bb-8d6c-4b9e-88df-9e7eeb003489" xsi:nil="true"/>
  </documentManagement>
</p:properties>
</file>

<file path=customXml/itemProps1.xml><?xml version="1.0" encoding="utf-8"?>
<ds:datastoreItem xmlns:ds="http://schemas.openxmlformats.org/officeDocument/2006/customXml" ds:itemID="{9E1C8BF3-F240-4ABE-8EE5-B02C7E91BD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FE0BF6-6557-49CF-8D1A-CB573F2A8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94ca7b-0135-4a71-827e-e347093e0b4c"/>
    <ds:schemaRef ds:uri="fc8f72bb-8d6c-4b9e-88df-9e7eeb0034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0EE09A-866D-472F-AFD2-8E1BF386FA4A}">
  <ds:schemaRefs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b094ca7b-0135-4a71-827e-e347093e0b4c"/>
    <ds:schemaRef ds:uri="http://schemas.openxmlformats.org/package/2006/metadata/core-properties"/>
    <ds:schemaRef ds:uri="http://schemas.microsoft.com/office/2006/documentManagement/types"/>
    <ds:schemaRef ds:uri="fc8f72bb-8d6c-4b9e-88df-9e7eeb003489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{B961BCC1-E0E3-4B83-9178-3CB23DB29937}tf33552983_win32</Template>
  <TotalTime>162</TotalTime>
  <Words>1125</Words>
  <Application>Microsoft Office PowerPoint</Application>
  <PresentationFormat>Široki zaslon</PresentationFormat>
  <Paragraphs>99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3" baseType="lpstr">
      <vt:lpstr>Aptos</vt:lpstr>
      <vt:lpstr>Arial</vt:lpstr>
      <vt:lpstr>Calibri</vt:lpstr>
      <vt:lpstr>Franklin Gothic Book</vt:lpstr>
      <vt:lpstr>Franklin Gothic Demi</vt:lpstr>
      <vt:lpstr>inherit</vt:lpstr>
      <vt:lpstr>Times New Roman</vt:lpstr>
      <vt:lpstr>Wingdings 2</vt:lpstr>
      <vt:lpstr>DividendVTI</vt:lpstr>
      <vt:lpstr>DRAMSKE TEHNIKE U NASTAVI </vt:lpstr>
      <vt:lpstr>Dramske tehnike</vt:lpstr>
      <vt:lpstr>PowerPoint prezentacija</vt:lpstr>
      <vt:lpstr>                 koja su načela improvizacije?</vt:lpstr>
      <vt:lpstr>PowerPoint prezentacija</vt:lpstr>
      <vt:lpstr>     Suradnja</vt:lpstr>
      <vt:lpstr>doprinos</vt:lpstr>
      <vt:lpstr>predanost</vt:lpstr>
      <vt:lpstr>Slobodno izražavanje</vt:lpstr>
      <vt:lpstr>Zapamtite!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Valerija Karačić</dc:creator>
  <cp:lastModifiedBy>Valerija Karačić</cp:lastModifiedBy>
  <cp:revision>1</cp:revision>
  <dcterms:created xsi:type="dcterms:W3CDTF">2024-07-14T18:04:36Z</dcterms:created>
  <dcterms:modified xsi:type="dcterms:W3CDTF">2024-07-14T21:04:20Z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0x010100495855CFF48ED643BB27F91901121CB5</vt:lpwstr>
  </property>
</Properties>
</file>