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83" r:id="rId10"/>
    <p:sldId id="284" r:id="rId11"/>
    <p:sldId id="267" r:id="rId12"/>
    <p:sldId id="268" r:id="rId13"/>
    <p:sldId id="266" r:id="rId14"/>
    <p:sldId id="285" r:id="rId15"/>
    <p:sldId id="269" r:id="rId16"/>
    <p:sldId id="270" r:id="rId17"/>
    <p:sldId id="277" r:id="rId18"/>
    <p:sldId id="265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6" r:id="rId30"/>
    <p:sldId id="282" r:id="rId31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u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u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10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408E3E4-0A34-45ED-B40B-1C8CA7E0BC9A}" type="datetimeFigureOut">
              <a:rPr lang="hr-HR"/>
              <a:pPr>
                <a:defRPr/>
              </a:pPr>
              <a:t>7.4.2019.</a:t>
            </a:fld>
            <a:endParaRPr lang="hr-HR"/>
          </a:p>
        </p:txBody>
      </p:sp>
      <p:sp>
        <p:nvSpPr>
          <p:cNvPr id="11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487E0-A9CF-4D0D-824E-C1B7575896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8445-34EB-4B1E-B74B-1134C2ADA343}" type="datetimeFigureOut">
              <a:rPr lang="hr-HR"/>
              <a:pPr>
                <a:defRPr/>
              </a:pPr>
              <a:t>7.4.2019.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BA4D-0363-4238-929A-54A0AD249B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Jednakokračni trokut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avni poveznik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C700B-27F4-48B7-9B00-A1DA3D86FBAF}" type="datetimeFigureOut">
              <a:rPr lang="hr-HR"/>
              <a:pPr>
                <a:defRPr/>
              </a:pPr>
              <a:t>7.4.2019.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61094-9613-444F-8C74-A1A49C6AECA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5BD7-7630-4C8F-952C-9B370326E930}" type="datetimeFigureOut">
              <a:rPr lang="hr-HR"/>
              <a:pPr>
                <a:defRPr/>
              </a:pPr>
              <a:t>7.4.2019.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20717-45D8-41A9-8704-045221D2DA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utnik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867C5-5CF0-411D-8BBF-ACEE69EBD1C2}" type="datetimeFigureOut">
              <a:rPr lang="hr-HR"/>
              <a:pPr>
                <a:defRPr/>
              </a:pPr>
              <a:t>7.4.2019.</a:t>
            </a:fld>
            <a:endParaRPr lang="hr-HR"/>
          </a:p>
        </p:txBody>
      </p:sp>
      <p:sp>
        <p:nvSpPr>
          <p:cNvPr id="7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5C41A-9DDC-4DF0-B022-17F2ED00D4D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F98FB-579A-45EF-8D5D-2AFD6FD8A67D}" type="datetimeFigureOut">
              <a:rPr lang="hr-HR"/>
              <a:pPr>
                <a:defRPr/>
              </a:pPr>
              <a:t>7.4.2019.</a:t>
            </a:fld>
            <a:endParaRPr lang="hr-HR"/>
          </a:p>
        </p:txBody>
      </p:sp>
      <p:sp>
        <p:nvSpPr>
          <p:cNvPr id="6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C9F6-086C-4877-AEF7-B73EC80B1D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A3BAD-71FE-4DC0-8386-A491A4BFDC56}" type="datetimeFigureOut">
              <a:rPr lang="hr-HR"/>
              <a:pPr>
                <a:defRPr/>
              </a:pPr>
              <a:t>7.4.2019.</a:t>
            </a:fld>
            <a:endParaRPr lang="hr-HR"/>
          </a:p>
        </p:txBody>
      </p:sp>
      <p:sp>
        <p:nvSpPr>
          <p:cNvPr id="8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A8A5-A5DC-4B61-A348-329926A361F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9213-1CC9-4A9F-91FA-98AE49E1FDF7}" type="datetimeFigureOut">
              <a:rPr lang="hr-HR"/>
              <a:pPr>
                <a:defRPr/>
              </a:pPr>
              <a:t>7.4.2019.</a:t>
            </a:fld>
            <a:endParaRPr lang="hr-HR"/>
          </a:p>
        </p:txBody>
      </p:sp>
      <p:sp>
        <p:nvSpPr>
          <p:cNvPr id="5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EAB2D-A7FA-4A0E-A8FC-A9281BFE1BA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avni povezni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5EEF-30D7-4410-BCFB-BB6044010BCD}" type="datetimeFigureOut">
              <a:rPr lang="hr-HR"/>
              <a:pPr>
                <a:defRPr/>
              </a:pPr>
              <a:t>7.4.2019.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C8C8-8A9B-45A2-A294-430CAD933A7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avni poveznik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4F7C-875F-45FB-B9D9-D61EB1174143}" type="datetimeFigureOut">
              <a:rPr lang="hr-HR"/>
              <a:pPr>
                <a:defRPr/>
              </a:pPr>
              <a:t>7.4.2019.</a:t>
            </a:fld>
            <a:endParaRPr lang="hr-HR"/>
          </a:p>
        </p:txBody>
      </p:sp>
      <p:sp>
        <p:nvSpPr>
          <p:cNvPr id="9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518B-7A95-447F-85B1-CC22E57F90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utnik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ED48-89EC-429D-9C7F-C9E0F5B06F16}" type="datetimeFigureOut">
              <a:rPr lang="hr-HR"/>
              <a:pPr>
                <a:defRPr/>
              </a:pPr>
              <a:t>7.4.2019.</a:t>
            </a:fld>
            <a:endParaRPr lang="hr-HR"/>
          </a:p>
        </p:txBody>
      </p:sp>
      <p:sp>
        <p:nvSpPr>
          <p:cNvPr id="9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BFD4-8DD9-47B8-A26A-C51185E1AC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zervirano mjesto teksta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583AF06-01B7-4FC4-AA93-7C1E1262933F}" type="datetimeFigureOut">
              <a:rPr lang="hr-HR"/>
              <a:pPr>
                <a:defRPr/>
              </a:pPr>
              <a:t>7.4.2019.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F3608C2-CEB7-4F0B-8722-1CC9B3B711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28" name="Ravni povezni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Ravni povezni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Jednakokračni trokut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5" r:id="rId2"/>
    <p:sldLayoutId id="2147483810" r:id="rId3"/>
    <p:sldLayoutId id="2147483806" r:id="rId4"/>
    <p:sldLayoutId id="2147483807" r:id="rId5"/>
    <p:sldLayoutId id="2147483811" r:id="rId6"/>
    <p:sldLayoutId id="2147483812" r:id="rId7"/>
    <p:sldLayoutId id="2147483813" r:id="rId8"/>
    <p:sldLayoutId id="2147483814" r:id="rId9"/>
    <p:sldLayoutId id="2147483808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kamerniteatar55.ba/predstave/predstava/mirna-bosna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5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algn="ctr" eaLnBrk="1" hangingPunct="1"/>
            <a:r>
              <a:rPr lang="hr-HR" sz="3200" dirty="0" smtClean="0">
                <a:latin typeface="Calibri" pitchFamily="34" charset="0"/>
                <a:cs typeface="Calibri" pitchFamily="34" charset="0"/>
              </a:rPr>
              <a:t>S A R A J E V O</a:t>
            </a:r>
          </a:p>
        </p:txBody>
      </p:sp>
      <p:pic>
        <p:nvPicPr>
          <p:cNvPr id="10" name="Rezervirano mjesto slike 9" descr="ČESM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058" b="11058"/>
          <a:stretch>
            <a:fillRect/>
          </a:stretch>
        </p:blipFill>
        <p:spPr>
          <a:xfrm>
            <a:off x="457200" y="1905000"/>
            <a:ext cx="8229600" cy="4270375"/>
          </a:xfrm>
        </p:spPr>
      </p:pic>
      <p:sp>
        <p:nvSpPr>
          <p:cNvPr id="9220" name="Rezervirano mjesto teksta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hr-HR" dirty="0" smtClean="0">
                <a:latin typeface="Calibri" pitchFamily="34" charset="0"/>
                <a:cs typeface="Calibri" pitchFamily="34" charset="0"/>
              </a:rPr>
              <a:t>13.  I 14. TRVANJA 2019. 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GODINE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2624134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http://www.kamerniteatar55.ba/predstave/predstava/mirna-bosna/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04800" y="785794"/>
            <a:ext cx="5715000" cy="5234006"/>
          </a:xfrm>
        </p:spPr>
        <p:txBody>
          <a:bodyPr/>
          <a:lstStyle/>
          <a:p>
            <a:r>
              <a:rPr lang="pl-PL" dirty="0" smtClean="0">
                <a:latin typeface="Calibri" pitchFamily="34" charset="0"/>
                <a:cs typeface="Calibri" pitchFamily="34" charset="0"/>
              </a:rPr>
              <a:t>13.4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. 2019. - 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20,00 sati na sceni Kamernog teatra 55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pl-PL" dirty="0" smtClean="0">
                <a:latin typeface="Calibri" pitchFamily="34" charset="0"/>
                <a:cs typeface="Calibri" pitchFamily="34" charset="0"/>
              </a:rPr>
              <a:t>Ortan organizira prijevoz nakon večere u hotelu „Grand”</a:t>
            </a:r>
            <a:endParaRPr lang="hr-HR" dirty="0" smtClean="0">
              <a:latin typeface="Calibri" pitchFamily="34" charset="0"/>
              <a:cs typeface="Calibri" pitchFamily="34" charset="0"/>
            </a:endParaRPr>
          </a:p>
          <a:p>
            <a:r>
              <a:rPr lang="hr-HR" dirty="0" smtClean="0">
                <a:latin typeface="Calibri" pitchFamily="34" charset="0"/>
                <a:cs typeface="Calibri" pitchFamily="34" charset="0"/>
              </a:rPr>
              <a:t>Ulaznica – 10 KM (37.86)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928934"/>
            <a:ext cx="3760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rial" charset="0"/>
                <a:cs typeface="Arial" charset="0"/>
              </a:rPr>
              <a:t>DŽEPARAC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Uputno bi bilo pribaviti primjereni novčanik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Najbolje pripremiti u   valuti  države ili euro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1 € - manje od 2 KM(1.96) ili 10 € -20 KM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10 KN – OKO </a:t>
            </a:r>
            <a:r>
              <a:rPr lang="hr-HR" dirty="0" smtClean="0"/>
              <a:t>4 </a:t>
            </a:r>
            <a:r>
              <a:rPr lang="hr-HR" dirty="0" smtClean="0"/>
              <a:t>KM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zervirano mjesto sadržaja 9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BAM               HRK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1.0                  3.79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2.0                  7.57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10.0                37.86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50.0               189.28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100.0              378.55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KONVERZIJA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Ukoliko učenici nose neku drugu konvertibilnu valutu (US$ ili neka druga valuta) novce mogu promijeniti u hotelu, službenim mjenjačnicama ili bankama.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Sredstvo plaćanja u BIH je isključivo valuta KONVERTIBILNA MARKA.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Hrvatske kune mogu se zamijeniti.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 smtClean="0"/>
              <a:t>Ulaznice za:</a:t>
            </a:r>
          </a:p>
          <a:p>
            <a:pPr lvl="0"/>
            <a:r>
              <a:rPr lang="hr-HR" dirty="0" smtClean="0"/>
              <a:t>Begova džamija </a:t>
            </a:r>
          </a:p>
          <a:p>
            <a:pPr lvl="0"/>
            <a:r>
              <a:rPr lang="hr-HR" dirty="0" err="1" smtClean="0"/>
              <a:t>Svrzina</a:t>
            </a:r>
            <a:r>
              <a:rPr lang="hr-HR" dirty="0" smtClean="0"/>
              <a:t> kuća </a:t>
            </a:r>
          </a:p>
          <a:p>
            <a:pPr lvl="0"/>
            <a:r>
              <a:rPr lang="hr-HR" dirty="0" smtClean="0"/>
              <a:t>Vrelo Bosne – </a:t>
            </a:r>
            <a:r>
              <a:rPr lang="hr-HR" dirty="0" err="1" smtClean="0"/>
              <a:t>Ilidžia</a:t>
            </a:r>
            <a:r>
              <a:rPr lang="hr-HR" dirty="0" smtClean="0"/>
              <a:t> </a:t>
            </a:r>
            <a:endParaRPr lang="hr-HR" dirty="0" smtClean="0"/>
          </a:p>
          <a:p>
            <a:pPr lvl="0"/>
            <a:r>
              <a:rPr lang="hr-HR" dirty="0" smtClean="0"/>
              <a:t>Ulaznice su uračunate u utvrđenu cijenu (430 kn)</a:t>
            </a:r>
            <a:endParaRPr lang="hr-H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OSOBNI DOKUMENTI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latin typeface="Calibri" pitchFamily="34" charset="0"/>
                <a:cs typeface="Calibri" pitchFamily="34" charset="0"/>
              </a:rPr>
              <a:t>Osobna iskaznica ili važeća 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>putovnica.</a:t>
            </a:r>
            <a:endParaRPr lang="hr-HR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hr-HR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hr-HR" sz="2400" dirty="0" smtClean="0">
                <a:latin typeface="Calibri" pitchFamily="34" charset="0"/>
                <a:cs typeface="Calibri" pitchFamily="34" charset="0"/>
              </a:rPr>
              <a:t>Podsjećamo  da hotelijeri ne odgovaraju za vrijednosti koje su ostavljene u sobi.</a:t>
            </a:r>
          </a:p>
          <a:p>
            <a:pPr eaLnBrk="1" hangingPunct="1"/>
            <a:endParaRPr lang="hr-HR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hr-HR" sz="2400" dirty="0" smtClean="0">
                <a:latin typeface="Calibri" pitchFamily="34" charset="0"/>
                <a:cs typeface="Calibri" pitchFamily="34" charset="0"/>
              </a:rPr>
              <a:t>Ne preporučamo učenicima da ostavljaju mobitele u sobi.</a:t>
            </a:r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7709" y="1219200"/>
            <a:ext cx="7408581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i="1" dirty="0" smtClean="0"/>
              <a:t>ČUVANJE NOVCA i vrijednih stvari</a:t>
            </a:r>
            <a:br>
              <a:rPr lang="hr-HR" i="1" dirty="0" smtClean="0"/>
            </a:br>
            <a:endParaRPr lang="hr-HR" dirty="0"/>
          </a:p>
        </p:txBody>
      </p:sp>
      <p:sp>
        <p:nvSpPr>
          <p:cNvPr id="22531" name="Rezervirano mjesto sadržaja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hr-HR" dirty="0" smtClean="0">
                <a:latin typeface="Calibri" pitchFamily="34" charset="0"/>
                <a:cs typeface="Calibri" pitchFamily="34" charset="0"/>
              </a:rPr>
              <a:t>Novac se  mora uvijek nositi sa sobom.</a:t>
            </a:r>
          </a:p>
          <a:p>
            <a:pPr eaLnBrk="1" hangingPunct="1"/>
            <a:r>
              <a:rPr lang="hr-HR" dirty="0" smtClean="0">
                <a:latin typeface="Calibri" pitchFamily="34" charset="0"/>
                <a:cs typeface="Calibri" pitchFamily="34" charset="0"/>
              </a:rPr>
              <a:t>Ne preporuča se nošenje vrijednog nakita.</a:t>
            </a:r>
          </a:p>
          <a:p>
            <a:pPr eaLnBrk="1" hangingPunct="1"/>
            <a:r>
              <a:rPr lang="hr-HR" dirty="0" smtClean="0">
                <a:latin typeface="Calibri" pitchFamily="34" charset="0"/>
                <a:cs typeface="Calibri" pitchFamily="34" charset="0"/>
              </a:rPr>
              <a:t>Ne preporuča se ostavljanje  novca ili vrijednih stvari u sobi.</a:t>
            </a:r>
          </a:p>
          <a:p>
            <a:pPr eaLnBrk="1" hangingPunct="1"/>
            <a:r>
              <a:rPr lang="hr-HR" dirty="0" smtClean="0">
                <a:latin typeface="Calibri" pitchFamily="34" charset="0"/>
                <a:cs typeface="Calibri" pitchFamily="34" charset="0"/>
              </a:rPr>
              <a:t>Postoji mogućnost iznajmljivanja sefa u hotelu, uz doplatu.</a:t>
            </a:r>
          </a:p>
          <a:p>
            <a:pPr eaLnBrk="1" hangingPunct="1"/>
            <a:r>
              <a:rPr lang="hr-HR" dirty="0" smtClean="0">
                <a:latin typeface="Calibri" pitchFamily="34" charset="0"/>
                <a:cs typeface="Calibri" pitchFamily="34" charset="0"/>
              </a:rPr>
              <a:t>Učenici su sami odgovorni za svoje putne dokumente.</a:t>
            </a:r>
          </a:p>
          <a:p>
            <a:pPr eaLnBrk="1" hangingPunct="1"/>
            <a:r>
              <a:rPr lang="hr-HR" dirty="0" smtClean="0">
                <a:latin typeface="Calibri" pitchFamily="34" charset="0"/>
                <a:cs typeface="Calibri" pitchFamily="34" charset="0"/>
              </a:rPr>
              <a:t>U slučaju gubitka putovnice ili osobne, organizator putovanja pomoći će učeniku na policiji i veleposlanstvu prilikom povratku u Hrvatsku.</a:t>
            </a:r>
          </a:p>
          <a:p>
            <a:pPr eaLnBrk="1" hangingPunct="1"/>
            <a:r>
              <a:rPr lang="hr-HR" dirty="0" smtClean="0">
                <a:latin typeface="Calibri" pitchFamily="34" charset="0"/>
                <a:cs typeface="Calibri" pitchFamily="34" charset="0"/>
              </a:rPr>
              <a:t>Sve eventualne troškove zbog gubitka putnog dokumenta snosi učenik.</a:t>
            </a:r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KONTAKT S UČENICIMA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buFont typeface="Wingdings 3"/>
              <a:buNone/>
              <a:defRPr/>
            </a:pPr>
            <a:r>
              <a:rPr lang="hr-HR" sz="2400" dirty="0" smtClean="0">
                <a:latin typeface="Calibri" pitchFamily="34" charset="0"/>
                <a:cs typeface="Calibri" pitchFamily="34" charset="0"/>
              </a:rPr>
              <a:t>U 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>krajnjoj nužnosti možete me pozvati na broj mobitela: 0992126080 (Zrinka 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>Vukojević Tomašić)</a:t>
            </a:r>
            <a:endParaRPr lang="hr-HR" sz="2400" dirty="0" smtClean="0"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buFont typeface="Wingdings 3"/>
              <a:buNone/>
              <a:defRPr/>
            </a:pPr>
            <a:r>
              <a:rPr lang="hr-HR" sz="2800" dirty="0" smtClean="0">
                <a:latin typeface="Calibri" pitchFamily="34" charset="0"/>
                <a:cs typeface="Calibri" pitchFamily="34" charset="0"/>
              </a:rPr>
              <a:t>Ne preporučamo učenicima da ostavljaju mobitele u sobi.</a:t>
            </a:r>
          </a:p>
          <a:p>
            <a:pPr eaLnBrk="1" fontAlgn="auto" hangingPunct="1">
              <a:buFont typeface="Wingdings 3"/>
              <a:buNone/>
              <a:defRPr/>
            </a:pPr>
            <a:r>
              <a:rPr lang="hr-HR" sz="2800" dirty="0" smtClean="0">
                <a:latin typeface="Calibri" pitchFamily="34" charset="0"/>
                <a:cs typeface="Calibri" pitchFamily="34" charset="0"/>
              </a:rPr>
              <a:t>Trebaju ponijeti punjače. </a:t>
            </a:r>
          </a:p>
          <a:p>
            <a:pPr eaLnBrk="1" fontAlgn="auto" hangingPunct="1">
              <a:buFont typeface="Wingdings 3"/>
              <a:buNone/>
              <a:defRPr/>
            </a:pPr>
            <a:endParaRPr lang="hr-HR" sz="2400" dirty="0" smtClean="0"/>
          </a:p>
          <a:p>
            <a:pPr eaLnBrk="1" fontAlgn="auto" hangingPunct="1">
              <a:buFont typeface="Wingdings 3"/>
              <a:buNone/>
              <a:defRPr/>
            </a:pP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Rezervirano mjesto sadržaja 6" descr="Mobiteli-priroda-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57338"/>
            <a:ext cx="5715000" cy="3209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Molimo roditelje da ukoliko dijete boluje od neke bolesti tu informaciju prenesu voditeljicama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.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Rezervirano mjesto sadržaja 6" descr="the-eye-of-horu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2590800"/>
            <a:ext cx="2743200" cy="2193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/>
              <a:t>P</a:t>
            </a:r>
            <a:r>
              <a:rPr lang="hr-HR" dirty="0" smtClean="0"/>
              <a:t>utno </a:t>
            </a:r>
            <a:r>
              <a:rPr lang="hr-HR" dirty="0" smtClean="0"/>
              <a:t>osiguranje </a:t>
            </a:r>
            <a:r>
              <a:rPr lang="hr-HR" dirty="0" smtClean="0"/>
              <a:t>– javiti se ako postoje specifični problemi ili bolesti</a:t>
            </a:r>
            <a:endParaRPr lang="hr-HR" dirty="0"/>
          </a:p>
        </p:txBody>
      </p:sp>
      <p:pic>
        <p:nvPicPr>
          <p:cNvPr id="17411" name="Rezervirano mjesto sadržaja 3" descr="putno osiguranj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2030413"/>
            <a:ext cx="4419600" cy="3314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PONAŠANJE UČENIKA U HOTELU I AUTOBUSU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24579" name="Rezervirano mjesto sadržaja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hr-HR" smtClean="0"/>
              <a:t>Učenici su dužni pridržavati se kućnog reda u prijevoznim, ugostiteljskim i hotelskim objektima.</a:t>
            </a:r>
          </a:p>
          <a:p>
            <a:pPr eaLnBrk="1" hangingPunct="1"/>
            <a:r>
              <a:rPr lang="hr-HR" smtClean="0"/>
              <a:t>U slučaju nepoštivanja ovih obaveza učenici odgovaraju za počinjenu štetu.</a:t>
            </a:r>
          </a:p>
          <a:p>
            <a:pPr eaLnBrk="1" hangingPunct="1"/>
            <a:endParaRPr lang="hr-HR" smtClean="0"/>
          </a:p>
        </p:txBody>
      </p:sp>
      <p:pic>
        <p:nvPicPr>
          <p:cNvPr id="24580" name="Picture 2" descr="C:\Users\Zrinka\Desktop\bonton-escaj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068638"/>
            <a:ext cx="43815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Ciljevi: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10243" name="Rezervirano mjesto teksta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hr-HR" sz="1400" dirty="0" smtClean="0">
                <a:latin typeface="Arial" charset="0"/>
                <a:cs typeface="Arial" charset="0"/>
              </a:rPr>
              <a:t>1</a:t>
            </a:r>
            <a:r>
              <a:rPr lang="hr-HR" sz="1800" dirty="0" smtClean="0">
                <a:latin typeface="Arial" charset="0"/>
                <a:cs typeface="Arial" charset="0"/>
              </a:rPr>
              <a:t>. Upoznati učenike s kulturnim i povijesnim </a:t>
            </a:r>
            <a:r>
              <a:rPr lang="hr-HR" sz="1800" u="sng" dirty="0" smtClean="0">
                <a:latin typeface="Arial" charset="0"/>
                <a:cs typeface="Arial" charset="0"/>
              </a:rPr>
              <a:t>vrijednostima</a:t>
            </a:r>
            <a:r>
              <a:rPr lang="hr-HR" sz="1800" dirty="0" smtClean="0">
                <a:latin typeface="Arial" charset="0"/>
                <a:cs typeface="Arial" charset="0"/>
              </a:rPr>
              <a:t> drugih naroda. </a:t>
            </a:r>
          </a:p>
          <a:p>
            <a:pPr eaLnBrk="1" hangingPunct="1"/>
            <a:r>
              <a:rPr lang="hr-HR" sz="1800" dirty="0" smtClean="0">
                <a:latin typeface="Arial" charset="0"/>
                <a:cs typeface="Arial" charset="0"/>
              </a:rPr>
              <a:t>2. </a:t>
            </a:r>
            <a:r>
              <a:rPr lang="hr-HR" sz="1800" u="sng" dirty="0" smtClean="0">
                <a:latin typeface="Arial" charset="0"/>
                <a:cs typeface="Arial" charset="0"/>
              </a:rPr>
              <a:t>Osposobiti  za život </a:t>
            </a:r>
            <a:r>
              <a:rPr lang="hr-HR" sz="1800" dirty="0" smtClean="0">
                <a:latin typeface="Arial" charset="0"/>
                <a:cs typeface="Arial" charset="0"/>
              </a:rPr>
              <a:t>u </a:t>
            </a:r>
            <a:r>
              <a:rPr lang="hr-HR" sz="1800" dirty="0" err="1" smtClean="0">
                <a:latin typeface="Arial" charset="0"/>
                <a:cs typeface="Arial" charset="0"/>
              </a:rPr>
              <a:t>multikulturalnom</a:t>
            </a:r>
            <a:r>
              <a:rPr lang="hr-HR" sz="1800" dirty="0" smtClean="0">
                <a:latin typeface="Arial" charset="0"/>
                <a:cs typeface="Arial" charset="0"/>
              </a:rPr>
              <a:t> svijetu.</a:t>
            </a:r>
          </a:p>
          <a:p>
            <a:pPr eaLnBrk="1" hangingPunct="1"/>
            <a:r>
              <a:rPr lang="hr-HR" sz="1800" dirty="0" smtClean="0">
                <a:latin typeface="Arial" charset="0"/>
                <a:cs typeface="Arial" charset="0"/>
              </a:rPr>
              <a:t>3. Poticati učenike na stalno usavršavanje  i  pripremu za </a:t>
            </a:r>
            <a:r>
              <a:rPr lang="hr-HR" sz="1800" u="sng" dirty="0" smtClean="0">
                <a:latin typeface="Arial" charset="0"/>
                <a:cs typeface="Arial" charset="0"/>
              </a:rPr>
              <a:t>samostalni razvitak</a:t>
            </a:r>
            <a:r>
              <a:rPr lang="hr-HR" sz="18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hr-HR" sz="1800" dirty="0" smtClean="0">
                <a:latin typeface="Arial" charset="0"/>
                <a:cs typeface="Arial" charset="0"/>
              </a:rPr>
              <a:t>4. Poticati i unaprjeđivati  intelektualni, tjelesni, društveni i duhovni </a:t>
            </a:r>
            <a:r>
              <a:rPr lang="hr-HR" sz="1800" u="sng" dirty="0" smtClean="0">
                <a:latin typeface="Arial" charset="0"/>
                <a:cs typeface="Arial" charset="0"/>
              </a:rPr>
              <a:t>razvoj </a:t>
            </a:r>
            <a:r>
              <a:rPr lang="hr-HR" sz="1800" dirty="0" smtClean="0">
                <a:latin typeface="Arial" charset="0"/>
                <a:cs typeface="Arial" charset="0"/>
              </a:rPr>
              <a:t>učenika.</a:t>
            </a:r>
          </a:p>
          <a:p>
            <a:pPr eaLnBrk="1" hangingPunct="1"/>
            <a:r>
              <a:rPr lang="hr-HR" sz="600" dirty="0" smtClean="0"/>
              <a:t> </a:t>
            </a:r>
          </a:p>
          <a:p>
            <a:pPr eaLnBrk="1" hangingPunct="1"/>
            <a:endParaRPr lang="hr-HR" sz="600" dirty="0" smtClean="0"/>
          </a:p>
        </p:txBody>
      </p:sp>
      <p:pic>
        <p:nvPicPr>
          <p:cNvPr id="10244" name="Rezervirano mjesto sadržaja 7" descr="ŽIVOT U SARAJEVU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019175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PONAŠANJE UČENIKA U HOTELU I AUTOBUSU</a:t>
            </a:r>
            <a:endParaRPr lang="hr-HR" dirty="0"/>
          </a:p>
        </p:txBody>
      </p:sp>
      <p:sp>
        <p:nvSpPr>
          <p:cNvPr id="2560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hr-HR" smtClean="0">
                <a:latin typeface="Arial" charset="0"/>
                <a:cs typeface="Arial" charset="0"/>
              </a:rPr>
              <a:t>Zabranjeno je iznošenje hrane iz restorana u hotelu.</a:t>
            </a:r>
          </a:p>
          <a:p>
            <a:pPr eaLnBrk="1" hangingPunct="1"/>
            <a:r>
              <a:rPr lang="hr-HR" smtClean="0">
                <a:latin typeface="Arial" charset="0"/>
                <a:cs typeface="Arial" charset="0"/>
              </a:rPr>
              <a:t>Zabranjeno je iznošenje ručnika iz sobe u hotelu.</a:t>
            </a:r>
          </a:p>
          <a:p>
            <a:pPr eaLnBrk="1" hangingPunct="1"/>
            <a:r>
              <a:rPr lang="hr-HR" smtClean="0">
                <a:latin typeface="Arial" charset="0"/>
                <a:cs typeface="Arial" charset="0"/>
              </a:rPr>
              <a:t>Zabranjeno je pušenje u sobama hotela.</a:t>
            </a:r>
          </a:p>
          <a:p>
            <a:pPr eaLnBrk="1" hangingPunct="1"/>
            <a:r>
              <a:rPr lang="hr-HR" smtClean="0">
                <a:latin typeface="Arial" charset="0"/>
                <a:cs typeface="Arial" charset="0"/>
              </a:rPr>
              <a:t>Najstrože je zabranjeno pušenje u autobusu.</a:t>
            </a:r>
          </a:p>
          <a:p>
            <a:pPr eaLnBrk="1" hangingPunct="1"/>
            <a:r>
              <a:rPr lang="hr-HR" smtClean="0">
                <a:latin typeface="Arial" charset="0"/>
                <a:cs typeface="Arial" charset="0"/>
              </a:rPr>
              <a:t>Ne nosite nosače zvuka (osim osobnih) jer u hotelu nije dopušteno puštanje glazbe.</a:t>
            </a:r>
          </a:p>
          <a:p>
            <a:pPr eaLnBrk="1" hangingPunct="1"/>
            <a:endParaRPr lang="hr-HR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437063"/>
            <a:ext cx="4876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738"/>
          </a:xfrm>
        </p:spPr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Ponijeti   cd-e koji se mogu slušati ili gledati u autobusu. 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26627" name="Rezervirano mjesto sadržaja 3" descr="turbo folk zabran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133600"/>
            <a:ext cx="3048000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7651" name="Rezervirano mjesto teksta 5"/>
          <p:cNvSpPr>
            <a:spLocks noGrp="1"/>
          </p:cNvSpPr>
          <p:nvPr>
            <p:ph type="body" idx="2"/>
          </p:nvPr>
        </p:nvSpPr>
        <p:spPr/>
        <p:txBody>
          <a:bodyPr anchor="ctr"/>
          <a:lstStyle/>
          <a:p>
            <a:pPr eaLnBrk="1" hangingPunct="1"/>
            <a:r>
              <a:rPr lang="hr-HR" sz="2000" smtClean="0">
                <a:latin typeface="Arial" charset="0"/>
                <a:cs typeface="Arial" charset="0"/>
              </a:rPr>
              <a:t>U navedenom slučaju ne vrijedi polica zdravstvenog osiguranja.</a:t>
            </a:r>
          </a:p>
          <a:p>
            <a:pPr eaLnBrk="1" hangingPunct="1"/>
            <a:r>
              <a:rPr lang="hr-HR" sz="2000" smtClean="0">
                <a:latin typeface="Arial" charset="0"/>
                <a:cs typeface="Arial" charset="0"/>
              </a:rPr>
              <a:t>U slučaju nejasnoća molimo roditelje da se izravno jave turističkoj agenciji.</a:t>
            </a:r>
          </a:p>
          <a:p>
            <a:pPr eaLnBrk="1" hangingPunct="1"/>
            <a:endParaRPr lang="hr-HR" smtClean="0"/>
          </a:p>
        </p:txBody>
      </p:sp>
      <p:pic>
        <p:nvPicPr>
          <p:cNvPr id="27652" name="Rezervirano mjesto sadržaja 6" descr="no-alcoho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" y="304800"/>
            <a:ext cx="56388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8675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hr-HR" sz="1800" smtClean="0">
                <a:latin typeface="Arial" charset="0"/>
                <a:cs typeface="Arial" charset="0"/>
              </a:rPr>
              <a:t>Posebno upozoravamo da u slučaju hospitalizacije učenika zbog prekomjerne konzumacije alkohola  ili drugih opijata sve troškove snosi učenik (na mjestu događaja).</a:t>
            </a:r>
          </a:p>
          <a:p>
            <a:pPr eaLnBrk="1" hangingPunct="1"/>
            <a:r>
              <a:rPr lang="hr-HR" sz="1800" smtClean="0">
                <a:latin typeface="Arial" charset="0"/>
                <a:cs typeface="Arial" charset="0"/>
              </a:rPr>
              <a:t>Uz sve zakonske sankcije učeniku se trajno zabranjuje odlazak na ekskurzije.</a:t>
            </a:r>
          </a:p>
          <a:p>
            <a:pPr eaLnBrk="1" hangingPunct="1"/>
            <a:endParaRPr lang="hr-HR" sz="1000" smtClean="0"/>
          </a:p>
        </p:txBody>
      </p:sp>
      <p:pic>
        <p:nvPicPr>
          <p:cNvPr id="28676" name="Rezervirano mjesto sadržaja 4" descr="drog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450850"/>
            <a:ext cx="5715000" cy="5422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9699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hr-HR" sz="2400" smtClean="0">
                <a:latin typeface="Arial" charset="0"/>
                <a:cs typeface="Arial" charset="0"/>
              </a:rPr>
              <a:t>Učenici u alkoholiziranom stanju prije samoga putovanja bit će odmah isključeni s putovanja! Roditelji će biti obaviješteni, a organizator putovanja naplatit će sve troškove koji su nastali do tog trenutka.</a:t>
            </a:r>
          </a:p>
          <a:p>
            <a:pPr eaLnBrk="1" hangingPunct="1"/>
            <a:endParaRPr lang="hr-HR" smtClean="0"/>
          </a:p>
        </p:txBody>
      </p:sp>
      <p:pic>
        <p:nvPicPr>
          <p:cNvPr id="29700" name="Rezervirano mjesto sadržaja 4" descr="postuj-mlad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4800" y="927100"/>
            <a:ext cx="3175000" cy="4518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29600" cy="377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Putovnice, novac, fotoaparate, eventualne video kamere i hranu te piće za put odvojite u posebnu torbu koju nosite sa sobom, a ne ostavljate je u prtljažniku autobusa.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1747" name="Rezervirano mjesto teksta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31748" name="Rezervirano mjesto teksta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endParaRPr lang="hr-HR" dirty="0" smtClean="0"/>
          </a:p>
        </p:txBody>
      </p:sp>
      <p:pic>
        <p:nvPicPr>
          <p:cNvPr id="31749" name="Picture 2" descr="C:\Users\Zrinka\Desktop\ORTRAN BU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2357430"/>
            <a:ext cx="3314700" cy="3314700"/>
          </a:xfrm>
        </p:spPr>
      </p:pic>
      <p:sp>
        <p:nvSpPr>
          <p:cNvPr id="31750" name="Rezervirano mjesto sadržaja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hr-HR" smtClean="0"/>
              <a:t>Tijekom puta prtljažnici autobusa bit će zaključani zbog sigurnosti prtljage. U krajnjoj nužnosti za vađenjem dijela prtljage, putnici su se dužni obratiti isključivo profesoricama.</a:t>
            </a:r>
          </a:p>
          <a:p>
            <a:pPr eaLnBrk="1" hangingPunct="1"/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2771" name="Rezervirano mjesto teksta 8"/>
          <p:cNvSpPr>
            <a:spLocks noGrp="1"/>
          </p:cNvSpPr>
          <p:nvPr>
            <p:ph type="body" idx="2"/>
          </p:nvPr>
        </p:nvSpPr>
        <p:spPr/>
        <p:txBody>
          <a:bodyPr anchor="ctr"/>
          <a:lstStyle/>
          <a:p>
            <a:pPr eaLnBrk="1" hangingPunct="1"/>
            <a:r>
              <a:rPr lang="hr-HR" sz="2000" dirty="0" smtClean="0">
                <a:latin typeface="Arial" charset="0"/>
                <a:cs typeface="Arial" charset="0"/>
              </a:rPr>
              <a:t>Sobe u hotelu su </a:t>
            </a:r>
            <a:r>
              <a:rPr lang="hr-HR" sz="2000" dirty="0" smtClean="0">
                <a:latin typeface="Arial" charset="0"/>
                <a:cs typeface="Arial" charset="0"/>
              </a:rPr>
              <a:t>dvokrevetne,  trokrevetne i </a:t>
            </a:r>
            <a:r>
              <a:rPr lang="hr-HR" sz="2000" dirty="0" err="1" smtClean="0">
                <a:latin typeface="Arial" charset="0"/>
                <a:cs typeface="Arial" charset="0"/>
              </a:rPr>
              <a:t>četverokrevetne</a:t>
            </a:r>
            <a:r>
              <a:rPr lang="hr-HR" sz="2000" dirty="0" smtClean="0">
                <a:latin typeface="Arial" charset="0"/>
                <a:cs typeface="Arial" charset="0"/>
              </a:rPr>
              <a:t>. </a:t>
            </a:r>
            <a:endParaRPr lang="hr-HR" sz="2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r-HR" sz="2000" dirty="0" smtClean="0">
                <a:latin typeface="Arial" charset="0"/>
                <a:cs typeface="Arial" charset="0"/>
              </a:rPr>
              <a:t>Razborito bi bilo da </a:t>
            </a:r>
            <a:r>
              <a:rPr lang="hr-HR" sz="2000" dirty="0" smtClean="0">
                <a:latin typeface="Arial" charset="0"/>
                <a:cs typeface="Arial" charset="0"/>
              </a:rPr>
              <a:t>već </a:t>
            </a:r>
            <a:r>
              <a:rPr lang="hr-HR" sz="2000" dirty="0" smtClean="0">
                <a:latin typeface="Arial" charset="0"/>
                <a:cs typeface="Arial" charset="0"/>
              </a:rPr>
              <a:t>dogovorite cimere/cimerice.</a:t>
            </a:r>
          </a:p>
          <a:p>
            <a:pPr eaLnBrk="1" hangingPunct="1"/>
            <a:endParaRPr lang="hr-HR" dirty="0" smtClean="0"/>
          </a:p>
        </p:txBody>
      </p:sp>
      <p:pic>
        <p:nvPicPr>
          <p:cNvPr id="3277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58044"/>
            <a:ext cx="5715000" cy="38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3795" name="Rezervirano mjesto teksta 2"/>
          <p:cNvSpPr>
            <a:spLocks noGrp="1"/>
          </p:cNvSpPr>
          <p:nvPr>
            <p:ph type="body" idx="2"/>
          </p:nvPr>
        </p:nvSpPr>
        <p:spPr/>
        <p:txBody>
          <a:bodyPr anchor="ctr"/>
          <a:lstStyle/>
          <a:p>
            <a:pPr eaLnBrk="1" hangingPunct="1"/>
            <a:r>
              <a:rPr lang="hr-HR" sz="2800" dirty="0" smtClean="0">
                <a:latin typeface="Calibri" pitchFamily="34" charset="0"/>
                <a:cs typeface="Calibri" pitchFamily="34" charset="0"/>
              </a:rPr>
              <a:t>Prilikom ulaska u hotelske sobe obavezno ih pregledajte te pratiteljicama prijavite svu eventualnu zatečenu štetu. One će to proslijediti na recepciju. </a:t>
            </a:r>
          </a:p>
          <a:p>
            <a:pPr eaLnBrk="1" hangingPunct="1"/>
            <a:endParaRPr lang="hr-HR" dirty="0" smtClean="0"/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58044"/>
            <a:ext cx="5715000" cy="38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4819" name="Rezervirano mjesto teksta 2"/>
          <p:cNvSpPr>
            <a:spLocks noGrp="1"/>
          </p:cNvSpPr>
          <p:nvPr>
            <p:ph type="body" idx="2"/>
          </p:nvPr>
        </p:nvSpPr>
        <p:spPr/>
        <p:txBody>
          <a:bodyPr anchor="ctr"/>
          <a:lstStyle/>
          <a:p>
            <a:pPr eaLnBrk="1" hangingPunct="1"/>
            <a:r>
              <a:rPr lang="hr-HR" sz="2000" smtClean="0">
                <a:latin typeface="Arial" charset="0"/>
                <a:cs typeface="Arial" charset="0"/>
              </a:rPr>
              <a:t>Prilikom izlaska iz sobe provjerite je li ključ kod vas.</a:t>
            </a:r>
          </a:p>
          <a:p>
            <a:pPr eaLnBrk="1" hangingPunct="1"/>
            <a:r>
              <a:rPr lang="hr-HR" sz="2000" smtClean="0">
                <a:latin typeface="Arial" charset="0"/>
                <a:cs typeface="Arial" charset="0"/>
              </a:rPr>
              <a:t>Preporuča se ostavljanje ključa na recepciji iz najmanje dva razloga.</a:t>
            </a:r>
          </a:p>
          <a:p>
            <a:pPr eaLnBrk="1" hangingPunct="1"/>
            <a:endParaRPr lang="hr-HR" smtClean="0"/>
          </a:p>
        </p:txBody>
      </p:sp>
      <p:pic>
        <p:nvPicPr>
          <p:cNvPr id="34820" name="Rezervirano mjesto sadržaja 4" descr="emocij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1050" y="1971675"/>
            <a:ext cx="4762500" cy="238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58044"/>
            <a:ext cx="5715000" cy="38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Namjena:</a:t>
            </a:r>
            <a:endParaRPr lang="hr-HR" dirty="0"/>
          </a:p>
        </p:txBody>
      </p:sp>
      <p:sp>
        <p:nvSpPr>
          <p:cNvPr id="11267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hr-HR" sz="2800" dirty="0" smtClean="0">
              <a:latin typeface="Arial" charset="0"/>
              <a:cs typeface="Arial" charset="0"/>
            </a:endParaRPr>
          </a:p>
          <a:p>
            <a:pPr algn="ctr" eaLnBrk="1" hangingPunct="1"/>
            <a:r>
              <a:rPr lang="hr-HR" sz="2400" i="1" dirty="0" smtClean="0">
                <a:latin typeface="Arial" charset="0"/>
                <a:cs typeface="Arial" charset="0"/>
              </a:rPr>
              <a:t>Posjet</a:t>
            </a:r>
            <a:r>
              <a:rPr lang="hr-HR" sz="2400" dirty="0" smtClean="0">
                <a:latin typeface="Arial" charset="0"/>
                <a:cs typeface="Arial" charset="0"/>
              </a:rPr>
              <a:t> prirodnim, kulturnim, športskim i tehničkim odredištima izvan sjedišta škole u skladu s odgojno-obrazovnim zadaćama.</a:t>
            </a:r>
          </a:p>
          <a:p>
            <a:pPr eaLnBrk="1" hangingPunct="1"/>
            <a:endParaRPr lang="hr-HR" dirty="0" smtClean="0"/>
          </a:p>
        </p:txBody>
      </p:sp>
      <p:pic>
        <p:nvPicPr>
          <p:cNvPr id="11268" name="Rezervirano mjesto sadržaja 4" descr="bAŠČAR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3900" y="1333500"/>
            <a:ext cx="48768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35843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hr-HR" sz="2000" smtClean="0"/>
              <a:t>Nipošto nemojte preskakati obroke!! </a:t>
            </a:r>
          </a:p>
          <a:p>
            <a:pPr eaLnBrk="1" hangingPunct="1"/>
            <a:r>
              <a:rPr lang="hr-HR" sz="2000" smtClean="0"/>
              <a:t>-veliki dio dana provodite razgledavajući </a:t>
            </a:r>
          </a:p>
          <a:p>
            <a:pPr eaLnBrk="1" hangingPunct="1"/>
            <a:r>
              <a:rPr lang="hr-HR" sz="2000" smtClean="0"/>
              <a:t>– konzumiranjem sarajevske hrane možete doživjeti specifičnosti kulture i tradicije,</a:t>
            </a:r>
          </a:p>
          <a:p>
            <a:pPr eaLnBrk="1" hangingPunct="1"/>
            <a:endParaRPr lang="hr-HR" sz="2000" smtClean="0"/>
          </a:p>
          <a:p>
            <a:pPr eaLnBrk="1" hangingPunct="1"/>
            <a:endParaRPr lang="hr-HR" sz="2000" smtClean="0"/>
          </a:p>
          <a:p>
            <a:pPr eaLnBrk="1" hangingPunct="1"/>
            <a:r>
              <a:rPr lang="hr-HR" sz="2000" smtClean="0"/>
              <a:t>HVALA NA PAŽNJI!</a:t>
            </a:r>
          </a:p>
          <a:p>
            <a:pPr eaLnBrk="1" hangingPunct="1"/>
            <a:endParaRPr lang="hr-HR" sz="2000" smtClean="0">
              <a:latin typeface="Arial" charset="0"/>
              <a:cs typeface="Arial" charset="0"/>
            </a:endParaRPr>
          </a:p>
        </p:txBody>
      </p:sp>
      <p:pic>
        <p:nvPicPr>
          <p:cNvPr id="35844" name="Rezervirano mjesto sadržaja 6" descr="290-din-umesto-580-din-za-10-cevapa-u-lepinji-ili-somunu-prilog-kod-zelje-osetite-ukus-sarajeva-u-centru-beograda-1634-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3900" y="1333500"/>
            <a:ext cx="48768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Nositelji aktivnosti: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227763" y="1219200"/>
            <a:ext cx="2611437" cy="4843463"/>
          </a:xfrm>
        </p:spPr>
        <p:txBody>
          <a:bodyPr>
            <a:normAutofit fontScale="25000" lnSpcReduction="20000"/>
          </a:bodyPr>
          <a:lstStyle/>
          <a:p>
            <a:pPr marL="342900" indent="-342900" eaLnBrk="1" fontAlgn="auto" hangingPunct="1">
              <a:buFont typeface="+mj-lt"/>
              <a:buAutoNum type="arabicPeriod"/>
              <a:defRPr/>
            </a:pPr>
            <a:r>
              <a:rPr lang="hr-HR" sz="7200" dirty="0" smtClean="0">
                <a:latin typeface="Calibri" pitchFamily="34" charset="0"/>
                <a:cs typeface="Calibri" pitchFamily="34" charset="0"/>
              </a:rPr>
              <a:t>Učenici  </a:t>
            </a:r>
            <a:r>
              <a:rPr lang="hr-HR" sz="7200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hr-HR" sz="7200" dirty="0" smtClean="0">
                <a:latin typeface="Calibri" pitchFamily="34" charset="0"/>
                <a:cs typeface="Calibri" pitchFamily="34" charset="0"/>
              </a:rPr>
              <a:t>i 2. </a:t>
            </a:r>
            <a:r>
              <a:rPr lang="hr-HR" sz="7200" dirty="0" smtClean="0">
                <a:latin typeface="Calibri" pitchFamily="34" charset="0"/>
                <a:cs typeface="Calibri" pitchFamily="34" charset="0"/>
              </a:rPr>
              <a:t>razreda</a:t>
            </a:r>
          </a:p>
          <a:p>
            <a:pPr marL="342900" indent="-342900" eaLnBrk="1" fontAlgn="auto" hangingPunct="1">
              <a:buFont typeface="+mj-lt"/>
              <a:buAutoNum type="arabicPeriod"/>
              <a:defRPr/>
            </a:pPr>
            <a:r>
              <a:rPr lang="hr-HR" sz="7200" dirty="0" smtClean="0">
                <a:latin typeface="Calibri" pitchFamily="34" charset="0"/>
                <a:cs typeface="Calibri" pitchFamily="34" charset="0"/>
              </a:rPr>
              <a:t>Profesorice etike :</a:t>
            </a:r>
          </a:p>
          <a:p>
            <a:pPr marL="342900" indent="-342900" eaLnBrk="1" fontAlgn="auto" hangingPunct="1">
              <a:buFont typeface="Arial" pitchFamily="34" charset="0"/>
              <a:buChar char="•"/>
              <a:defRPr/>
            </a:pPr>
            <a:r>
              <a:rPr lang="hr-HR" sz="7200" dirty="0" smtClean="0">
                <a:latin typeface="Calibri" pitchFamily="34" charset="0"/>
                <a:cs typeface="Calibri" pitchFamily="34" charset="0"/>
              </a:rPr>
              <a:t>Ivana  Vučemilović Šimunović, </a:t>
            </a:r>
            <a:r>
              <a:rPr lang="hr-HR" sz="7200" dirty="0" smtClean="0">
                <a:latin typeface="Calibri" pitchFamily="34" charset="0"/>
                <a:cs typeface="Calibri" pitchFamily="34" charset="0"/>
              </a:rPr>
              <a:t> prof.</a:t>
            </a:r>
            <a:endParaRPr lang="hr-HR" sz="7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1" fontAlgn="auto" hangingPunct="1">
              <a:buFont typeface="Arial" pitchFamily="34" charset="0"/>
              <a:buChar char="•"/>
              <a:defRPr/>
            </a:pPr>
            <a:r>
              <a:rPr lang="hr-HR" sz="7200" dirty="0" smtClean="0">
                <a:latin typeface="Calibri" pitchFamily="34" charset="0"/>
                <a:cs typeface="Calibri" pitchFamily="34" charset="0"/>
              </a:rPr>
              <a:t>Zrinka Vukojević  </a:t>
            </a:r>
            <a:r>
              <a:rPr lang="hr-HR" sz="7200" dirty="0" smtClean="0">
                <a:latin typeface="Calibri" pitchFamily="34" charset="0"/>
                <a:cs typeface="Calibri" pitchFamily="34" charset="0"/>
              </a:rPr>
              <a:t>Tomašić,  prof.</a:t>
            </a:r>
            <a:endParaRPr lang="hr-HR" sz="7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1" fontAlgn="auto" hangingPunct="1">
              <a:buFont typeface="+mj-lt"/>
              <a:buAutoNum type="arabicPeriod" startAt="3"/>
              <a:defRPr/>
            </a:pPr>
            <a:r>
              <a:rPr lang="hr-HR" sz="7200" dirty="0" smtClean="0">
                <a:latin typeface="Calibri" pitchFamily="34" charset="0"/>
                <a:cs typeface="Calibri" pitchFamily="34" charset="0"/>
              </a:rPr>
              <a:t> Pratitelji:</a:t>
            </a:r>
          </a:p>
          <a:p>
            <a:pPr marL="342900" indent="-342900" eaLnBrk="1" fontAlgn="auto" hangingPunct="1">
              <a:buFont typeface="Arial" pitchFamily="34" charset="0"/>
              <a:buChar char="•"/>
              <a:defRPr/>
            </a:pPr>
            <a:r>
              <a:rPr lang="hr-HR" sz="7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7200" dirty="0" smtClean="0">
                <a:latin typeface="Calibri" pitchFamily="34" charset="0"/>
                <a:cs typeface="Calibri" pitchFamily="34" charset="0"/>
              </a:rPr>
              <a:t>Tatjana Blagojević, </a:t>
            </a:r>
            <a:r>
              <a:rPr lang="hr-HR" sz="7200" dirty="0" smtClean="0">
                <a:latin typeface="Calibri" pitchFamily="34" charset="0"/>
                <a:cs typeface="Calibri" pitchFamily="34" charset="0"/>
              </a:rPr>
              <a:t>prof. </a:t>
            </a:r>
            <a:endParaRPr lang="hr-HR" sz="7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1" fontAlgn="auto" hangingPunct="1">
              <a:buFont typeface="Arial" pitchFamily="34" charset="0"/>
              <a:buChar char="•"/>
              <a:defRPr/>
            </a:pPr>
            <a:r>
              <a:rPr lang="hr-HR" sz="7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7200" dirty="0" smtClean="0">
                <a:latin typeface="Calibri" pitchFamily="34" charset="0"/>
                <a:cs typeface="Calibri" pitchFamily="34" charset="0"/>
              </a:rPr>
              <a:t>Inja Dorić</a:t>
            </a:r>
            <a:r>
              <a:rPr lang="hr-HR" sz="7200" dirty="0" smtClean="0">
                <a:latin typeface="Calibri" pitchFamily="34" charset="0"/>
                <a:cs typeface="Calibri" pitchFamily="34" charset="0"/>
              </a:rPr>
              <a:t>, prof</a:t>
            </a:r>
            <a:r>
              <a:rPr lang="hr-HR" sz="7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eaLnBrk="1" fontAlgn="auto" hangingPunct="1">
              <a:buFont typeface="Arial" pitchFamily="34" charset="0"/>
              <a:buChar char="•"/>
              <a:defRPr/>
            </a:pPr>
            <a:r>
              <a:rPr lang="hr-HR" sz="7200" dirty="0" smtClean="0">
                <a:latin typeface="Calibri" pitchFamily="34" charset="0"/>
                <a:cs typeface="Calibri" pitchFamily="34" charset="0"/>
              </a:rPr>
              <a:t>Nives </a:t>
            </a:r>
            <a:r>
              <a:rPr lang="hr-HR" sz="7200" dirty="0" err="1" smtClean="0">
                <a:latin typeface="Calibri" pitchFamily="34" charset="0"/>
                <a:cs typeface="Calibri" pitchFamily="34" charset="0"/>
              </a:rPr>
              <a:t>Merčer</a:t>
            </a:r>
            <a:r>
              <a:rPr lang="hr-HR" sz="7200" dirty="0" smtClean="0">
                <a:latin typeface="Calibri" pitchFamily="34" charset="0"/>
                <a:cs typeface="Calibri" pitchFamily="34" charset="0"/>
              </a:rPr>
              <a:t>, prof.</a:t>
            </a:r>
            <a:endParaRPr lang="hr-HR" sz="7200" dirty="0" smtClean="0"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buFont typeface="Wingdings 3"/>
              <a:buNone/>
              <a:defRPr/>
            </a:pPr>
            <a:r>
              <a:rPr lang="hr-HR" dirty="0" smtClean="0"/>
              <a:t> </a:t>
            </a:r>
          </a:p>
          <a:p>
            <a:pPr eaLnBrk="1" fontAlgn="auto" hangingPunct="1">
              <a:buFont typeface="Wingdings 3"/>
              <a:buNone/>
              <a:defRPr/>
            </a:pPr>
            <a:endParaRPr lang="hr-HR" dirty="0"/>
          </a:p>
        </p:txBody>
      </p:sp>
      <p:pic>
        <p:nvPicPr>
          <p:cNvPr id="12292" name="Rezervirano mjesto sadržaja 4" descr="Bosnien_catholic_church_in_Sarajevo-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2538" y="304800"/>
            <a:ext cx="3819525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Vrednovanje: 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5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hr-HR" sz="1800" dirty="0" smtClean="0">
                <a:latin typeface="Calibri" pitchFamily="34" charset="0"/>
                <a:cs typeface="Calibri" pitchFamily="34" charset="0"/>
              </a:rPr>
              <a:t>Na satima etike, vjeronauka, hrvatskog jezika, geografije, povijesti i drugih predmeta </a:t>
            </a:r>
            <a:r>
              <a:rPr lang="hr-HR" sz="1800" u="sng" dirty="0" smtClean="0">
                <a:latin typeface="Calibri" pitchFamily="34" charset="0"/>
                <a:cs typeface="Calibri" pitchFamily="34" charset="0"/>
              </a:rPr>
              <a:t>provjeriti usvojenost</a:t>
            </a:r>
            <a:r>
              <a:rPr lang="hr-HR" sz="1800" dirty="0" smtClean="0">
                <a:latin typeface="Calibri" pitchFamily="34" charset="0"/>
                <a:cs typeface="Calibri" pitchFamily="34" charset="0"/>
              </a:rPr>
              <a:t> prikupljenih informacija s  putovanja.</a:t>
            </a:r>
          </a:p>
          <a:p>
            <a:pPr eaLnBrk="1" hangingPunct="1"/>
            <a:r>
              <a:rPr lang="hr-HR" sz="1800" u="sng" dirty="0" smtClean="0">
                <a:latin typeface="Calibri" pitchFamily="34" charset="0"/>
                <a:cs typeface="Calibri" pitchFamily="34" charset="0"/>
              </a:rPr>
              <a:t>Provjera discipline i razvoj u</a:t>
            </a:r>
            <a:r>
              <a:rPr lang="hr-HR" sz="1800" dirty="0" smtClean="0">
                <a:latin typeface="Calibri" pitchFamily="34" charset="0"/>
                <a:cs typeface="Calibri" pitchFamily="34" charset="0"/>
              </a:rPr>
              <a:t>čenika u odgojnom i obrazovnom  smislu.</a:t>
            </a:r>
          </a:p>
          <a:p>
            <a:pPr eaLnBrk="1" hangingPunct="1"/>
            <a:r>
              <a:rPr lang="hr-HR" sz="1800" dirty="0" smtClean="0">
                <a:latin typeface="Calibri" pitchFamily="34" charset="0"/>
                <a:cs typeface="Calibri" pitchFamily="34" charset="0"/>
              </a:rPr>
              <a:t>Stvaranje dobrog i poticajnog razrednog i generacijskog </a:t>
            </a:r>
            <a:r>
              <a:rPr lang="hr-HR" sz="1800" u="sng" dirty="0" smtClean="0">
                <a:latin typeface="Calibri" pitchFamily="34" charset="0"/>
                <a:cs typeface="Calibri" pitchFamily="34" charset="0"/>
              </a:rPr>
              <a:t>ozračja.</a:t>
            </a:r>
          </a:p>
          <a:p>
            <a:pPr eaLnBrk="1" hangingPunct="1">
              <a:buFont typeface="Arial" charset="0"/>
              <a:buChar char="•"/>
            </a:pPr>
            <a:endParaRPr lang="hr-HR" dirty="0" smtClean="0"/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</p:txBody>
      </p:sp>
      <p:pic>
        <p:nvPicPr>
          <p:cNvPr id="13316" name="Rezervirano mjesto sadržaja 4" descr="Svrzina kkuć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7300" y="173355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Rezervirano mjesto sadržaja 6" descr="ORTRAN BU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836613"/>
            <a:ext cx="3529012" cy="3141662"/>
          </a:xfr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POLAZAK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Naslov 3"/>
          <p:cNvSpPr>
            <a:spLocks noGrp="1"/>
          </p:cNvSpPr>
          <p:nvPr>
            <p:ph type="body" idx="2"/>
          </p:nvPr>
        </p:nvSpPr>
        <p:spPr>
          <a:xfrm>
            <a:off x="6324600" y="1557338"/>
            <a:ext cx="2514600" cy="4505325"/>
          </a:xfrm>
        </p:spPr>
        <p:txBody>
          <a:bodyPr/>
          <a:lstStyle/>
          <a:p>
            <a:pPr eaLnBrk="1" hangingPunct="1"/>
            <a:r>
              <a:rPr lang="hr-HR" dirty="0" smtClean="0"/>
              <a:t>POLAZAK </a:t>
            </a:r>
            <a:r>
              <a:rPr lang="hr-HR" dirty="0" smtClean="0"/>
              <a:t>-  </a:t>
            </a:r>
            <a:r>
              <a:rPr lang="hr-HR" dirty="0" smtClean="0"/>
              <a:t>KOD </a:t>
            </a:r>
            <a:r>
              <a:rPr lang="hr-HR" dirty="0" smtClean="0"/>
              <a:t>INTERSPARA - </a:t>
            </a:r>
            <a:r>
              <a:rPr lang="hr-HR" dirty="0" smtClean="0">
                <a:latin typeface="Arial" charset="0"/>
                <a:cs typeface="Arial" charset="0"/>
              </a:rPr>
              <a:t>SJENJAK (</a:t>
            </a:r>
            <a:r>
              <a:rPr lang="hr-HR" dirty="0" smtClean="0"/>
              <a:t>na bočnom parkingu bliže benzinskoj </a:t>
            </a:r>
            <a:r>
              <a:rPr lang="hr-HR" dirty="0" smtClean="0"/>
              <a:t>crpki ) U </a:t>
            </a:r>
            <a:r>
              <a:rPr lang="hr-HR" dirty="0" smtClean="0"/>
              <a:t>6:00 SATI</a:t>
            </a:r>
          </a:p>
          <a:p>
            <a:pPr eaLnBrk="1" hangingPunct="1"/>
            <a:r>
              <a:rPr lang="hr-HR" dirty="0" smtClean="0"/>
              <a:t>* </a:t>
            </a:r>
            <a:r>
              <a:rPr lang="hr-HR" dirty="0" smtClean="0"/>
              <a:t>DOĆI – 20 MINUTA RANIJE!!</a:t>
            </a:r>
          </a:p>
          <a:p>
            <a:pPr eaLnBrk="1" hangingPunct="1"/>
            <a:r>
              <a:rPr lang="hr-HR" dirty="0" smtClean="0">
                <a:latin typeface="Algerian" pitchFamily="82" charset="0"/>
              </a:rPr>
              <a:t>ponijeti adekvatnu obuću za hodanje i razglede</a:t>
            </a:r>
          </a:p>
          <a:p>
            <a:pPr eaLnBrk="1" hangingPunct="1"/>
            <a:endParaRPr lang="hr-HR" dirty="0" smtClean="0">
              <a:latin typeface="Algerian" pitchFamily="82" charset="0"/>
            </a:endParaRPr>
          </a:p>
        </p:txBody>
      </p:sp>
      <p:pic>
        <p:nvPicPr>
          <p:cNvPr id="14341" name="Picture 2" descr="C:\Users\Zrinka\Desktop\kišobrani za cipe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652963"/>
            <a:ext cx="2705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C:\Users\Zrinka\Desktop\obično gleda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4652963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hr-HR" smtClean="0">
                <a:latin typeface="Arial" charset="0"/>
                <a:cs typeface="Arial" charset="0"/>
              </a:rPr>
              <a:t>KORISNE</a:t>
            </a:r>
            <a:r>
              <a:rPr lang="hr-HR" smtClean="0"/>
              <a:t> INFORMACIJE</a:t>
            </a:r>
          </a:p>
        </p:txBody>
      </p:sp>
      <p:pic>
        <p:nvPicPr>
          <p:cNvPr id="5" name="Rezervirano mjesto sadržaja 4" descr="kiša na baščaršij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816" b="18816"/>
          <a:stretch>
            <a:fillRect/>
          </a:stretch>
        </p:blipFill>
        <p:spPr>
          <a:xfrm>
            <a:off x="457200" y="1905000"/>
            <a:ext cx="8229600" cy="4270375"/>
          </a:xfrm>
        </p:spPr>
      </p:pic>
      <p:sp>
        <p:nvSpPr>
          <p:cNvPr id="15364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457200" y="908050"/>
            <a:ext cx="8229600" cy="844550"/>
          </a:xfrm>
        </p:spPr>
        <p:txBody>
          <a:bodyPr/>
          <a:lstStyle/>
          <a:p>
            <a:pPr eaLnBrk="1" hangingPunct="1"/>
            <a:r>
              <a:rPr lang="hr-HR" sz="2000" dirty="0" smtClean="0">
                <a:latin typeface="Arial" charset="0"/>
                <a:cs typeface="Arial" charset="0"/>
              </a:rPr>
              <a:t>Odjenuti primjerenu i topliju </a:t>
            </a:r>
            <a:r>
              <a:rPr lang="hr-HR" sz="2000" dirty="0" smtClean="0">
                <a:latin typeface="Arial" charset="0"/>
                <a:cs typeface="Arial" charset="0"/>
              </a:rPr>
              <a:t>odjeću. </a:t>
            </a:r>
            <a:endParaRPr lang="hr-HR" sz="2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r-HR" sz="2000" dirty="0" smtClean="0">
                <a:latin typeface="Arial" charset="0"/>
                <a:cs typeface="Arial" charset="0"/>
              </a:rPr>
              <a:t>Ponijeti kišobran ili </a:t>
            </a:r>
            <a:r>
              <a:rPr lang="hr-HR" sz="2000" dirty="0" smtClean="0">
                <a:latin typeface="Arial" charset="0"/>
                <a:cs typeface="Arial" charset="0"/>
              </a:rPr>
              <a:t>kabanicu.</a:t>
            </a:r>
            <a:endParaRPr lang="hr-HR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algn="ctr" eaLnBrk="1" hangingPunct="1"/>
            <a:r>
              <a:rPr lang="hr-HR" smtClean="0">
                <a:latin typeface="Arial" charset="0"/>
                <a:cs typeface="Arial" charset="0"/>
              </a:rPr>
              <a:t>Prilikom ulaska u džamiju pravilo je da  žene pokriju kosu .</a:t>
            </a:r>
          </a:p>
        </p:txBody>
      </p:sp>
      <p:sp>
        <p:nvSpPr>
          <p:cNvPr id="16387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1130300"/>
          </a:xfrm>
        </p:spPr>
        <p:txBody>
          <a:bodyPr/>
          <a:lstStyle/>
          <a:p>
            <a:pPr eaLnBrk="1" hangingPunct="1"/>
            <a:r>
              <a:rPr lang="hr-HR" sz="2000" smtClean="0">
                <a:latin typeface="Arial" charset="0"/>
                <a:cs typeface="Arial" charset="0"/>
              </a:rPr>
              <a:t>U nedjelju ponijeti šal ili maramu (ukoliko se ne ponese mora se uzeti korištenu).</a:t>
            </a:r>
          </a:p>
          <a:p>
            <a:pPr eaLnBrk="1" hangingPunct="1"/>
            <a:endParaRPr lang="hr-HR" smtClean="0"/>
          </a:p>
        </p:txBody>
      </p:sp>
      <p:pic>
        <p:nvPicPr>
          <p:cNvPr id="6" name="Rezervirano mjesto slike 5" descr="150125072.20_mn-600x35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522" b="5522"/>
          <a:stretch>
            <a:fillRect/>
          </a:stretch>
        </p:blipFill>
        <p:spPr>
          <a:xfrm>
            <a:off x="1979613" y="2420938"/>
            <a:ext cx="5545137" cy="3754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1123936"/>
          </a:xfrm>
        </p:spPr>
        <p:txBody>
          <a:bodyPr/>
          <a:lstStyle/>
          <a:p>
            <a:pPr algn="ctr"/>
            <a:r>
              <a:rPr lang="hr-HR" dirty="0" smtClean="0"/>
              <a:t>KAZALIŠNA PRESTAVA U KAMERNOM TEATARU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2"/>
          </p:nvPr>
        </p:nvSpPr>
        <p:spPr>
          <a:xfrm>
            <a:off x="6357950" y="2000240"/>
            <a:ext cx="2514600" cy="4857760"/>
          </a:xfrm>
        </p:spPr>
        <p:txBody>
          <a:bodyPr/>
          <a:lstStyle/>
          <a:p>
            <a:r>
              <a:rPr lang="vi-VN" sz="3200" dirty="0" smtClean="0">
                <a:latin typeface="Calibri" pitchFamily="34" charset="0"/>
                <a:cs typeface="Calibri" pitchFamily="34" charset="0"/>
              </a:rPr>
              <a:t>"Mirna Bosna" naziv je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predstave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Kamernog teatra 55, rađene po tekstu mladog 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bosanskohercegovačkoga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autora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Borisa Lalića u režiji Saše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Peševskog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hr-H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33550" y="1143000"/>
            <a:ext cx="2857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ni">
  <a:themeElements>
    <a:clrScheme name="Izvorni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zvorni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zvorni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zvorni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Izvorni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488</TotalTime>
  <Words>924</Words>
  <Application>Microsoft Office PowerPoint</Application>
  <PresentationFormat>Prikaz na zaslonu (4:3)</PresentationFormat>
  <Paragraphs>109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8" baseType="lpstr">
      <vt:lpstr>Arial</vt:lpstr>
      <vt:lpstr>Bookman Old Style</vt:lpstr>
      <vt:lpstr>Gill Sans MT</vt:lpstr>
      <vt:lpstr>Wingdings 3</vt:lpstr>
      <vt:lpstr>Wingdings</vt:lpstr>
      <vt:lpstr>Calibri</vt:lpstr>
      <vt:lpstr>Algerian</vt:lpstr>
      <vt:lpstr>Izvorni</vt:lpstr>
      <vt:lpstr>S A R A J E V O</vt:lpstr>
      <vt:lpstr>Ciljevi:  </vt:lpstr>
      <vt:lpstr>Namjena:</vt:lpstr>
      <vt:lpstr>Nositelji aktivnosti:  </vt:lpstr>
      <vt:lpstr>Vrednovanje: </vt:lpstr>
      <vt:lpstr>POLAZAK</vt:lpstr>
      <vt:lpstr>KORISNE INFORMACIJE</vt:lpstr>
      <vt:lpstr>Prilikom ulaska u džamiju pravilo je da  žene pokriju kosu .</vt:lpstr>
      <vt:lpstr>KAZALIŠNA PRESTAVA U KAMERNOM TEATARU</vt:lpstr>
      <vt:lpstr>http://www.kamerniteatar55.ba/predstave/predstava/mirna-bosna/</vt:lpstr>
      <vt:lpstr>DŽEPARAC</vt:lpstr>
      <vt:lpstr>KONVERZIJA</vt:lpstr>
      <vt:lpstr>OSOBNI DOKUMENTI</vt:lpstr>
      <vt:lpstr>Slajd 14</vt:lpstr>
      <vt:lpstr>ČUVANJE NOVCA i vrijednih stvari </vt:lpstr>
      <vt:lpstr>KONTAKT S UČENICIMA </vt:lpstr>
      <vt:lpstr>Molimo roditelje da ukoliko dijete boluje od neke bolesti tu informaciju prenesu voditeljicama. </vt:lpstr>
      <vt:lpstr>Putno osiguranje – javiti se ako postoje specifični problemi ili bolesti</vt:lpstr>
      <vt:lpstr>PONAŠANJE UČENIKA U HOTELU I AUTOBUSU </vt:lpstr>
      <vt:lpstr>PONAŠANJE UČENIKA U HOTELU I AUTOBUSU</vt:lpstr>
      <vt:lpstr>Ponijeti   cd-e koji se mogu slušati ili gledati u autobusu.   </vt:lpstr>
      <vt:lpstr>Slajd 22</vt:lpstr>
      <vt:lpstr>Slajd 23</vt:lpstr>
      <vt:lpstr>Slajd 24</vt:lpstr>
      <vt:lpstr>Putovnice, novac, fotoaparate, eventualne video kamere i hranu te piće za put odvojite u posebnu torbu koju nosite sa sobom, a ne ostavljate je u prtljažniku autobusa. </vt:lpstr>
      <vt:lpstr>Slajd 26</vt:lpstr>
      <vt:lpstr>Slajd 27</vt:lpstr>
      <vt:lpstr>Slajd 28</vt:lpstr>
      <vt:lpstr>Slajd 29</vt:lpstr>
      <vt:lpstr>Slajd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A R A J E V O</dc:title>
  <dc:creator>Zrinka</dc:creator>
  <cp:lastModifiedBy>Zrinka</cp:lastModifiedBy>
  <cp:revision>77</cp:revision>
  <dcterms:created xsi:type="dcterms:W3CDTF">2015-03-14T11:39:40Z</dcterms:created>
  <dcterms:modified xsi:type="dcterms:W3CDTF">2019-04-07T19:06:20Z</dcterms:modified>
</cp:coreProperties>
</file>