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7" r:id="rId3"/>
    <p:sldId id="271" r:id="rId4"/>
    <p:sldId id="272" r:id="rId5"/>
    <p:sldId id="278" r:id="rId6"/>
    <p:sldId id="273" r:id="rId7"/>
    <p:sldId id="274" r:id="rId8"/>
    <p:sldId id="275" r:id="rId9"/>
    <p:sldId id="27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5" d="100"/>
          <a:sy n="85" d="100"/>
        </p:scale>
        <p:origin x="18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6/9/2021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6/9/2021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6/9/2021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6/9/2021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Konzumacija alkoholnih pića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051363"/>
          </a:xfrm>
        </p:spPr>
        <p:txBody>
          <a:bodyPr>
            <a:normAutofit/>
          </a:bodyPr>
          <a:lstStyle/>
          <a:p>
            <a:r>
              <a:rPr lang="hr-HR" dirty="0"/>
              <a:t>U istraživanju sudjelovali: L. Babaja, M. </a:t>
            </a:r>
            <a:r>
              <a:rPr lang="hr-HR" dirty="0" err="1"/>
              <a:t>Bosić</a:t>
            </a:r>
            <a:r>
              <a:rPr lang="hr-HR" dirty="0"/>
              <a:t>, E. </a:t>
            </a:r>
            <a:r>
              <a:rPr lang="hr-HR" dirty="0" err="1"/>
              <a:t>Emberšić</a:t>
            </a:r>
            <a:r>
              <a:rPr lang="hr-HR" dirty="0"/>
              <a:t>, B. </a:t>
            </a:r>
            <a:r>
              <a:rPr lang="hr-HR" dirty="0" err="1"/>
              <a:t>Engelhart</a:t>
            </a:r>
            <a:r>
              <a:rPr lang="hr-HR" dirty="0"/>
              <a:t>, D. Leko, M. Mađar, B. Omazić, B. </a:t>
            </a:r>
            <a:r>
              <a:rPr lang="hr-HR" dirty="0" err="1"/>
              <a:t>Paravac</a:t>
            </a:r>
            <a:r>
              <a:rPr lang="hr-HR" dirty="0"/>
              <a:t> i E. Župan</a:t>
            </a:r>
            <a:endParaRPr lang="en-US" dirty="0"/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EC096BF0-9745-48CC-9157-4C18B8D60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60">
        <p:fade/>
      </p:transition>
    </mc:Choice>
    <mc:Fallback>
      <p:transition spd="med" advTm="11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088319"/>
            <a:ext cx="9601200" cy="2743200"/>
          </a:xfrm>
        </p:spPr>
        <p:txBody>
          <a:bodyPr/>
          <a:lstStyle/>
          <a:p>
            <a:pPr algn="ctr"/>
            <a:r>
              <a:rPr lang="hr-HR" dirty="0"/>
              <a:t>HVALA NA POZORNOSTI!</a:t>
            </a:r>
            <a:endParaRPr lang="en-US" dirty="0"/>
          </a:p>
        </p:txBody>
      </p:sp>
      <p:pic>
        <p:nvPicPr>
          <p:cNvPr id="9218" name="Picture 2" descr="End of presentation this is - Advice Yoda | Meme Genera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"/>
          <a:stretch/>
        </p:blipFill>
        <p:spPr bwMode="auto">
          <a:xfrm>
            <a:off x="4415821" y="1839608"/>
            <a:ext cx="3360358" cy="32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zapis 2">
            <a:hlinkClick r:id="" action="ppaction://media"/>
            <a:extLst>
              <a:ext uri="{FF2B5EF4-FFF2-40B4-BE49-F238E27FC236}">
                <a16:creationId xmlns:a16="http://schemas.microsoft.com/office/drawing/2014/main" id="{DADA75AD-569B-481E-A0E5-9D00FF6E3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30">
        <p:fade/>
      </p:transition>
    </mc:Choice>
    <mc:Fallback>
      <p:transition spd="med" advTm="3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Adolescenti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022273" cy="3809999"/>
          </a:xfrm>
        </p:spPr>
        <p:txBody>
          <a:bodyPr/>
          <a:lstStyle/>
          <a:p>
            <a:pPr lvl="0"/>
            <a:r>
              <a:rPr lang="hr-HR" dirty="0"/>
              <a:t>U anketi je sudjelovalo 49 ispitanika</a:t>
            </a:r>
          </a:p>
          <a:p>
            <a:pPr lvl="0"/>
            <a:r>
              <a:rPr lang="hr-HR" dirty="0"/>
              <a:t>20 muškaraca, 29 žena</a:t>
            </a:r>
          </a:p>
          <a:p>
            <a:pPr lvl="0"/>
            <a:r>
              <a:rPr lang="hr-HR" dirty="0"/>
              <a:t>Većina adolescenata pije alkohol na tjednoj bazi čak 22</a:t>
            </a:r>
          </a:p>
          <a:p>
            <a:pPr lvl="0"/>
            <a:r>
              <a:rPr lang="hr-HR" dirty="0"/>
              <a:t>Ostali ga piju rjeđe ili ga uopće ne konzumiraju</a:t>
            </a:r>
          </a:p>
          <a:p>
            <a:pPr lvl="0"/>
            <a:r>
              <a:rPr lang="hr-HR" dirty="0"/>
              <a:t>Većinom piju do svojih granica, no nekoliko njih popije i nešto više</a:t>
            </a:r>
          </a:p>
          <a:p>
            <a:endParaRPr lang="en-US" dirty="0"/>
          </a:p>
        </p:txBody>
      </p:sp>
      <p:pic>
        <p:nvPicPr>
          <p:cNvPr id="1026" name="Picture 2" descr="Teenage Binge Drinking: Risks Involved And Ways To stop The Ha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16" y="1646238"/>
            <a:ext cx="3683511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7171" y="583616"/>
            <a:ext cx="1062622" cy="10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Adolescenti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4652818" cy="3809999"/>
          </a:xfrm>
        </p:spPr>
        <p:txBody>
          <a:bodyPr/>
          <a:lstStyle/>
          <a:p>
            <a:pPr lvl="0"/>
            <a:r>
              <a:rPr lang="hr-HR" dirty="0"/>
              <a:t>Većina je barem jednom u životu ili više puta bila u pijanom stanju, no ipak postoje oni koji su rijetko došli do granice pijanstva</a:t>
            </a:r>
          </a:p>
          <a:p>
            <a:pPr lvl="0"/>
            <a:r>
              <a:rPr lang="hr-HR" dirty="0"/>
              <a:t>Najviše adolescenata pije alkohol na rođendanima ili u klubovima, njih 44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2" name="Picture 4" descr="How to Avoid a Teen House Party While You&amp;#39;re Out of Town - Detroit and Ann  Arbor Metro 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02" y="707901"/>
            <a:ext cx="3972775" cy="23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st Teen Dance Clubs and Private Party Venues in New Jers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02" y="3288993"/>
            <a:ext cx="3967039" cy="26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4325772"/>
            <a:ext cx="1303254" cy="13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Adolescenti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4948382" cy="3809999"/>
          </a:xfrm>
        </p:spPr>
        <p:txBody>
          <a:bodyPr/>
          <a:lstStyle/>
          <a:p>
            <a:pPr lvl="0"/>
            <a:r>
              <a:rPr lang="hr-HR" dirty="0"/>
              <a:t>Adolescenti najčešće konzumiraju alkohol zbog zabave ili društva, no postoje i oni koji su se izjasnili kako ga konzumiraju zbog osobnih problema, njih 11</a:t>
            </a:r>
          </a:p>
          <a:p>
            <a:pPr lvl="0"/>
            <a:r>
              <a:rPr lang="hr-HR" dirty="0"/>
              <a:t>Najviše ispijaju žestoka pića i vino</a:t>
            </a:r>
          </a:p>
          <a:p>
            <a:endParaRPr lang="hr-HR" dirty="0"/>
          </a:p>
        </p:txBody>
      </p:sp>
      <p:pic>
        <p:nvPicPr>
          <p:cNvPr id="3078" name="Picture 6" descr="Kermit Frog Wine - Free photo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3453141"/>
            <a:ext cx="3934603" cy="25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ermit shots | Meme Gener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51" y="692935"/>
            <a:ext cx="3435372" cy="25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4222942"/>
            <a:ext cx="1046580" cy="10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Adolescenti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4320308" cy="3809999"/>
          </a:xfrm>
        </p:spPr>
        <p:txBody>
          <a:bodyPr/>
          <a:lstStyle/>
          <a:p>
            <a:pPr lvl="0"/>
            <a:r>
              <a:rPr lang="hr-HR" dirty="0"/>
              <a:t>Adolescenti smatraju kako nabava alkohola ne predstavljala nikakav problem</a:t>
            </a:r>
          </a:p>
          <a:p>
            <a:pPr lvl="0"/>
            <a:r>
              <a:rPr lang="hr-HR" dirty="0"/>
              <a:t>Adolescenti se skrivaju od svojih roditelja kada piju alkohol te ne piju ispred njih i potajno odvajaju od džeparca za njega </a:t>
            </a:r>
          </a:p>
          <a:p>
            <a:endParaRPr lang="hr-HR" dirty="0"/>
          </a:p>
        </p:txBody>
      </p:sp>
      <p:pic>
        <p:nvPicPr>
          <p:cNvPr id="4098" name="Picture 2" descr="Underage Alcohol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 bwMode="auto">
          <a:xfrm>
            <a:off x="5714163" y="2164701"/>
            <a:ext cx="5182437" cy="34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683" y="638802"/>
            <a:ext cx="1174917" cy="11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4643582" cy="3809999"/>
          </a:xfrm>
        </p:spPr>
        <p:txBody>
          <a:bodyPr/>
          <a:lstStyle/>
          <a:p>
            <a:r>
              <a:rPr lang="hr-HR" dirty="0"/>
              <a:t>Roditelji imali drugačije odgovore od adolescenata</a:t>
            </a:r>
          </a:p>
          <a:p>
            <a:r>
              <a:rPr lang="hr-HR" dirty="0"/>
              <a:t>Sudjelovalo 49 osoba (32 žene i 17 muškaraca)</a:t>
            </a:r>
          </a:p>
          <a:p>
            <a:r>
              <a:rPr lang="hr-HR" dirty="0"/>
              <a:t>Smatraju kako njihova djeca alkohol ne ispijaju često(realnu sliku ima 8 osoba)</a:t>
            </a:r>
          </a:p>
          <a:p>
            <a:r>
              <a:rPr lang="hr-HR" dirty="0"/>
              <a:t>Većina roditelja je odgovorila kako njihovo dijete popije nekoliko pića ili pak niti jedno</a:t>
            </a:r>
          </a:p>
        </p:txBody>
      </p:sp>
      <p:pic>
        <p:nvPicPr>
          <p:cNvPr id="7170" name="Picture 2" descr="Parents&amp;#39; Communication with Teens About Dating is Changing During the  Pandemic - WCW&amp;#39;s Women Change Worlds Blog | Wellesley Centers for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38" y="2275512"/>
            <a:ext cx="4832062" cy="32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7026" y="770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4394200" cy="3809999"/>
          </a:xfrm>
        </p:spPr>
        <p:txBody>
          <a:bodyPr/>
          <a:lstStyle/>
          <a:p>
            <a:r>
              <a:rPr lang="hr-HR" dirty="0"/>
              <a:t>10 roditelja potvrdilo je kako smatra da je njegovo ili njezino dijete bilo u alkoholiziranom stanju</a:t>
            </a:r>
          </a:p>
          <a:p>
            <a:r>
              <a:rPr lang="hr-HR" dirty="0"/>
              <a:t>Odgovori na pitanja o mjestu i prigodi ispijanja alkohola poklapaju se s odgovorima adolescenata (zabave, rođendani, klubovi)</a:t>
            </a:r>
          </a:p>
          <a:p>
            <a:r>
              <a:rPr lang="hr-HR" dirty="0"/>
              <a:t>Roditelji nisu svjesni kako neka djeca alkohol ispijaju zbog osobnih problema (nitko nije odabrao taj odgovor).</a:t>
            </a:r>
          </a:p>
        </p:txBody>
      </p:sp>
      <p:pic>
        <p:nvPicPr>
          <p:cNvPr id="6150" name="Picture 6" descr="Teen drinking may damage ability to cope with stress | Science News for  Stude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4006"/>
          <a:stretch/>
        </p:blipFill>
        <p:spPr bwMode="auto">
          <a:xfrm>
            <a:off x="5877230" y="2409464"/>
            <a:ext cx="5019370" cy="29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6915" y="770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4495800" cy="3809999"/>
          </a:xfrm>
        </p:spPr>
        <p:txBody>
          <a:bodyPr/>
          <a:lstStyle/>
          <a:p>
            <a:r>
              <a:rPr lang="hr-HR" dirty="0"/>
              <a:t>Najviše roditelja smatra kako adolescenti najviše piju pivo i vino zbog nižih cijena u odnosu na žestoka pića</a:t>
            </a:r>
          </a:p>
          <a:p>
            <a:r>
              <a:rPr lang="hr-HR" dirty="0"/>
              <a:t>Neki roditelji su svjesni kako djeca odvajaju novce za alkoholna pića (12 roditelja se ne slaže s tim)</a:t>
            </a:r>
          </a:p>
        </p:txBody>
      </p:sp>
      <p:pic>
        <p:nvPicPr>
          <p:cNvPr id="5122" name="Picture 2" descr="Is Beer or Wine Healthi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958614"/>
            <a:ext cx="5140228" cy="38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1315" y="503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474855" cy="3809999"/>
          </a:xfrm>
        </p:spPr>
        <p:txBody>
          <a:bodyPr/>
          <a:lstStyle/>
          <a:p>
            <a:r>
              <a:rPr lang="hr-HR" dirty="0"/>
              <a:t>Mišljenja adolescenata i roditelja se razlikuju</a:t>
            </a:r>
          </a:p>
          <a:p>
            <a:r>
              <a:rPr lang="hr-HR" dirty="0"/>
              <a:t>U nekim pitanjima se slažu (npr. kada se radi o prigodi ili mjestu ispijanja alkohola)</a:t>
            </a:r>
          </a:p>
          <a:p>
            <a:r>
              <a:rPr lang="hr-HR" dirty="0"/>
              <a:t>Treba poticati otvorenost adolescenata i roditelja kako bi se izbjegle neugodne i opasne situacije</a:t>
            </a:r>
          </a:p>
          <a:p>
            <a:r>
              <a:rPr lang="hr-HR" dirty="0"/>
              <a:t>Roditelji bi se trebali prisjetiti njihove mladosti i kako su i oni nekada bili mladi te pokušati malo više razumjeti adolescente</a:t>
            </a:r>
          </a:p>
        </p:txBody>
      </p:sp>
      <p:pic>
        <p:nvPicPr>
          <p:cNvPr id="8194" name="Picture 2" descr="Idea idea bulb light bulb icon - Colourful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55" y="1447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B9B17501-D3AC-4B19-83DB-17CF5CE54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304">
        <p:fade/>
      </p:transition>
    </mc:Choice>
    <mc:Fallback>
      <p:transition spd="med" advTm="25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8F9C59F1450743959CE3C2C49F7079" ma:contentTypeVersion="2" ma:contentTypeDescription="Stvaranje novog dokumenta." ma:contentTypeScope="" ma:versionID="b6cc30821b7f3d4206a444c3534e1c17">
  <xsd:schema xmlns:xsd="http://www.w3.org/2001/XMLSchema" xmlns:xs="http://www.w3.org/2001/XMLSchema" xmlns:p="http://schemas.microsoft.com/office/2006/metadata/properties" xmlns:ns2="5a43b413-e402-4bd2-8f5a-6b375044a4df" targetNamespace="http://schemas.microsoft.com/office/2006/metadata/properties" ma:root="true" ma:fieldsID="4026fadaa91dd707051c68eb58da50b9" ns2:_="">
    <xsd:import namespace="5a43b413-e402-4bd2-8f5a-6b375044a4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3b413-e402-4bd2-8f5a-6b375044a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C293DD-5012-49E8-A1A1-EA3D6EAECE1E}"/>
</file>

<file path=customXml/itemProps2.xml><?xml version="1.0" encoding="utf-8"?>
<ds:datastoreItem xmlns:ds="http://schemas.openxmlformats.org/officeDocument/2006/customXml" ds:itemID="{22743661-1EC0-4FD7-9DE0-716871B52F4E}"/>
</file>

<file path=customXml/itemProps3.xml><?xml version="1.0" encoding="utf-8"?>
<ds:datastoreItem xmlns:ds="http://schemas.openxmlformats.org/officeDocument/2006/customXml" ds:itemID="{0CA414C0-C9FA-4000-B79E-97B58E117FD6}"/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84</TotalTime>
  <Words>393</Words>
  <Application>Microsoft Office PowerPoint</Application>
  <PresentationFormat>Široki zaslon</PresentationFormat>
  <Paragraphs>36</Paragraphs>
  <Slides>10</Slides>
  <Notes>1</Notes>
  <HiddenSlides>0</HiddenSlides>
  <MMClips>10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2" baseType="lpstr">
      <vt:lpstr>Arial</vt:lpstr>
      <vt:lpstr>Diamond Grid 16x9</vt:lpstr>
      <vt:lpstr>Konzumacija alkoholnih pića</vt:lpstr>
      <vt:lpstr>Adolescenti</vt:lpstr>
      <vt:lpstr>Adolescenti</vt:lpstr>
      <vt:lpstr>Adolescenti</vt:lpstr>
      <vt:lpstr>Adolescenti</vt:lpstr>
      <vt:lpstr>Roditelji</vt:lpstr>
      <vt:lpstr>Roditelji</vt:lpstr>
      <vt:lpstr>Roditelji</vt:lpstr>
      <vt:lpstr>Zaključak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Konzumacija alkoholnih pića</dc:title>
  <dc:creator>Mislav Omazić</dc:creator>
  <cp:lastModifiedBy>Dora Leko</cp:lastModifiedBy>
  <cp:revision>10</cp:revision>
  <dcterms:created xsi:type="dcterms:W3CDTF">2021-06-07T18:15:16Z</dcterms:created>
  <dcterms:modified xsi:type="dcterms:W3CDTF">2021-06-09T12:32:19Z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0x010100F28F9C59F1450743959CE3C2C49F7079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