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0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u="sng">
              <a:solidFill>
                <a:srgbClr val="92D050"/>
              </a:solidFill>
            </a:defRPr>
          </a:pPr>
          <a:endParaRPr lang="sr-Latn-C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Izvori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Obnovljivi izvori</c:v>
                </c:pt>
                <c:pt idx="1">
                  <c:v>Biomasa</c:v>
                </c:pt>
                <c:pt idx="2">
                  <c:v>Voda</c:v>
                </c:pt>
                <c:pt idx="3">
                  <c:v>Energija vjetra, sunca i oceana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0.18000000000000008</c:v>
                </c:pt>
                <c:pt idx="1">
                  <c:v>0.13</c:v>
                </c:pt>
                <c:pt idx="2">
                  <c:v>5.0000000000000031E-2</c:v>
                </c:pt>
                <c:pt idx="3">
                  <c:v>3.0000000000000016E-2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b="0">
                <a:solidFill>
                  <a:srgbClr val="92D050"/>
                </a:solidFill>
              </a:defRPr>
            </a:pPr>
            <a:endParaRPr lang="sr-Latn-CS"/>
          </a:p>
        </c:txPr>
      </c:legendEntry>
      <c:layout/>
      <c:txPr>
        <a:bodyPr/>
        <a:lstStyle/>
        <a:p>
          <a:pPr>
            <a:defRPr>
              <a:solidFill>
                <a:srgbClr val="92D050"/>
              </a:solidFill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A221A0-BFB6-4156-A210-22723D6B1FFA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B5DEFE-EC10-4C75-A49F-8E85D891E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s\lidija\Desktop\prezentacije%20o%20odr&#382;ivoj%20energiji\stjepan%20mesaric%20candrlic\Energy%20efficiency_%20doing%20more%20with%20less.av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514600"/>
            <a:ext cx="7315200" cy="1200329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7200" b="1" u="dbl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Održiva energija</a:t>
            </a:r>
            <a:endParaRPr lang="en-US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4864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Stjepan Mesarić Čandrlić 2.e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 </a:t>
            </a:r>
            <a:r>
              <a:rPr lang="hr-H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Solarno – termičke elektrane u Španjolskoj i SAD-u 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 descr="C:\Documents and Settings\Josip\Desktop\biggestsolarpowerpl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5562600" cy="35723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381000"/>
            <a:ext cx="4589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Izvori energje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Najveća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svjetska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geotermalna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elektrana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Gejzir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Kaliforniji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te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ima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kapacitet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od</a:t>
            </a: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750 MW</a:t>
            </a:r>
          </a:p>
        </p:txBody>
      </p:sp>
      <p:pic>
        <p:nvPicPr>
          <p:cNvPr id="5122" name="Picture 2" descr="C:\Documents and Settings\Josip\Desktop\250px-West_Ford_Flat_Geothermal_Cooling_T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667000"/>
            <a:ext cx="3921210" cy="388619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228600"/>
            <a:ext cx="4589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Izvori energje</a:t>
            </a:r>
            <a:endParaRPr lang="en-US" sz="54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Nove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navike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počinju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danas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za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bolji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život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od</a:t>
            </a:r>
            <a:r>
              <a:rPr lang="en-US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sutra</a:t>
            </a:r>
            <a:r>
              <a:rPr lang="hr-HR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...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Jedna je od poruka Europske komisije čiji je cilj skrenuti pozornost </a:t>
            </a:r>
            <a:r>
              <a:rPr lang="nb-NO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na važnost bolje energetske </a:t>
            </a:r>
            <a:r>
              <a:rPr lang="nb-NO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učinkovitosti</a:t>
            </a:r>
            <a:endParaRPr lang="hr-HR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vi-VN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Europa </a:t>
            </a:r>
            <a:r>
              <a:rPr lang="vi-VN" sz="2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poduzima akcije i poziva svoje građane da je podrže u tome nastojanju, da s manje učine </a:t>
            </a:r>
            <a:r>
              <a:rPr lang="vi-VN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više</a:t>
            </a:r>
            <a:endParaRPr lang="hr-HR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Svake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godine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stotine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organizacija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pojedinaca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preko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zemalja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sudjeluju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u EU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tjednu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održive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381000"/>
            <a:ext cx="5827712" cy="990600"/>
          </a:xfrm>
        </p:spPr>
        <p:txBody>
          <a:bodyPr>
            <a:normAutofit/>
          </a:bodyPr>
          <a:lstStyle/>
          <a:p>
            <a:r>
              <a:rPr lang="hr-HR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Logo konferencije o održivoj energiji 2010 godine (SAD)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C:\Documents and Settings\Josip\Desktop\SIEDO Conference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7351713" cy="437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“Doing more with less”</a:t>
            </a:r>
            <a:endParaRPr lang="en-US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Europa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priželjkuje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da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barem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20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posto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energije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koju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ćemo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koristit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dolazi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iz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obnovljivih</a:t>
            </a:r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izvora</a:t>
            </a:r>
            <a:endParaRPr lang="hr-HR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Energy efficiency_ doing more with les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3124200"/>
            <a:ext cx="4334933" cy="2438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676400" y="1219200"/>
            <a:ext cx="5943600" cy="12191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 </a:t>
            </a:r>
            <a:r>
              <a:rPr lang="hr-H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je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sposobnost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nekog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tijela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ili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mase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tvari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obavi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neki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hr-H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rad</a:t>
            </a:r>
          </a:p>
          <a:p>
            <a:pPr>
              <a:buFont typeface="Wingdings" pitchFamily="2" charset="2"/>
              <a:buChar char="Ø"/>
            </a:pPr>
            <a:r>
              <a:rPr lang="hr-H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Energiju</a:t>
            </a:r>
            <a:r>
              <a:rPr lang="en-US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se ne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može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uništiti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ona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prelazi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iz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jednog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oblika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u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drugi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s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jednog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tijela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na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drugo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uvijek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u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skladu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sa</a:t>
            </a:r>
            <a:r>
              <a: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hr-HR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zakonom očuvanja energije</a:t>
            </a:r>
            <a:endParaRPr lang="en-US" sz="1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1" name="Picture 3" descr="C:\Documents and Settings\Josip\Desktop\energij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590800"/>
            <a:ext cx="7162800" cy="41292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276600" y="228600"/>
            <a:ext cx="2839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Energija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hr-HR" sz="18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Kinetička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energija</a:t>
            </a: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Potencijalna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energija</a:t>
            </a: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Unutarnja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energija</a:t>
            </a: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Električna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energija</a:t>
            </a: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48000" y="2057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00400" y="289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124200" y="3581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0" y="4572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4" name="Picture 12" descr="C:\Documents and Settings\Josip\Desktop\200px-Energija_kinetic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28600"/>
            <a:ext cx="2286000" cy="316547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781800" y="3505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1200" b="1" u="sng" dirty="0" smtClean="0"/>
              <a:t> Prikaz kinetičke energije</a:t>
            </a:r>
            <a:endParaRPr lang="en-US" sz="1200" b="1" u="sng" dirty="0"/>
          </a:p>
        </p:txBody>
      </p:sp>
      <p:pic>
        <p:nvPicPr>
          <p:cNvPr id="3085" name="Picture 13" descr="C:\Documents and Settings\Josip\Desktop\solarni-kolektori-17-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038600"/>
            <a:ext cx="2938512" cy="23050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6248400" y="63246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1200" b="1" u="sng" dirty="0" smtClean="0"/>
              <a:t> Prikaz električne energije</a:t>
            </a:r>
            <a:endParaRPr lang="en-US" sz="1200" b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4191000" y="1828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hr-H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Ek=</a:t>
            </a:r>
            <a:r>
              <a:rPr lang="hr-HR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mv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²</a:t>
            </a:r>
            <a:endParaRPr lang="en-U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hr-H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196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Ep = mgh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19600" y="3429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 =mc</a:t>
            </a:r>
            <a:r>
              <a:rPr lang="el-G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/>
              </a:rPr>
              <a:t>Δ</a:t>
            </a:r>
            <a:r>
              <a:rPr lang="hr-HR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libri"/>
              </a:rPr>
              <a:t>T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Ea = N </a:t>
            </a:r>
            <a:r>
              <a:rPr lang="hr-HR" dirty="0" smtClean="0">
                <a:latin typeface="Calibri"/>
              </a:rPr>
              <a:t>· 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95600" y="457200"/>
            <a:ext cx="2839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dbl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Energije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...</a:t>
            </a:r>
            <a:r>
              <a:rPr lang="en-US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predu</a:t>
            </a:r>
            <a:r>
              <a:rPr lang="hr-HR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vjet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za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razvoj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i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sigurnu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budućnost</a:t>
            </a:r>
            <a:endParaRPr lang="hr-HR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rial" pitchFamily="34" charset="0"/>
              </a:rPr>
              <a:t>Značajni segment održivog razvoja </a:t>
            </a:r>
            <a:r>
              <a:rPr lang="hr-HR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</a:t>
            </a:r>
            <a:r>
              <a:rPr lang="vi-VN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 uključuje uporabu građevnih materijala koji nisu štetni po okoliš, </a:t>
            </a:r>
            <a:r>
              <a:rPr lang="vi-VN" sz="18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rial" pitchFamily="34" charset="0"/>
              </a:rPr>
              <a:t>energ</a:t>
            </a:r>
            <a:r>
              <a:rPr lang="hr-HR" sz="1800" dirty="0">
                <a:solidFill>
                  <a:schemeClr val="accent2">
                    <a:lumMod val="20000"/>
                    <a:lumOff val="80000"/>
                  </a:schemeClr>
                </a:solidFill>
                <a:latin typeface="Book Antiqua" pitchFamily="18" charset="0"/>
                <a:cs typeface="Arial" pitchFamily="34" charset="0"/>
              </a:rPr>
              <a:t>t</a:t>
            </a:r>
            <a:r>
              <a:rPr lang="vi-VN" sz="1800" dirty="0" smtClean="0">
                <a:solidFill>
                  <a:schemeClr val="accent2">
                    <a:lumMod val="20000"/>
                    <a:lumOff val="80000"/>
                  </a:schemeClr>
                </a:solidFill>
                <a:cs typeface="Arial" pitchFamily="34" charset="0"/>
              </a:rPr>
              <a:t>sku</a:t>
            </a:r>
            <a:r>
              <a:rPr lang="vi-VN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vi-VN" sz="1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efikasnost zgrada i gospodarenje otpadom od gradnje i rušenja </a:t>
            </a:r>
            <a:r>
              <a:rPr lang="vi-VN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građevina</a:t>
            </a:r>
            <a:endParaRPr lang="hr-HR" sz="1800" dirty="0" smtClean="0">
              <a:solidFill>
                <a:schemeClr val="accent2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endParaRPr lang="hr-HR" sz="1600" dirty="0"/>
          </a:p>
          <a:p>
            <a:pPr>
              <a:buFont typeface="Wingdings" pitchFamily="2" charset="2"/>
              <a:buChar char="Ø"/>
            </a:pPr>
            <a:endParaRPr lang="hr-HR" sz="1600" dirty="0" smtClean="0"/>
          </a:p>
          <a:p>
            <a:pPr>
              <a:buFont typeface="Wingdings" pitchFamily="2" charset="2"/>
              <a:buChar char="Ø"/>
            </a:pPr>
            <a:endParaRPr lang="hr-HR" sz="1600" dirty="0"/>
          </a:p>
          <a:p>
            <a:pPr>
              <a:buFont typeface="Wingdings" pitchFamily="2" charset="2"/>
              <a:buChar char="Ø"/>
            </a:pPr>
            <a:endParaRPr lang="hr-HR" sz="1600" dirty="0" smtClean="0"/>
          </a:p>
          <a:p>
            <a:pPr>
              <a:buFont typeface="Wingdings" pitchFamily="2" charset="2"/>
              <a:buChar char="Ø"/>
            </a:pPr>
            <a:endParaRPr lang="hr-HR" sz="1600" dirty="0"/>
          </a:p>
          <a:p>
            <a:pPr>
              <a:buFont typeface="Wingdings" pitchFamily="2" charset="2"/>
              <a:buChar char="Ø"/>
            </a:pPr>
            <a:endParaRPr lang="hr-HR" sz="1600" dirty="0" smtClean="0"/>
          </a:p>
          <a:p>
            <a:pPr>
              <a:buFont typeface="Wingdings" pitchFamily="2" charset="2"/>
              <a:buChar char="Ø"/>
            </a:pPr>
            <a:endParaRPr lang="hr-HR" sz="1600" dirty="0"/>
          </a:p>
          <a:p>
            <a:pPr>
              <a:buFont typeface="Wingdings" pitchFamily="2" charset="2"/>
              <a:buChar char="Ø"/>
            </a:pPr>
            <a:endParaRPr lang="hr-HR" sz="1600" dirty="0" smtClean="0"/>
          </a:p>
          <a:p>
            <a:pPr>
              <a:buFont typeface="Wingdings" pitchFamily="2" charset="2"/>
              <a:buChar char="Ø"/>
            </a:pPr>
            <a:endParaRPr lang="hr-HR" sz="1600" dirty="0"/>
          </a:p>
          <a:p>
            <a:pPr>
              <a:buFont typeface="Wingdings" pitchFamily="2" charset="2"/>
              <a:buChar char="Ø"/>
            </a:pPr>
            <a:endParaRPr lang="hr-HR" sz="1600" dirty="0" smtClean="0"/>
          </a:p>
          <a:p>
            <a:pPr>
              <a:buFont typeface="Wingdings" pitchFamily="2" charset="2"/>
              <a:buChar char="Ø"/>
            </a:pPr>
            <a:endParaRPr lang="en-US" sz="1400" dirty="0">
              <a:latin typeface="Calibri" pitchFamily="34" charset="0"/>
            </a:endParaRPr>
          </a:p>
        </p:txBody>
      </p:sp>
      <p:pic>
        <p:nvPicPr>
          <p:cNvPr id="16386" name="Picture 2" descr="C:\Documents and Settings\Josip\Desktop\Sustainable-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124200"/>
            <a:ext cx="3962400" cy="26009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362200" y="5791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/>
              <a:t> </a:t>
            </a:r>
            <a:r>
              <a:rPr lang="en-US" sz="1600" b="1" u="sng" dirty="0" err="1" smtClean="0">
                <a:solidFill>
                  <a:srgbClr val="FFC000"/>
                </a:solidFill>
              </a:rPr>
              <a:t>Održiva</a:t>
            </a:r>
            <a:r>
              <a:rPr lang="en-US" sz="1600" b="1" u="sng" dirty="0" smtClean="0">
                <a:solidFill>
                  <a:srgbClr val="FFC000"/>
                </a:solidFill>
              </a:rPr>
              <a:t> </a:t>
            </a:r>
            <a:r>
              <a:rPr lang="en-US" sz="1600" b="1" u="sng" dirty="0" err="1">
                <a:solidFill>
                  <a:srgbClr val="FFC000"/>
                </a:solidFill>
              </a:rPr>
              <a:t>gradnja</a:t>
            </a:r>
            <a:r>
              <a:rPr lang="en-US" sz="1600" b="1" u="sng" dirty="0">
                <a:solidFill>
                  <a:srgbClr val="FFC000"/>
                </a:solidFill>
              </a:rPr>
              <a:t> – </a:t>
            </a:r>
            <a:r>
              <a:rPr lang="en-US" sz="1600" b="1" u="sng" dirty="0" err="1">
                <a:solidFill>
                  <a:srgbClr val="FFC000"/>
                </a:solidFill>
              </a:rPr>
              <a:t>Održiva</a:t>
            </a:r>
            <a:r>
              <a:rPr lang="en-US" sz="1600" b="1" u="sng" dirty="0">
                <a:solidFill>
                  <a:srgbClr val="FFC000"/>
                </a:solidFill>
              </a:rPr>
              <a:t> </a:t>
            </a:r>
            <a:r>
              <a:rPr lang="en-US" sz="1600" b="1" u="sng" dirty="0" err="1">
                <a:solidFill>
                  <a:srgbClr val="FFC000"/>
                </a:solidFill>
              </a:rPr>
              <a:t>energija</a:t>
            </a:r>
            <a:endParaRPr lang="en-US" sz="1600" b="1" u="sng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304800"/>
            <a:ext cx="5513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Održiva energija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hr-HR" sz="2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u="sng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Obnovljiva</a:t>
            </a:r>
            <a:r>
              <a:rPr lang="en-US" sz="24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u="sng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energija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 je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energija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stvorena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prirodnih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izvora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poput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sunčeve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svjetlosti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vjetra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kiše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valova</a:t>
            </a:r>
            <a:endParaRPr lang="hr-HR" sz="2400" dirty="0" smtClean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sz="2400" dirty="0" smtClean="0"/>
          </a:p>
          <a:p>
            <a:pPr>
              <a:buFont typeface="Wingdings" pitchFamily="2" charset="2"/>
              <a:buChar char="Ø"/>
            </a:pPr>
            <a:endParaRPr lang="hr-HR" sz="2400" dirty="0"/>
          </a:p>
          <a:p>
            <a:pPr>
              <a:buFont typeface="Wingdings" pitchFamily="2" charset="2"/>
              <a:buChar char="Ø"/>
            </a:pPr>
            <a:r>
              <a:rPr lang="en-US" sz="2400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Tehnologije</a:t>
            </a:r>
            <a:r>
              <a:rPr lang="en-US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obnovljivih</a:t>
            </a:r>
            <a:r>
              <a:rPr lang="en-US" sz="24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izvora</a:t>
            </a:r>
            <a:r>
              <a:rPr lang="en-US" sz="24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u="sng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energije</a:t>
            </a:r>
            <a:r>
              <a:rPr lang="en-US" sz="24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uključuju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sunčevu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energiju,snagu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vjetra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mikro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hidro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energiju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 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energi</a:t>
            </a:r>
            <a:r>
              <a:rPr lang="hr-H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ju</a:t>
            </a:r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biomase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biogoriva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533400"/>
            <a:ext cx="6551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Obnovljiva energija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 2006.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godini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oko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18%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ukupno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potrošene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proizlašlo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obnovljivih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izvora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pri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čemu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13%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otpada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tradicionalnu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biomasu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spaljeno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drvo</a:t>
            </a:r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r-HR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– no to je loše po ljude, zrak i klimu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26" name="Picture 2" descr="C:\Documents and Settings\Josip\Desktop\forest-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505200"/>
            <a:ext cx="4051301" cy="3038475"/>
          </a:xfrm>
          <a:prstGeom prst="rect">
            <a:avLst/>
          </a:prstGeom>
          <a:noFill/>
        </p:spPr>
      </p:pic>
      <p:pic>
        <p:nvPicPr>
          <p:cNvPr id="1028" name="Picture 4" descr="C:\Documents and Settings\Josip\Desktop\biomass-cover-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2651355" cy="34321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0" y="76200"/>
            <a:ext cx="5936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Potrošnja energije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Snaga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vode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sljedeći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najveći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obnovljivi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izvor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3%, 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topla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voda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 (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grijanje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slijedi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1.3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hr-HR" sz="2800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novih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tehnologija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poput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geotermalne</a:t>
            </a:r>
            <a:r>
              <a:rPr lang="en-US" sz="280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energije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vjetra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sunca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oceana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zajednički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iskorišteno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0.8%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ukupno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potrošene</a:t>
            </a:r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energije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Josip\Desktop\green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962400"/>
            <a:ext cx="2743200" cy="27340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447800" y="152400"/>
            <a:ext cx="5936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Potrošnja energije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0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Obnovljivi izvori 18%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Biomasa (spaljeno drvo) 13%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Voda 1,3%</a:t>
            </a:r>
          </a:p>
          <a:p>
            <a:pPr>
              <a:buFont typeface="Wingdings" pitchFamily="2" charset="2"/>
              <a:buChar char="Ø"/>
            </a:pPr>
            <a:r>
              <a:rPr lang="hr-HR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Energija vjetra, sunca i oceana 0,8%</a:t>
            </a:r>
            <a:endParaRPr lang="en-US" sz="2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3124200"/>
          <a:ext cx="5638800" cy="36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81408" y="152400"/>
            <a:ext cx="79303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Grafički prikaz utrošenih materijala </a:t>
            </a:r>
            <a:endParaRPr lang="en-US" sz="36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hr-HR" dirty="0"/>
              <a:t> </a:t>
            </a:r>
            <a:r>
              <a:rPr lang="hr-HR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Fotovoltažne elektrane u Njemačkoj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C:\Documents and Settings\Josip\Desktop\613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350001" cy="4191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09800" y="457200"/>
            <a:ext cx="4820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Izvori energije</a:t>
            </a:r>
            <a:endParaRPr lang="en-US" sz="5400" b="1" u="sng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D8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259</TotalTime>
  <Words>280</Words>
  <Application>Microsoft Office PowerPoint</Application>
  <PresentationFormat>On-screen Show (4:3)</PresentationFormat>
  <Paragraphs>69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Nove navike počinju danas za bolji život od sutra...</vt:lpstr>
      <vt:lpstr>Logo konferencije o održivoj energiji 2010 godine (SAD)</vt:lpstr>
      <vt:lpstr>“Doing more with less”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Održiva energija</dc:title>
  <dc:creator>WarezBB</dc:creator>
  <cp:lastModifiedBy>ucenik</cp:lastModifiedBy>
  <cp:revision>30</cp:revision>
  <dcterms:created xsi:type="dcterms:W3CDTF">2012-05-21T10:34:46Z</dcterms:created>
  <dcterms:modified xsi:type="dcterms:W3CDTF">2012-09-21T08:06:54Z</dcterms:modified>
</cp:coreProperties>
</file>