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70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title>
      <c:layout/>
      <c:txPr>
        <a:bodyPr/>
        <a:lstStyle/>
        <a:p>
          <a:pPr>
            <a:defRPr u="sng">
              <a:solidFill>
                <a:srgbClr val="92D050"/>
              </a:solidFill>
            </a:defRPr>
          </a:pPr>
          <a:endParaRPr lang="sr-Latn-CS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Izvori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Obnovljivi izvori</c:v>
                </c:pt>
                <c:pt idx="1">
                  <c:v>Biomasa</c:v>
                </c:pt>
                <c:pt idx="2">
                  <c:v>Voda</c:v>
                </c:pt>
                <c:pt idx="3">
                  <c:v>Energija vjetra, sunca i oceana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0.18000000000000008</c:v>
                </c:pt>
                <c:pt idx="1">
                  <c:v>0.13</c:v>
                </c:pt>
                <c:pt idx="2">
                  <c:v>5.0000000000000031E-2</c:v>
                </c:pt>
                <c:pt idx="3">
                  <c:v>3.0000000000000016E-2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b="0">
                <a:solidFill>
                  <a:srgbClr val="92D050"/>
                </a:solidFill>
              </a:defRPr>
            </a:pPr>
            <a:endParaRPr lang="sr-Latn-CS"/>
          </a:p>
        </c:txPr>
      </c:legendEntry>
      <c:layout/>
      <c:txPr>
        <a:bodyPr/>
        <a:lstStyle/>
        <a:p>
          <a:pPr>
            <a:defRPr>
              <a:solidFill>
                <a:srgbClr val="92D050"/>
              </a:solidFill>
            </a:defRPr>
          </a:pPr>
          <a:endParaRPr lang="sr-Latn-CS"/>
        </a:p>
      </c:txPr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21A0-BFB6-4156-A210-22723D6B1FFA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DEFE-EC10-4C75-A49F-8E85D891E7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21A0-BFB6-4156-A210-22723D6B1FFA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DEFE-EC10-4C75-A49F-8E85D891E7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21A0-BFB6-4156-A210-22723D6B1FFA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DEFE-EC10-4C75-A49F-8E85D891E7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21A0-BFB6-4156-A210-22723D6B1FFA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DEFE-EC10-4C75-A49F-8E85D891E7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21A0-BFB6-4156-A210-22723D6B1FFA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5B5DEFE-EC10-4C75-A49F-8E85D891E7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21A0-BFB6-4156-A210-22723D6B1FFA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DEFE-EC10-4C75-A49F-8E85D891E7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21A0-BFB6-4156-A210-22723D6B1FFA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DEFE-EC10-4C75-A49F-8E85D891E7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21A0-BFB6-4156-A210-22723D6B1FFA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DEFE-EC10-4C75-A49F-8E85D891E7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21A0-BFB6-4156-A210-22723D6B1FFA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DEFE-EC10-4C75-A49F-8E85D891E7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21A0-BFB6-4156-A210-22723D6B1FFA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DEFE-EC10-4C75-A49F-8E85D891E7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21A0-BFB6-4156-A210-22723D6B1FFA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DEFE-EC10-4C75-A49F-8E85D891E7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1A221A0-BFB6-4156-A210-22723D6B1FFA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B5DEFE-EC10-4C75-A49F-8E85D891E7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users\lidija\Desktop\prezentacije%20o%20odr&#382;ivoj%20energiji\stjepan%20mesaric%20candrlic\Energy%20efficiency_%20doing%20more%20with%20less.avi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19200" y="2514600"/>
            <a:ext cx="7315200" cy="1200329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isometricOffAxis2Left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7200" b="1" u="dbl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Održiva energija</a:t>
            </a:r>
            <a:endParaRPr lang="en-US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5486400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/>
              <a:t>Stjepan Mesarić Čandrlić 2.e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r-HR" dirty="0" smtClean="0"/>
              <a:t> </a:t>
            </a:r>
            <a:r>
              <a:rPr lang="hr-HR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Solarno – termičke elektrane u Španjolskoj i SAD-u 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098" name="Picture 2" descr="C:\Documents and Settings\Josip\Desktop\biggestsolarpowerplan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667000"/>
            <a:ext cx="5562600" cy="357231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209800" y="381000"/>
            <a:ext cx="45897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u="sng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Izvori energje</a:t>
            </a:r>
            <a:endParaRPr lang="en-US" sz="5400" b="1" u="sng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r-HR" dirty="0" smtClean="0"/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Najveća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svjetska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geotermalna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elektrana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je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Gejzir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u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Kaliforniji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te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ima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kapacitet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od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b="1" u="sng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750 MW</a:t>
            </a:r>
          </a:p>
        </p:txBody>
      </p:sp>
      <p:pic>
        <p:nvPicPr>
          <p:cNvPr id="5122" name="Picture 2" descr="C:\Documents and Settings\Josip\Desktop\250px-West_Ford_Flat_Geothermal_Cooling_Tow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667000"/>
            <a:ext cx="3921210" cy="3886199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286000" y="228600"/>
            <a:ext cx="45897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u="sng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Izvori energje</a:t>
            </a:r>
            <a:endParaRPr lang="en-US" sz="5400" b="1" u="sng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u="sng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Nove</a:t>
            </a:r>
            <a:r>
              <a:rPr lang="en-US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u="sng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navike</a:t>
            </a:r>
            <a:r>
              <a:rPr lang="en-US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u="sng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počinju</a:t>
            </a:r>
            <a:r>
              <a:rPr lang="en-US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u="sng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danas</a:t>
            </a:r>
            <a:r>
              <a:rPr lang="en-US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u="sng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za</a:t>
            </a:r>
            <a:r>
              <a:rPr lang="en-US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u="sng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bolji</a:t>
            </a:r>
            <a:r>
              <a:rPr lang="en-US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u="sng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život</a:t>
            </a:r>
            <a:r>
              <a:rPr lang="en-US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u="sng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od</a:t>
            </a:r>
            <a:r>
              <a:rPr lang="en-US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sutra</a:t>
            </a:r>
            <a:r>
              <a:rPr lang="hr-HR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...</a:t>
            </a:r>
            <a:endParaRPr lang="en-US" u="sng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hr-HR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Jedna je od poruka Europske komisije čiji je cilj skrenuti pozornost </a:t>
            </a:r>
            <a:r>
              <a:rPr lang="nb-NO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na važnost bolje energetske </a:t>
            </a:r>
            <a:r>
              <a:rPr lang="nb-NO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učinkovitosti</a:t>
            </a:r>
            <a:endParaRPr lang="hr-HR" sz="2400" dirty="0" smtClean="0">
              <a:solidFill>
                <a:schemeClr val="accent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hr-HR" sz="2400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vi-VN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Europa </a:t>
            </a:r>
            <a:r>
              <a:rPr lang="vi-VN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poduzima akcije i poziva svoje građane da je podrže u tome nastojanju, da s manje učine </a:t>
            </a:r>
            <a:r>
              <a:rPr lang="vi-VN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više</a:t>
            </a:r>
            <a:endParaRPr lang="hr-HR" sz="24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hr-HR" sz="2400" dirty="0" smtClean="0">
              <a:solidFill>
                <a:schemeClr val="accent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Svake</a:t>
            </a: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godine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stotine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organizacija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pojedinaca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iz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preko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30 </a:t>
            </a:r>
            <a:r>
              <a:rPr lang="en-US" sz="24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zemalja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sudjeluju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u EU </a:t>
            </a:r>
            <a:r>
              <a:rPr lang="en-US" sz="24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tjednu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održive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energije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 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00200" y="381000"/>
            <a:ext cx="5827712" cy="990600"/>
          </a:xfrm>
        </p:spPr>
        <p:txBody>
          <a:bodyPr>
            <a:normAutofit/>
          </a:bodyPr>
          <a:lstStyle/>
          <a:p>
            <a:r>
              <a:rPr lang="hr-HR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Logo konferencije o održivoj energiji 2010 godine (SAD)</a:t>
            </a:r>
            <a:endParaRPr lang="en-US" u="sng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146" name="Picture 2" descr="C:\Documents and Settings\Josip\Desktop\SIEDO Conference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981200"/>
            <a:ext cx="7351713" cy="4370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“Doing more with less”</a:t>
            </a:r>
            <a:endParaRPr lang="en-US" u="sng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r-HR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Europa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priželjkuje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da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barem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20 </a:t>
            </a:r>
            <a:r>
              <a:rPr lang="en-US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posto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energije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koju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ćemo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koristit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dolazi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iz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obnovljivih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izvora</a:t>
            </a:r>
            <a:endParaRPr lang="hr-HR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hr-HR" dirty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4" name="Energy efficiency_ doing more with less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362200" y="3124200"/>
            <a:ext cx="4334933" cy="24384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  <p:bldLst>
      <p:bldP spid="2" grpId="0"/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1676400" y="1219200"/>
            <a:ext cx="5943600" cy="121919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hr-HR" b="1" dirty="0" smtClean="0"/>
              <a:t> </a:t>
            </a:r>
            <a:r>
              <a:rPr lang="hr-HR" sz="1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Energija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 je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sposobnost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nekog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tijela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ili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mase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tvari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da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obavi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neki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 </a:t>
            </a:r>
            <a:r>
              <a:rPr lang="hr-HR" sz="1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rad</a:t>
            </a:r>
          </a:p>
          <a:p>
            <a:pPr>
              <a:buFont typeface="Wingdings" pitchFamily="2" charset="2"/>
              <a:buChar char="Ø"/>
            </a:pPr>
            <a:r>
              <a:rPr lang="hr-HR" sz="1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Energiju</a:t>
            </a:r>
            <a:r>
              <a:rPr lang="en-US" sz="1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se ne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može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uništiti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ona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prelazi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iz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jednog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oblika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u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drugi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, s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jednog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tijela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na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drugo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i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uvijek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u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skladu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sa</a:t>
            </a:r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 </a:t>
            </a:r>
            <a:r>
              <a:rPr lang="hr-HR" sz="1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zakonom očuvanja energije</a:t>
            </a:r>
            <a:endParaRPr lang="en-US" sz="16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051" name="Picture 3" descr="C:\Documents and Settings\Josip\Desktop\energij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590800"/>
            <a:ext cx="7162800" cy="412925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276600" y="228600"/>
            <a:ext cx="28392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u="sng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Energija</a:t>
            </a:r>
            <a:endParaRPr lang="en-US" sz="5400" b="1" u="sng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hr-HR" sz="1800" dirty="0" smtClean="0"/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18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Kinetička</a:t>
            </a:r>
            <a:r>
              <a:rPr lang="en-US" sz="1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energija</a:t>
            </a:r>
            <a:endParaRPr lang="hr-HR" sz="1800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endParaRPr lang="hr-HR" sz="1800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endParaRPr lang="hr-HR" sz="1800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18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Potencijalna</a:t>
            </a:r>
            <a:r>
              <a:rPr lang="en-US" sz="1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energija</a:t>
            </a:r>
            <a:endParaRPr lang="en-US" sz="18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hr-HR" sz="1800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Unutarnja</a:t>
            </a:r>
            <a:r>
              <a:rPr lang="en-US" sz="1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energija</a:t>
            </a:r>
            <a:endParaRPr lang="en-US" sz="18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hr-HR" sz="1800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hr-HR" sz="1800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Električna</a:t>
            </a:r>
            <a:r>
              <a:rPr lang="en-US" sz="1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energija</a:t>
            </a:r>
            <a:endParaRPr lang="hr-HR" sz="1800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048000" y="20574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200400" y="28956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124200" y="35814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048000" y="45720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4" name="Picture 12" descr="C:\Documents and Settings\Josip\Desktop\200px-Energija_kinetick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228600"/>
            <a:ext cx="2286000" cy="3165475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6781800" y="35052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1200" b="1" u="sng" dirty="0" smtClean="0"/>
              <a:t> Prikaz kinetičke energije</a:t>
            </a:r>
            <a:endParaRPr lang="en-US" sz="1200" b="1" u="sng" dirty="0"/>
          </a:p>
        </p:txBody>
      </p:sp>
      <p:pic>
        <p:nvPicPr>
          <p:cNvPr id="3085" name="Picture 13" descr="C:\Documents and Settings\Josip\Desktop\solarni-kolektori-17-v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4038600"/>
            <a:ext cx="2938512" cy="2305050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6248400" y="6324600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1200" b="1" u="sng" dirty="0" smtClean="0"/>
              <a:t> Prikaz električne energije</a:t>
            </a:r>
            <a:endParaRPr lang="en-US" sz="1200" b="1" u="sng" dirty="0"/>
          </a:p>
        </p:txBody>
      </p:sp>
      <p:sp>
        <p:nvSpPr>
          <p:cNvPr id="28" name="TextBox 27"/>
          <p:cNvSpPr txBox="1"/>
          <p:nvPr/>
        </p:nvSpPr>
        <p:spPr>
          <a:xfrm>
            <a:off x="4191000" y="18288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hr-HR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Ek=</a:t>
            </a:r>
            <a:r>
              <a:rPr lang="hr-HR" u="sng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mv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/>
                <a:cs typeface="Arial"/>
              </a:rPr>
              <a:t>²</a:t>
            </a:r>
            <a:endParaRPr lang="en-US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hr-HR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     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19600" y="2667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Ep = mgh</a:t>
            </a:r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19600" y="3429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Q =mc</a:t>
            </a:r>
            <a:r>
              <a:rPr lang="el-GR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/>
              </a:rPr>
              <a:t>Δ</a:t>
            </a:r>
            <a:r>
              <a:rPr lang="hr-HR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/>
              </a:rPr>
              <a:t>T</a:t>
            </a:r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67200" y="4419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Ea = N </a:t>
            </a:r>
            <a:r>
              <a:rPr lang="hr-HR" dirty="0" smtClean="0">
                <a:latin typeface="Calibri"/>
              </a:rPr>
              <a:t>· t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895600" y="457200"/>
            <a:ext cx="28392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u="dbl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Energije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...</a:t>
            </a:r>
            <a:r>
              <a:rPr lang="en-US" sz="20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predu</a:t>
            </a:r>
            <a:r>
              <a:rPr lang="hr-HR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vjet</a:t>
            </a:r>
            <a:r>
              <a:rPr lang="en-US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za</a:t>
            </a:r>
            <a:r>
              <a:rPr lang="en-US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razvoj</a:t>
            </a:r>
            <a:r>
              <a:rPr lang="en-US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i</a:t>
            </a:r>
            <a:r>
              <a:rPr lang="en-US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sigurnu</a:t>
            </a:r>
            <a:r>
              <a:rPr lang="en-US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budućnost</a:t>
            </a:r>
            <a:endParaRPr lang="hr-HR" sz="20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r-HR" sz="1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hr-HR" sz="18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rial" pitchFamily="34" charset="0"/>
              </a:rPr>
              <a:t>Značajni segment održivog razvoja </a:t>
            </a:r>
            <a:r>
              <a:rPr lang="hr-HR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- </a:t>
            </a:r>
            <a:r>
              <a:rPr lang="vi-VN" sz="1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 uključuje uporabu građevnih materijala koji nisu štetni po okoliš, </a:t>
            </a:r>
            <a:r>
              <a:rPr lang="vi-VN" sz="18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rial" pitchFamily="34" charset="0"/>
              </a:rPr>
              <a:t>energ</a:t>
            </a:r>
            <a:r>
              <a:rPr lang="hr-HR" sz="1800" dirty="0">
                <a:solidFill>
                  <a:schemeClr val="accent2">
                    <a:lumMod val="20000"/>
                    <a:lumOff val="80000"/>
                  </a:schemeClr>
                </a:solidFill>
                <a:latin typeface="Book Antiqua" pitchFamily="18" charset="0"/>
                <a:cs typeface="Arial" pitchFamily="34" charset="0"/>
              </a:rPr>
              <a:t>t</a:t>
            </a:r>
            <a:r>
              <a:rPr lang="vi-VN" sz="18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rial" pitchFamily="34" charset="0"/>
              </a:rPr>
              <a:t>sku</a:t>
            </a:r>
            <a:r>
              <a:rPr lang="vi-VN" sz="1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vi-VN" sz="1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efikasnost zgrada i gospodarenje otpadom od gradnje i rušenja </a:t>
            </a:r>
            <a:r>
              <a:rPr lang="vi-VN" sz="1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građevina</a:t>
            </a:r>
            <a:endParaRPr lang="hr-HR" sz="1800" dirty="0" smtClean="0">
              <a:solidFill>
                <a:schemeClr val="accent2">
                  <a:lumMod val="20000"/>
                  <a:lumOff val="80000"/>
                </a:schemeClr>
              </a:solidFill>
              <a:latin typeface="Book Antiqua" pitchFamily="18" charset="0"/>
            </a:endParaRPr>
          </a:p>
          <a:p>
            <a:pPr>
              <a:buFont typeface="Wingdings" pitchFamily="2" charset="2"/>
              <a:buChar char="Ø"/>
            </a:pPr>
            <a:endParaRPr lang="hr-HR" sz="1600" dirty="0"/>
          </a:p>
          <a:p>
            <a:pPr>
              <a:buFont typeface="Wingdings" pitchFamily="2" charset="2"/>
              <a:buChar char="Ø"/>
            </a:pPr>
            <a:endParaRPr lang="hr-HR" sz="1600" dirty="0" smtClean="0"/>
          </a:p>
          <a:p>
            <a:pPr>
              <a:buFont typeface="Wingdings" pitchFamily="2" charset="2"/>
              <a:buChar char="Ø"/>
            </a:pPr>
            <a:endParaRPr lang="hr-HR" sz="1600" dirty="0"/>
          </a:p>
          <a:p>
            <a:pPr>
              <a:buFont typeface="Wingdings" pitchFamily="2" charset="2"/>
              <a:buChar char="Ø"/>
            </a:pPr>
            <a:endParaRPr lang="hr-HR" sz="1600" dirty="0" smtClean="0"/>
          </a:p>
          <a:p>
            <a:pPr>
              <a:buFont typeface="Wingdings" pitchFamily="2" charset="2"/>
              <a:buChar char="Ø"/>
            </a:pPr>
            <a:endParaRPr lang="hr-HR" sz="1600" dirty="0"/>
          </a:p>
          <a:p>
            <a:pPr>
              <a:buFont typeface="Wingdings" pitchFamily="2" charset="2"/>
              <a:buChar char="Ø"/>
            </a:pPr>
            <a:endParaRPr lang="hr-HR" sz="1600" dirty="0" smtClean="0"/>
          </a:p>
          <a:p>
            <a:pPr>
              <a:buFont typeface="Wingdings" pitchFamily="2" charset="2"/>
              <a:buChar char="Ø"/>
            </a:pPr>
            <a:endParaRPr lang="hr-HR" sz="1600" dirty="0"/>
          </a:p>
          <a:p>
            <a:pPr>
              <a:buFont typeface="Wingdings" pitchFamily="2" charset="2"/>
              <a:buChar char="Ø"/>
            </a:pPr>
            <a:endParaRPr lang="hr-HR" sz="1600" dirty="0" smtClean="0"/>
          </a:p>
          <a:p>
            <a:pPr>
              <a:buFont typeface="Wingdings" pitchFamily="2" charset="2"/>
              <a:buChar char="Ø"/>
            </a:pPr>
            <a:endParaRPr lang="hr-HR" sz="1600" dirty="0"/>
          </a:p>
          <a:p>
            <a:pPr>
              <a:buFont typeface="Wingdings" pitchFamily="2" charset="2"/>
              <a:buChar char="Ø"/>
            </a:pPr>
            <a:endParaRPr lang="hr-HR" sz="1600" dirty="0" smtClean="0"/>
          </a:p>
          <a:p>
            <a:pPr>
              <a:buFont typeface="Wingdings" pitchFamily="2" charset="2"/>
              <a:buChar char="Ø"/>
            </a:pPr>
            <a:endParaRPr lang="en-US" sz="1400" dirty="0">
              <a:latin typeface="Calibri" pitchFamily="34" charset="0"/>
            </a:endParaRPr>
          </a:p>
        </p:txBody>
      </p:sp>
      <p:pic>
        <p:nvPicPr>
          <p:cNvPr id="16386" name="Picture 2" descr="C:\Documents and Settings\Josip\Desktop\Sustainable-Energ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124200"/>
            <a:ext cx="3962400" cy="26009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362200" y="579120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400" dirty="0" smtClean="0"/>
              <a:t> </a:t>
            </a:r>
            <a:r>
              <a:rPr lang="en-US" sz="1600" b="1" u="sng" dirty="0" err="1" smtClean="0">
                <a:solidFill>
                  <a:srgbClr val="FFC000"/>
                </a:solidFill>
              </a:rPr>
              <a:t>Održiva</a:t>
            </a:r>
            <a:r>
              <a:rPr lang="en-US" sz="1600" b="1" u="sng" dirty="0" smtClean="0">
                <a:solidFill>
                  <a:srgbClr val="FFC000"/>
                </a:solidFill>
              </a:rPr>
              <a:t> </a:t>
            </a:r>
            <a:r>
              <a:rPr lang="en-US" sz="1600" b="1" u="sng" dirty="0" err="1">
                <a:solidFill>
                  <a:srgbClr val="FFC000"/>
                </a:solidFill>
              </a:rPr>
              <a:t>gradnja</a:t>
            </a:r>
            <a:r>
              <a:rPr lang="en-US" sz="1600" b="1" u="sng" dirty="0">
                <a:solidFill>
                  <a:srgbClr val="FFC000"/>
                </a:solidFill>
              </a:rPr>
              <a:t> – </a:t>
            </a:r>
            <a:r>
              <a:rPr lang="en-US" sz="1600" b="1" u="sng" dirty="0" err="1">
                <a:solidFill>
                  <a:srgbClr val="FFC000"/>
                </a:solidFill>
              </a:rPr>
              <a:t>Održiva</a:t>
            </a:r>
            <a:r>
              <a:rPr lang="en-US" sz="1600" b="1" u="sng" dirty="0">
                <a:solidFill>
                  <a:srgbClr val="FFC000"/>
                </a:solidFill>
              </a:rPr>
              <a:t> </a:t>
            </a:r>
            <a:r>
              <a:rPr lang="en-US" sz="1600" b="1" u="sng" dirty="0" err="1">
                <a:solidFill>
                  <a:srgbClr val="FFC000"/>
                </a:solidFill>
              </a:rPr>
              <a:t>energija</a:t>
            </a:r>
            <a:endParaRPr lang="en-US" sz="1600" b="1" u="sng" dirty="0">
              <a:solidFill>
                <a:srgbClr val="FFC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52600" y="304800"/>
            <a:ext cx="55130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u="sng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Održiva energija</a:t>
            </a:r>
            <a:endParaRPr lang="en-US" sz="5400" b="1" u="sng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hr-HR" sz="2400" b="1" u="sng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u="sng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Obnovljiva</a:t>
            </a:r>
            <a:r>
              <a:rPr lang="en-US" sz="2400" b="1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energija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 je </a:t>
            </a:r>
            <a:r>
              <a:rPr lang="en-US" sz="24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energija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stvorena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iz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prirodnih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izvora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poput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sunčeve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svjetlosti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, </a:t>
            </a:r>
            <a:r>
              <a:rPr lang="en-US" sz="24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vjetra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, </a:t>
            </a:r>
            <a:r>
              <a:rPr lang="en-US" sz="24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kiše</a:t>
            </a:r>
            <a:r>
              <a:rPr lang="en-US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, </a:t>
            </a:r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valova</a:t>
            </a:r>
            <a:endParaRPr lang="hr-HR" sz="2400" dirty="0" smtClean="0">
              <a:solidFill>
                <a:schemeClr val="accent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hr-HR" sz="2400" dirty="0" smtClean="0"/>
          </a:p>
          <a:p>
            <a:pPr>
              <a:buFont typeface="Wingdings" pitchFamily="2" charset="2"/>
              <a:buChar char="Ø"/>
            </a:pPr>
            <a:endParaRPr lang="hr-HR" sz="2400" dirty="0"/>
          </a:p>
          <a:p>
            <a:pPr>
              <a:buFont typeface="Wingdings" pitchFamily="2" charset="2"/>
              <a:buChar char="Ø"/>
            </a:pPr>
            <a:r>
              <a:rPr lang="en-US" sz="2400" b="1" u="sng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Tehnologije</a:t>
            </a:r>
            <a:r>
              <a:rPr lang="en-US" sz="24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u="sng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obnovljivih</a:t>
            </a:r>
            <a:r>
              <a:rPr lang="en-US" sz="2400" b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u="sng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izvora</a:t>
            </a:r>
            <a:r>
              <a:rPr lang="en-US" sz="2400" b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u="sng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energije</a:t>
            </a:r>
            <a:r>
              <a:rPr lang="en-US" sz="2400" b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uključuju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sunčevu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energiju,snagu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vjetra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mikro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hidro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energiju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 </a:t>
            </a:r>
            <a:r>
              <a:rPr lang="en-US" sz="240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energi</a:t>
            </a:r>
            <a:r>
              <a:rPr lang="hr-HR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ju</a:t>
            </a:r>
            <a:r>
              <a:rPr lang="en-US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biomase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 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i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biogoriva</a:t>
            </a:r>
            <a:endParaRPr lang="en-US" sz="2400" dirty="0">
              <a:solidFill>
                <a:schemeClr val="accent3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400" y="533400"/>
            <a:ext cx="65517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u="sng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Obnovljiva energija</a:t>
            </a:r>
            <a:endParaRPr lang="en-US" sz="5400" b="1" u="sng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U 2006. </a:t>
            </a:r>
            <a:r>
              <a:rPr lang="en-US" sz="24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godini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oko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18% </a:t>
            </a:r>
            <a:r>
              <a:rPr lang="en-US" sz="24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ukupno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potrošene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energije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proizlašlo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4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iz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obnovljivih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izvora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energije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pri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čemu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13% </a:t>
            </a:r>
            <a:r>
              <a:rPr lang="en-US" sz="24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otpada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tradicionalnu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biomasu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spaljeno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drvo</a:t>
            </a:r>
            <a:r>
              <a:rPr lang="en-US" sz="24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hr-HR" sz="24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– no to je loše po ljude, zrak i klimu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1026" name="Picture 2" descr="C:\Documents and Settings\Josip\Desktop\forest-fi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505200"/>
            <a:ext cx="4051301" cy="3038475"/>
          </a:xfrm>
          <a:prstGeom prst="rect">
            <a:avLst/>
          </a:prstGeom>
          <a:noFill/>
        </p:spPr>
      </p:pic>
      <p:pic>
        <p:nvPicPr>
          <p:cNvPr id="1028" name="Picture 4" descr="C:\Documents and Settings\Josip\Desktop\biomass-cover-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048000"/>
            <a:ext cx="2651355" cy="343217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524000" y="76200"/>
            <a:ext cx="59362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u="sng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Potrošnja energije</a:t>
            </a:r>
            <a:endParaRPr lang="en-US" sz="5400" b="1" u="sng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r-H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Snaga</a:t>
            </a:r>
            <a:r>
              <a:rPr lang="en-US" sz="28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vode</a:t>
            </a:r>
            <a:r>
              <a:rPr lang="en-US" sz="28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8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sljedeći</a:t>
            </a:r>
            <a:r>
              <a:rPr lang="en-US" sz="28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najveći</a:t>
            </a:r>
            <a:r>
              <a:rPr lang="en-US" sz="28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obnovljivi</a:t>
            </a:r>
            <a:r>
              <a:rPr lang="en-US" sz="28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izvor</a:t>
            </a:r>
            <a:r>
              <a:rPr lang="en-US" sz="28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en-US" sz="28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3%, </a:t>
            </a:r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28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topla</a:t>
            </a:r>
            <a:r>
              <a:rPr lang="en-US" sz="28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voda</a:t>
            </a:r>
            <a:r>
              <a:rPr lang="en-US" sz="28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 (</a:t>
            </a:r>
            <a:r>
              <a:rPr lang="en-US" sz="28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grijanje</a:t>
            </a:r>
            <a:r>
              <a:rPr lang="en-US" sz="28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8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slijedi</a:t>
            </a:r>
            <a:r>
              <a:rPr lang="en-US" sz="28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en-US" sz="28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1.3</a:t>
            </a:r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%</a:t>
            </a:r>
            <a:endParaRPr lang="hr-HR" sz="2800" dirty="0" smtClean="0">
              <a:solidFill>
                <a:schemeClr val="accent5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hr-HR" sz="2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Iz</a:t>
            </a:r>
            <a:r>
              <a:rPr lang="en-US" sz="2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novih</a:t>
            </a:r>
            <a:r>
              <a:rPr lang="en-US" sz="2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tehnologija</a:t>
            </a:r>
            <a:r>
              <a:rPr lang="en-US" sz="2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poput</a:t>
            </a:r>
            <a:r>
              <a:rPr lang="en-US" sz="2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u="sng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geotermalne</a:t>
            </a:r>
            <a:r>
              <a:rPr lang="en-US" sz="2800" u="sng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u="sng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energije</a:t>
            </a:r>
            <a:r>
              <a:rPr lang="en-US" sz="2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, </a:t>
            </a:r>
            <a:r>
              <a:rPr lang="en-US" sz="28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energije</a:t>
            </a:r>
            <a:r>
              <a:rPr lang="en-US" sz="2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vjetra</a:t>
            </a:r>
            <a:r>
              <a:rPr lang="en-US" sz="2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sunca</a:t>
            </a:r>
            <a:r>
              <a:rPr lang="en-US" sz="2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oceana</a:t>
            </a:r>
            <a:r>
              <a:rPr lang="en-US" sz="2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zajednički</a:t>
            </a:r>
            <a:r>
              <a:rPr lang="en-US" sz="2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8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iskorišteno</a:t>
            </a:r>
            <a:r>
              <a:rPr lang="en-US" sz="2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0.8% </a:t>
            </a:r>
            <a:r>
              <a:rPr lang="en-US" sz="28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od</a:t>
            </a:r>
            <a:r>
              <a:rPr lang="en-US" sz="2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ukupno</a:t>
            </a:r>
            <a:r>
              <a:rPr lang="en-US" sz="2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potrošene</a:t>
            </a:r>
            <a:r>
              <a:rPr lang="en-US" sz="2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energije</a:t>
            </a:r>
            <a:endParaRPr lang="en-US" sz="2800" dirty="0">
              <a:solidFill>
                <a:schemeClr val="accent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Documents and Settings\Josip\Desktop\green-ph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962400"/>
            <a:ext cx="2743200" cy="2734056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447800" y="152400"/>
            <a:ext cx="59362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u="sng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Potrošnja energije</a:t>
            </a:r>
            <a:endParaRPr lang="en-US" sz="5400" b="1" u="sng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7091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hr-HR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Obnovljivi izvori 18%</a:t>
            </a:r>
          </a:p>
          <a:p>
            <a:pPr>
              <a:buFont typeface="Wingdings" pitchFamily="2" charset="2"/>
              <a:buChar char="Ø"/>
            </a:pPr>
            <a:r>
              <a:rPr lang="hr-HR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Biomasa (spaljeno drvo) 13%</a:t>
            </a:r>
          </a:p>
          <a:p>
            <a:pPr>
              <a:buFont typeface="Wingdings" pitchFamily="2" charset="2"/>
              <a:buChar char="Ø"/>
            </a:pPr>
            <a:r>
              <a:rPr lang="hr-HR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Voda 1,3%</a:t>
            </a:r>
          </a:p>
          <a:p>
            <a:pPr>
              <a:buFont typeface="Wingdings" pitchFamily="2" charset="2"/>
              <a:buChar char="Ø"/>
            </a:pPr>
            <a:r>
              <a:rPr lang="hr-HR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Energija vjetra, sunca i oceana 0,8%</a:t>
            </a:r>
            <a:endParaRPr lang="en-US" sz="2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524000" y="3124200"/>
          <a:ext cx="5638800" cy="360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781408" y="152400"/>
            <a:ext cx="793037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3600" b="1" u="sng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Grafički prikaz utrošenih materijala </a:t>
            </a:r>
            <a:endParaRPr lang="en-US" sz="3600" b="1" u="sng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Char char="Ø"/>
            </a:pPr>
            <a:r>
              <a:rPr lang="hr-HR" dirty="0"/>
              <a:t> </a:t>
            </a:r>
            <a:r>
              <a:rPr lang="hr-HR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Fotovoltažne elektrane u Njemačkoj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074" name="Picture 2" descr="C:\Documents and Settings\Josip\Desktop\613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209800"/>
            <a:ext cx="6350001" cy="4191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209800" y="457200"/>
            <a:ext cx="48205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u="sng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Izvori energije</a:t>
            </a:r>
            <a:endParaRPr lang="en-US" sz="5400" b="1" u="sng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D8D0C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259</TotalTime>
  <Words>280</Words>
  <Application>Microsoft Office PowerPoint</Application>
  <PresentationFormat>On-screen Show (4:3)</PresentationFormat>
  <Paragraphs>69</Paragraphs>
  <Slides>14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Nove navike počinju danas za bolji život od sutra...</vt:lpstr>
      <vt:lpstr>Logo konferencije o održivoj energiji 2010 godine (SAD)</vt:lpstr>
      <vt:lpstr>“Doing more with less”</vt:lpstr>
    </vt:vector>
  </TitlesOfParts>
  <Company>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Održiva energija</dc:title>
  <dc:creator>WarezBB</dc:creator>
  <cp:lastModifiedBy>ucenik</cp:lastModifiedBy>
  <cp:revision>30</cp:revision>
  <dcterms:created xsi:type="dcterms:W3CDTF">2012-05-21T10:34:46Z</dcterms:created>
  <dcterms:modified xsi:type="dcterms:W3CDTF">2012-09-21T08:06:54Z</dcterms:modified>
</cp:coreProperties>
</file>