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4" r:id="rId4"/>
    <p:sldId id="285" r:id="rId5"/>
    <p:sldId id="286" r:id="rId6"/>
    <p:sldId id="287" r:id="rId7"/>
    <p:sldId id="280" r:id="rId8"/>
    <p:sldId id="281" r:id="rId9"/>
    <p:sldId id="283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2" autoAdjust="0"/>
    <p:restoredTop sz="95596" autoAdjust="0"/>
  </p:normalViewPr>
  <p:slideViewPr>
    <p:cSldViewPr>
      <p:cViewPr>
        <p:scale>
          <a:sx n="100" d="100"/>
          <a:sy n="100" d="100"/>
        </p:scale>
        <p:origin x="-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828637-6179-4721-9495-3E3DF2952F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C6380-6DF2-4C97-9E98-85C8CCDD137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B4595-62DB-4293-8676-CF645A775E8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1066800"/>
            <a:ext cx="31242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2057400"/>
            <a:ext cx="31242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868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96136" y="332656"/>
            <a:ext cx="3124200" cy="685800"/>
          </a:xfrm>
        </p:spPr>
        <p:txBody>
          <a:bodyPr/>
          <a:lstStyle/>
          <a:p>
            <a:r>
              <a:rPr lang="hr-HR" dirty="0" smtClean="0"/>
              <a:t>Emilia Ergotić, 2. b</a:t>
            </a:r>
            <a:endParaRPr lang="en-US" dirty="0"/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16016" y="2132856"/>
            <a:ext cx="3945632" cy="1282080"/>
          </a:xfrm>
        </p:spPr>
        <p:txBody>
          <a:bodyPr/>
          <a:lstStyle/>
          <a:p>
            <a:r>
              <a:rPr lang="hr-HR" dirty="0" smtClean="0"/>
              <a:t>Održiva energija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8686800" cy="715963"/>
          </a:xfrm>
        </p:spPr>
        <p:txBody>
          <a:bodyPr/>
          <a:lstStyle/>
          <a:p>
            <a:r>
              <a:rPr lang="hr-HR" sz="4000" dirty="0" smtClean="0"/>
              <a:t>EKOLOŠKI ODRŽIVA ENERGIJA</a:t>
            </a: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608" y="1752600"/>
            <a:ext cx="7338392" cy="462872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800" dirty="0"/>
          </a:p>
          <a:p>
            <a:pPr>
              <a:lnSpc>
                <a:spcPct val="80000"/>
              </a:lnSpc>
              <a:buNone/>
            </a:pPr>
            <a:r>
              <a:rPr lang="hr-HR" sz="1800" dirty="0" smtClean="0"/>
              <a:t>      Čista energija – ona koja prilikom proizvodnje ne očišćuje okoliš i  </a:t>
            </a:r>
          </a:p>
          <a:p>
            <a:pPr>
              <a:lnSpc>
                <a:spcPct val="80000"/>
              </a:lnSpc>
              <a:buNone/>
            </a:pPr>
            <a:r>
              <a:rPr lang="hr-HR" sz="1800" dirty="0" smtClean="0"/>
              <a:t>                                atmosferu(ne stvara stakleničke plinove)</a:t>
            </a:r>
          </a:p>
          <a:p>
            <a:pPr>
              <a:lnSpc>
                <a:spcPct val="80000"/>
              </a:lnSpc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                  - obnovljiva energija</a:t>
            </a:r>
          </a:p>
          <a:p>
            <a:pPr>
              <a:lnSpc>
                <a:spcPct val="80000"/>
              </a:lnSpc>
              <a:buNone/>
            </a:pPr>
            <a:endParaRPr lang="hr-HR" sz="1800" dirty="0" smtClean="0"/>
          </a:p>
        </p:txBody>
      </p:sp>
      <p:pic>
        <p:nvPicPr>
          <p:cNvPr id="9218" name="Picture 2" descr="http://hercegovina.info/img/repository/2010/03/web_image/foto-zavirili-smo-u-hrvatski-elektricni-auto__b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4176000" cy="2760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386104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Automobil kojeg pokreće električna energija.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715963"/>
          </a:xfrm>
        </p:spPr>
        <p:txBody>
          <a:bodyPr/>
          <a:lstStyle/>
          <a:p>
            <a:r>
              <a:rPr lang="hr-HR" dirty="0" smtClean="0"/>
              <a:t>Solarna energija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- može se koristiti samo u onim područjima u kojima nema vegetacija( pustinje)</a:t>
            </a:r>
          </a:p>
          <a:p>
            <a:pPr>
              <a:lnSpc>
                <a:spcPct val="80000"/>
              </a:lnSpc>
              <a:buNone/>
            </a:pP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    </a:t>
            </a:r>
            <a:endParaRPr lang="hr-HR" sz="1600" dirty="0"/>
          </a:p>
        </p:txBody>
      </p:sp>
      <p:pic>
        <p:nvPicPr>
          <p:cNvPr id="1026" name="Picture 2" descr="http://www.grimex.at/img/solar_pan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795601" cy="2520280"/>
          </a:xfrm>
          <a:prstGeom prst="rect">
            <a:avLst/>
          </a:prstGeom>
          <a:noFill/>
        </p:spPr>
      </p:pic>
      <p:pic>
        <p:nvPicPr>
          <p:cNvPr id="1028" name="Picture 4" descr="Super-zeleni auto pokreće solarna energ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429000" cy="2562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53732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Automobil kojeg pokreće solarna energija.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732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</a:rPr>
              <a:t>Solarne ćelije</a:t>
            </a:r>
            <a:r>
              <a:rPr lang="hr-HR" sz="1600" dirty="0" smtClean="0">
                <a:solidFill>
                  <a:schemeClr val="bg1"/>
                </a:solidFill>
              </a:rPr>
              <a:t> – Pretvorba solarne energije direktno u električnu energiju.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686800" cy="715963"/>
          </a:xfrm>
        </p:spPr>
        <p:txBody>
          <a:bodyPr/>
          <a:lstStyle/>
          <a:p>
            <a:r>
              <a:rPr lang="hr-HR" dirty="0" smtClean="0"/>
              <a:t>Energija vode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-</a:t>
            </a:r>
            <a:r>
              <a:rPr lang="vi-VN" sz="1600" dirty="0" smtClean="0"/>
              <a:t>još je jedan od izvora čijim se iskorištavanjem ne</a:t>
            </a:r>
            <a:r>
              <a:rPr lang="hr-HR" sz="1600" dirty="0" smtClean="0"/>
              <a:t> proizvode negativni učinci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 za vodu</a:t>
            </a:r>
          </a:p>
          <a:p>
            <a:pPr>
              <a:lnSpc>
                <a:spcPct val="80000"/>
              </a:lnSpc>
              <a:buNone/>
            </a:pP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NEDOSTATAK         </a:t>
            </a:r>
            <a:r>
              <a:rPr lang="vi-VN" sz="1600" dirty="0" smtClean="0"/>
              <a:t>brojni izgrađeni objekti kao što su brane mogu</a:t>
            </a: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 </a:t>
            </a:r>
            <a:r>
              <a:rPr lang="vi-VN" sz="1600" dirty="0" smtClean="0"/>
              <a:t>itekako utjecati na okoliš</a:t>
            </a: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endParaRPr lang="hr-HR" sz="1600" dirty="0" smtClean="0"/>
          </a:p>
          <a:p>
            <a:pPr>
              <a:lnSpc>
                <a:spcPct val="80000"/>
              </a:lnSpc>
              <a:buNone/>
            </a:pPr>
            <a:endParaRPr lang="hr-HR" sz="16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123728" y="2492896"/>
            <a:ext cx="360040" cy="288032"/>
          </a:xfrm>
          <a:prstGeom prst="rightArrow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602" name="Picture 2" descr="http://www.izvorienergije.com/slike/voda_hidroelektrana_ita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2990850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87727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</a:rPr>
              <a:t>Hidroelektrana Itaipu.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86104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</a:rPr>
              <a:t> Da bi se poništio utjecaj oscilacije protoka vode na rijekama se grade ogromne brane. Zbog toga se mijenja biološka slika krajolika.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715963"/>
          </a:xfrm>
        </p:spPr>
        <p:txBody>
          <a:bodyPr/>
          <a:lstStyle/>
          <a:p>
            <a:r>
              <a:rPr lang="hr-HR" dirty="0" smtClean="0"/>
              <a:t>Energija vjetra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-nema negativan učinak na okoliš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-osim što njihove vjetrenjače mogu dovesti većeg stradavanja ptica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-pretpostavka je kako frekvencije koje vjetrenjače proizvode mogu kod ljudi </a:t>
            </a:r>
          </a:p>
          <a:p>
            <a:pPr>
              <a:lnSpc>
                <a:spcPct val="80000"/>
              </a:lnSpc>
              <a:buNone/>
            </a:pPr>
            <a:r>
              <a:rPr lang="hr-HR" sz="1600" dirty="0" smtClean="0"/>
              <a:t>  zazvati anksioznost i glavobolje</a:t>
            </a:r>
          </a:p>
          <a:p>
            <a:pPr>
              <a:lnSpc>
                <a:spcPct val="80000"/>
              </a:lnSpc>
              <a:buNone/>
            </a:pP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400506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 Poznate su </a:t>
            </a:r>
            <a:r>
              <a:rPr lang="hr-HR" sz="1600" b="1" dirty="0" smtClean="0">
                <a:solidFill>
                  <a:schemeClr val="bg1"/>
                </a:solidFill>
              </a:rPr>
              <a:t>vjetrenjače</a:t>
            </a:r>
            <a:r>
              <a:rPr lang="hr-HR" sz="1600" dirty="0" smtClean="0">
                <a:solidFill>
                  <a:schemeClr val="bg1"/>
                </a:solidFill>
              </a:rPr>
              <a:t> iz stare Nizozemske gdje su na farmama koristili </a:t>
            </a:r>
            <a:r>
              <a:rPr lang="hr-HR" sz="1600" b="1" dirty="0" smtClean="0">
                <a:solidFill>
                  <a:schemeClr val="bg1"/>
                </a:solidFill>
              </a:rPr>
              <a:t>vjetrenjače</a:t>
            </a:r>
            <a:r>
              <a:rPr lang="hr-HR" sz="1600" dirty="0" smtClean="0">
                <a:solidFill>
                  <a:schemeClr val="bg1"/>
                </a:solidFill>
              </a:rPr>
              <a:t> za crpljenje vode ili mljevenje žita.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26628" name="Picture 4" descr="http://img204.imageshack.us/img204/8316/mg1109x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4209678" cy="280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686800" cy="715963"/>
          </a:xfrm>
        </p:spPr>
        <p:txBody>
          <a:bodyPr/>
          <a:lstStyle/>
          <a:p>
            <a:r>
              <a:rPr lang="hr-HR" sz="4000" dirty="0" smtClean="0"/>
              <a:t>EKONOMSKI ODRŽIVA </a:t>
            </a:r>
            <a:br>
              <a:rPr lang="hr-HR" sz="4000" dirty="0" smtClean="0"/>
            </a:br>
            <a:r>
              <a:rPr lang="hr-HR" sz="4000" dirty="0" smtClean="0"/>
              <a:t>ENERGIJA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12976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sz="1800" dirty="0" smtClean="0"/>
              <a:t>-energija čija proizvodnja donosi barem </a:t>
            </a:r>
          </a:p>
          <a:p>
            <a:pPr>
              <a:lnSpc>
                <a:spcPct val="80000"/>
              </a:lnSpc>
              <a:buNone/>
            </a:pPr>
            <a:r>
              <a:rPr lang="hr-HR" sz="1800" dirty="0" smtClean="0"/>
              <a:t>minimalnu dobit ili ne posluje s gubitcima</a:t>
            </a:r>
          </a:p>
          <a:p>
            <a:endParaRPr lang="hr-HR" dirty="0"/>
          </a:p>
        </p:txBody>
      </p:sp>
      <p:pic>
        <p:nvPicPr>
          <p:cNvPr id="4100" name="Picture 4" descr="https://encrypted-tbn0.google.com/images?q=tbn:ANd9GcTcuX5bEb9BilGsiUVbwtNHeCXGNMeEl0paySv8giEIVUcjHlMw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246697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715963"/>
          </a:xfrm>
        </p:spPr>
        <p:txBody>
          <a:bodyPr/>
          <a:lstStyle/>
          <a:p>
            <a:r>
              <a:rPr lang="hr-HR" sz="4000" dirty="0" smtClean="0"/>
              <a:t>SOCIJALNO ODRŽIVA ENERGIJA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852936"/>
            <a:ext cx="4938936" cy="2736304"/>
          </a:xfrm>
        </p:spPr>
        <p:txBody>
          <a:bodyPr/>
          <a:lstStyle/>
          <a:p>
            <a:pPr>
              <a:buNone/>
            </a:pPr>
            <a:r>
              <a:rPr lang="hr-HR" sz="1800" dirty="0" smtClean="0"/>
              <a:t>-energija koju stanovništvo neke zemlje</a:t>
            </a:r>
          </a:p>
          <a:p>
            <a:pPr>
              <a:buNone/>
            </a:pPr>
            <a:r>
              <a:rPr lang="hr-HR" sz="1800" dirty="0" smtClean="0"/>
              <a:t>  može platiti/koristiti ( novac, uređaji,</a:t>
            </a:r>
          </a:p>
          <a:p>
            <a:pPr>
              <a:buNone/>
            </a:pPr>
            <a:r>
              <a:rPr lang="hr-HR" sz="1800" dirty="0" smtClean="0"/>
              <a:t>  informacije i sl.)</a:t>
            </a:r>
            <a:endParaRPr lang="hr-HR" sz="1800" dirty="0"/>
          </a:p>
        </p:txBody>
      </p:sp>
      <p:pic>
        <p:nvPicPr>
          <p:cNvPr id="5122" name="Picture 2" descr="http://static.nacional.hr/img/391f0094ba3d0874542d33d70d1d05a9_70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00037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715963"/>
          </a:xfrm>
        </p:spPr>
        <p:txBody>
          <a:bodyPr/>
          <a:lstStyle/>
          <a:p>
            <a:r>
              <a:rPr lang="hr-HR" sz="4000" dirty="0" smtClean="0"/>
              <a:t>Geotermalna energija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315200" cy="4191000"/>
          </a:xfrm>
        </p:spPr>
        <p:txBody>
          <a:bodyPr/>
          <a:lstStyle/>
          <a:p>
            <a:pPr>
              <a:buNone/>
            </a:pPr>
            <a:r>
              <a:rPr lang="hr-HR" sz="1800" dirty="0" smtClean="0">
                <a:solidFill>
                  <a:schemeClr val="accent3"/>
                </a:solidFill>
              </a:rPr>
              <a:t>-nalazi se ispod Zemljine površine</a:t>
            </a:r>
          </a:p>
          <a:p>
            <a:pPr>
              <a:buNone/>
            </a:pPr>
            <a:endParaRPr lang="hr-HR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accent3"/>
                </a:solidFill>
              </a:rPr>
              <a:t>-količina takve </a:t>
            </a:r>
            <a:r>
              <a:rPr lang="hr-HR" sz="1800" dirty="0">
                <a:solidFill>
                  <a:schemeClr val="accent3"/>
                </a:solidFill>
              </a:rPr>
              <a:t>energije je tako velika da se može smatrati </a:t>
            </a:r>
            <a:r>
              <a:rPr lang="hr-HR" sz="1800" dirty="0" smtClean="0">
                <a:solidFill>
                  <a:schemeClr val="accent3"/>
                </a:solidFill>
              </a:rPr>
              <a:t>skoro</a:t>
            </a:r>
          </a:p>
          <a:p>
            <a:pPr>
              <a:buNone/>
            </a:pPr>
            <a:r>
              <a:rPr lang="hr-HR" sz="1800" dirty="0" smtClean="0">
                <a:solidFill>
                  <a:schemeClr val="accent3"/>
                </a:solidFill>
              </a:rPr>
              <a:t> neiscrpnom        </a:t>
            </a:r>
          </a:p>
          <a:p>
            <a:pPr>
              <a:buNone/>
            </a:pPr>
            <a:endParaRPr lang="hr-HR" sz="1800" dirty="0">
              <a:solidFill>
                <a:schemeClr val="accent3"/>
              </a:solidFill>
            </a:endParaRPr>
          </a:p>
          <a:p>
            <a:pPr>
              <a:buNone/>
            </a:pPr>
            <a:endParaRPr lang="hr-HR" sz="18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chemeClr val="accent3"/>
                </a:solidFill>
              </a:rPr>
              <a:t> </a:t>
            </a:r>
            <a:r>
              <a:rPr lang="hr-HR" sz="1800" dirty="0" smtClean="0">
                <a:solidFill>
                  <a:schemeClr val="accent3"/>
                </a:solidFill>
              </a:rPr>
              <a:t>                                                             </a:t>
            </a:r>
          </a:p>
          <a:p>
            <a:pPr>
              <a:buNone/>
            </a:pPr>
            <a:endParaRPr lang="hr-HR" sz="1800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accent3"/>
                </a:solidFill>
              </a:rPr>
              <a:t>                                                          </a:t>
            </a:r>
          </a:p>
          <a:p>
            <a:pPr>
              <a:buNone/>
            </a:pPr>
            <a:endParaRPr lang="hr-HR" sz="1800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hr-HR" sz="1800" dirty="0">
                <a:solidFill>
                  <a:schemeClr val="accent3"/>
                </a:solidFill>
              </a:rPr>
              <a:t> </a:t>
            </a:r>
            <a:r>
              <a:rPr lang="hr-HR" sz="1800" dirty="0" smtClean="0">
                <a:solidFill>
                  <a:schemeClr val="accent3"/>
                </a:solidFill>
              </a:rPr>
              <a:t>                                                        </a:t>
            </a:r>
            <a:endParaRPr lang="hr-HR" sz="1800" dirty="0">
              <a:solidFill>
                <a:schemeClr val="accent3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979712" y="2564904"/>
            <a:ext cx="360040" cy="360040"/>
          </a:xfrm>
          <a:prstGeom prst="rightArrow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649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chemeClr val="accent3"/>
                </a:solidFill>
                <a:latin typeface="+mj-lt"/>
              </a:rPr>
              <a:t>obnovljivi izvor energije</a:t>
            </a:r>
            <a:endParaRPr lang="hr-HR" sz="1800" dirty="0">
              <a:latin typeface="+mj-lt"/>
            </a:endParaRPr>
          </a:p>
        </p:txBody>
      </p:sp>
      <p:pic>
        <p:nvPicPr>
          <p:cNvPr id="4100" name="Picture 4" descr="http://static.ddmcdn.com/gif/10-reasons-geothermal-energ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3429000" cy="2286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5976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bg1"/>
                </a:solidFill>
                <a:latin typeface="+mj-lt"/>
              </a:rPr>
              <a:t>Zemljina jezgra je toplija od površine Sunca!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40050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bg1"/>
                </a:solidFill>
                <a:latin typeface="+mj-lt"/>
              </a:rPr>
              <a:t>Geotermalna energija je glavni izvor energije </a:t>
            </a:r>
          </a:p>
          <a:p>
            <a:pPr algn="l"/>
            <a:r>
              <a:rPr lang="hr-HR" sz="1800" dirty="0" smtClean="0">
                <a:solidFill>
                  <a:schemeClr val="bg1"/>
                </a:solidFill>
                <a:latin typeface="+mj-lt"/>
              </a:rPr>
              <a:t>                na Islandu!</a:t>
            </a:r>
            <a:endParaRPr lang="hr-HR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465313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bg1"/>
                </a:solidFill>
              </a:rPr>
              <a:t>SAD je glavni u proizvodnji geotermalne</a:t>
            </a:r>
          </a:p>
          <a:p>
            <a:pPr algn="l"/>
            <a:r>
              <a:rPr lang="hr-HR" sz="1800" dirty="0" smtClean="0">
                <a:solidFill>
                  <a:schemeClr val="bg1"/>
                </a:solidFill>
              </a:rPr>
              <a:t> energije s geotermalnim elektranama u </a:t>
            </a:r>
          </a:p>
          <a:p>
            <a:pPr algn="l"/>
            <a:r>
              <a:rPr lang="hr-HR" sz="1800" dirty="0" smtClean="0">
                <a:solidFill>
                  <a:schemeClr val="bg1"/>
                </a:solidFill>
              </a:rPr>
              <a:t> 7 država!</a:t>
            </a:r>
            <a:endParaRPr lang="hr-H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715963"/>
          </a:xfrm>
        </p:spPr>
        <p:txBody>
          <a:bodyPr/>
          <a:lstStyle/>
          <a:p>
            <a:r>
              <a:rPr lang="hr-HR" dirty="0" smtClean="0"/>
              <a:t>Biomasa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315200" cy="4191000"/>
          </a:xfrm>
        </p:spPr>
        <p:txBody>
          <a:bodyPr/>
          <a:lstStyle/>
          <a:p>
            <a:pPr>
              <a:buNone/>
            </a:pPr>
            <a:r>
              <a:rPr lang="hr-HR" sz="1800" dirty="0" smtClean="0"/>
              <a:t>-može se direktno </a:t>
            </a:r>
            <a:r>
              <a:rPr lang="hr-HR" sz="1800" dirty="0"/>
              <a:t>upotrebljavati kao gorivo ili za proizvodnju </a:t>
            </a:r>
            <a:r>
              <a:rPr lang="hr-HR" sz="1800" dirty="0" smtClean="0"/>
              <a:t> tekućeg</a:t>
            </a:r>
          </a:p>
          <a:p>
            <a:pPr>
              <a:buNone/>
            </a:pPr>
            <a:r>
              <a:rPr lang="hr-HR" sz="1800" dirty="0" smtClean="0"/>
              <a:t> biogoriva</a:t>
            </a:r>
          </a:p>
          <a:p>
            <a:pPr>
              <a:buNone/>
            </a:pPr>
            <a:r>
              <a:rPr lang="hr-HR" sz="1800" dirty="0" smtClean="0"/>
              <a:t>-b</a:t>
            </a:r>
            <a:r>
              <a:rPr lang="hr-HR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iogorivo</a:t>
            </a:r>
            <a:r>
              <a:rPr lang="hr-HR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proizvedeno u </a:t>
            </a:r>
            <a:r>
              <a:rPr lang="hr-HR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poljoprivredi (dizel, etanol ili bioplin) mogu</a:t>
            </a:r>
          </a:p>
          <a:p>
            <a:pPr>
              <a:buNone/>
            </a:pPr>
            <a:r>
              <a:rPr lang="hr-HR" sz="1800" dirty="0" smtClean="0"/>
              <a:t> </a:t>
            </a:r>
            <a:r>
              <a:rPr lang="hr-HR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biti </a:t>
            </a:r>
            <a:r>
              <a:rPr lang="hr-HR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sagorena u motorima s unutarnjim izgaranjem ili </a:t>
            </a:r>
            <a:r>
              <a:rPr lang="hr-HR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bojlerima</a:t>
            </a:r>
          </a:p>
          <a:p>
            <a:pPr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/>
          </a:p>
        </p:txBody>
      </p:sp>
      <p:pic>
        <p:nvPicPr>
          <p:cNvPr id="2050" name="Picture 2" descr="http://www.poslovni-savjetnik.com/sites/default/files/imagecache/slika_vijesti_velika/biom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4320479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45811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Prerada drvne biomase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94199"/>
      </a:lt2>
      <a:accent1>
        <a:srgbClr val="3452C2"/>
      </a:accent1>
      <a:accent2>
        <a:srgbClr val="417DDF"/>
      </a:accent2>
      <a:accent3>
        <a:srgbClr val="FFFFFF"/>
      </a:accent3>
      <a:accent4>
        <a:srgbClr val="404040"/>
      </a:accent4>
      <a:accent5>
        <a:srgbClr val="AEB3DD"/>
      </a:accent5>
      <a:accent6>
        <a:srgbClr val="3A71CA"/>
      </a:accent6>
      <a:hlink>
        <a:srgbClr val="1A63B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94199"/>
        </a:lt2>
        <a:accent1>
          <a:srgbClr val="3452C2"/>
        </a:accent1>
        <a:accent2>
          <a:srgbClr val="417DDF"/>
        </a:accent2>
        <a:accent3>
          <a:srgbClr val="FFFFFF"/>
        </a:accent3>
        <a:accent4>
          <a:srgbClr val="404040"/>
        </a:accent4>
        <a:accent5>
          <a:srgbClr val="AEB3DD"/>
        </a:accent5>
        <a:accent6>
          <a:srgbClr val="3A71CA"/>
        </a:accent6>
        <a:hlink>
          <a:srgbClr val="1A63B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279</TotalTime>
  <Words>245</Words>
  <Application>Microsoft Office PowerPoint</Application>
  <PresentationFormat>On-screen Show (4:3)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powerpoint-template</vt:lpstr>
      <vt:lpstr>Održiva energija</vt:lpstr>
      <vt:lpstr>EKOLOŠKI ODRŽIVA ENERGIJA</vt:lpstr>
      <vt:lpstr>Solarna energija</vt:lpstr>
      <vt:lpstr>Energija vode</vt:lpstr>
      <vt:lpstr>Energija vjetra</vt:lpstr>
      <vt:lpstr>EKONOMSKI ODRŽIVA  ENERGIJA</vt:lpstr>
      <vt:lpstr>SOCIJALNO ODRŽIVA ENERGIJA</vt:lpstr>
      <vt:lpstr>Geotermalna energija</vt:lpstr>
      <vt:lpstr>Biomasa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Održiva energija</dc:title>
  <dc:creator>Ceca</dc:creator>
  <cp:lastModifiedBy>ucenik</cp:lastModifiedBy>
  <cp:revision>29</cp:revision>
  <dcterms:created xsi:type="dcterms:W3CDTF">2012-05-25T09:55:50Z</dcterms:created>
  <dcterms:modified xsi:type="dcterms:W3CDTF">2012-09-21T08:51:39Z</dcterms:modified>
</cp:coreProperties>
</file>