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9" r:id="rId4"/>
    <p:sldId id="260" r:id="rId5"/>
    <p:sldId id="281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B3FA-BD2C-4830-B61B-25A1F7F43A22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1374-487F-42AB-AB72-57F9D685E4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0460-AB62-4A42-9D87-3DD97AC8364F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04F1-DEB6-427A-AE42-6688B5F6DC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F43C-F047-4110-9669-0C92D0B9C2AA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3827-1E35-4D6C-ACDD-403860C57E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D0DA-6E3A-41CD-B6D5-150F8211B0B1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118D-D584-4C16-B15B-6D75467BDE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823B-729A-4D7B-832E-60B158D67193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4CE7-34C8-4A60-AD95-236A379F99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4B16-0054-425A-BFAD-A830F79EBCA1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EBA2-BA4F-453D-A8F4-D5BCFB26E1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9657-A75E-4D0E-8EAB-DAB6F4B668A7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D403-DC5D-4983-8C87-9809389B93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F8B8-64C4-4158-80A5-916C4AC02EF7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3A3D-B77C-4A51-BCCE-DD062AB240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ADC2-28AF-4DA1-8B98-9C19A7650376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8025-2ADE-489E-8F8A-2F10998126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847A-B984-4301-8183-AFF7A0401046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B81D-830B-4EE6-912B-77031EB3F2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D657-952A-4248-8E61-2B1AE54D68E2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4F37-BEDE-48C9-A442-5914F05EC4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89ED59C-7A5D-42EC-9C25-92B0E6CDE577}" type="datetimeFigureOut">
              <a:rPr lang="hr-HR"/>
              <a:pPr>
                <a:defRPr/>
              </a:pPr>
              <a:t>29.5.2012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4E7B1F5-C926-47A1-A659-8E07FF2EBC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052" name="Picture 5" descr="http://www.presentationmagazine.com/Backgrounds/river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53292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Lucida Calligraphy" pitchFamily="66" charset="0"/>
                <a:ea typeface="Batang" pitchFamily="18" charset="-127"/>
                <a:cs typeface="Leelawadee" pitchFamily="34" charset="-34"/>
              </a:rPr>
              <a:t>Obnovljivi izvori  energije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1268" name="Picture 2" descr="http://www.geog.pmf.unizg.hr/e_skola/geo/mini/obnov_izvori_energ/images/karta%202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525621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124075" y="6381750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Hidroelektrane i termoelektrane u Hrvatskoj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r-HR" smtClean="0"/>
              <a:t> Ne može se koristiti posvuda jer podrazumijeva obilje brzo tekuće vode, a poželjno je i da je ima dovoljno cijele godine. Da bi se poništio utjecaj oscilacija vodostaja grade se brane i akumulacijska jezera. To znatno diže cijenu cijele elektrane, a i diže se razina podzemnih voda u okolici akumulacije.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3316" name="Picture 4" descr="http://www.poslovnipuls.com/wp-content/uploads/2011/02/hidroelektrana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88913"/>
            <a:ext cx="51593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www.izvorienergije.com/slike/voda_hy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97200"/>
            <a:ext cx="51228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algn="ctr" eaLnBrk="1" hangingPunct="1">
              <a:buFont typeface="Wingdings 2" pitchFamily="18" charset="2"/>
              <a:buNone/>
            </a:pPr>
            <a:r>
              <a:rPr lang="hr-HR" smtClean="0"/>
              <a:t>Razina podzemnih voda ima dosta utjecaja na biljni i životinjski svijet, pa prema tome hidroenergija nije sasvim bezopasna za okoliš. Procjenjuje se da je iskorišteno oko 25 % svjetskog hidroenergetskog potencijala. Većina neiskorištenog potencijala nalazi se u nerazvijenim zemljama.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5364" name="Picture 2" descr="http://www.blogovanje.com/_N_/images/Su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185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835150" y="6165850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Lucida Calligraphy" pitchFamily="66" charset="0"/>
              </a:rPr>
              <a:t>Sunčeva energija-obnovljivi izvor energije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r-HR" smtClean="0"/>
              <a:t>P</a:t>
            </a:r>
            <a:r>
              <a:rPr lang="vi-VN" smtClean="0"/>
              <a:t>od nazivom „solarna energija“ smatra se energija prikupljena od sunčeva svjetla. </a:t>
            </a:r>
            <a:endParaRPr lang="hr-HR" smtClean="0"/>
          </a:p>
        </p:txBody>
      </p:sp>
      <p:pic>
        <p:nvPicPr>
          <p:cNvPr id="16388" name="Picture 2" descr="http://www.eko.zagreb.hr/UserDocsImages/Slike/solarni%20konektori/Primjena%20Solarnih%20kolektora%20u%20ku%C4%87anst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205038"/>
            <a:ext cx="5514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91512" cy="5759450"/>
          </a:xfrm>
        </p:spPr>
        <p:txBody>
          <a:bodyPr>
            <a:normAutofit fontScale="8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Solarna energija može biti primijenjena na mnogo načina, </a:t>
            </a:r>
            <a:r>
              <a:rPr lang="hr-HR" dirty="0" smtClean="0"/>
              <a:t>    </a:t>
            </a:r>
            <a:r>
              <a:rPr lang="vi-VN" dirty="0" smtClean="0"/>
              <a:t>uključujući slijedeće: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vi-VN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Proizvodnja električne energije uporabom fotovoltnih solarnih ćelija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Proizvodnja vodika uporabom fotoelektrokemijskih ćelija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Proizvodnja električne energije zagrijavanjem uhvaćenog zraka koji okreće turbine u solarnom tornju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Zagrijavanje zgrada, direktno kroz konstrukciju pasivne solarne zgrade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Zagrijavanje vode ili zraka za kućanstva zbog tople vode i topline prostora pomoću solarno toplinskih panela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vi-VN" dirty="0" smtClean="0"/>
              <a:t>• Zagrijavanje i hlađenje zraka kroz uporabu solarnih kamina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 smtClean="0"/>
              <a:t>         itd..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8436" name="Picture 2" descr="http://www.agropress.org.rs/files/solarna_energ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08050"/>
            <a:ext cx="589438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9460" name="Picture 4" descr="http://resources.monitor.hr/generated/articles/0022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12875"/>
            <a:ext cx="51847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0484" name="Picture 2" descr="http://www.thingstalk.net/data/files/billeder/energikilder/vindmoe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8707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124075" y="6021388"/>
            <a:ext cx="5472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              Vjetar-obnovljivi izvor energije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hr-H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hr-HR" smtClean="0"/>
              <a:t>Černobilska nuklearna katastrofa, koja se dogodila 26. travnja 1986. svakako je najgora nuklearna katastrofa u ljudskoj povijesti koja je osvijestila svjetsku javnost oko potencijala opasnosti koju u sebi nosi nuklearna energija.</a:t>
            </a:r>
          </a:p>
          <a:p>
            <a:pPr eaLnBrk="1" hangingPunct="1"/>
            <a:endParaRPr lang="hr-HR" smtClean="0"/>
          </a:p>
          <a:p>
            <a:pPr eaLnBrk="1" hangingPunct="1">
              <a:buFont typeface="Wingdings 2" pitchFamily="18" charset="2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-252413" y="1125538"/>
            <a:ext cx="8229601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mtClean="0"/>
              <a:t>     </a:t>
            </a:r>
            <a:r>
              <a:rPr lang="vi-VN" smtClean="0"/>
              <a:t>Protok zraka može se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upotrebljavati za pokretanje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vjetroturbina. Područja gdje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su vjetrovi snažniji i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učestaliji, poput priobalja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i mjesta velike nadmorske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visine, preporučljiva su za </a:t>
            </a:r>
            <a:r>
              <a:rPr lang="hr-HR" smtClean="0"/>
              <a:t/>
            </a:r>
            <a:br>
              <a:rPr lang="hr-HR" smtClean="0"/>
            </a:br>
            <a:r>
              <a:rPr lang="vi-VN" smtClean="0"/>
              <a:t>izgradnju vjetroparkova.</a:t>
            </a:r>
          </a:p>
        </p:txBody>
      </p:sp>
      <p:pic>
        <p:nvPicPr>
          <p:cNvPr id="21508" name="Picture 2" descr="http://www.znet.hr/wp-content/uploads/Ilustracija-vjetrenja%C4%8De-475x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565400"/>
            <a:ext cx="4524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708525"/>
          </a:xfrm>
        </p:spPr>
        <p:txBody>
          <a:bodyPr/>
          <a:lstStyle/>
          <a:p>
            <a:pPr algn="ctr" eaLnBrk="1" hangingPunct="1"/>
            <a:r>
              <a:rPr lang="hr-HR" sz="2400" smtClean="0"/>
              <a:t>Smatra se da je dugoročni tehnički potencijal energije vjetra  zapravo pet puta veći od konačne svjetske proizvodnje energije, tj. da je 40 puta veći od trenutne potražnje energije. </a:t>
            </a:r>
          </a:p>
          <a:p>
            <a:pPr algn="ctr" eaLnBrk="1" hangingPunct="1"/>
            <a:r>
              <a:rPr lang="hr-HR" sz="2400" smtClean="0"/>
              <a:t>Snaga vjetra je obnovljiva i ne uzrokuje stakleničke plinove (ugljikov dioksid i metan) tijekom rada.</a:t>
            </a:r>
          </a:p>
          <a:p>
            <a:pPr algn="ctr" eaLnBrk="1" hangingPunct="1"/>
            <a:endParaRPr lang="hr-HR" smtClean="0"/>
          </a:p>
        </p:txBody>
      </p:sp>
      <p:pic>
        <p:nvPicPr>
          <p:cNvPr id="22532" name="Picture 2" descr="http://www.odraz.hr/news/big/media/64911/vjetrenj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517683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604837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 smtClean="0"/>
              <a:t>Ostali obnovljivi  izvori energije:</a:t>
            </a:r>
            <a:br>
              <a:rPr lang="hr-HR" dirty="0" smtClean="0"/>
            </a:br>
            <a:endParaRPr lang="hr-HR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 smtClean="0">
                <a:solidFill>
                  <a:srgbClr val="00B050"/>
                </a:solidFill>
              </a:rPr>
              <a:t>Biogorivo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2400" dirty="0" smtClean="0"/>
              <a:t>Biljke upotrebljavaju</a:t>
            </a:r>
            <a:br>
              <a:rPr lang="hr-HR" sz="2400" dirty="0" smtClean="0"/>
            </a:br>
            <a:r>
              <a:rPr lang="hr-HR" sz="2400" dirty="0" smtClean="0"/>
              <a:t> fotosintezu za rast i</a:t>
            </a:r>
            <a:br>
              <a:rPr lang="hr-HR" sz="2400" dirty="0" smtClean="0"/>
            </a:br>
            <a:r>
              <a:rPr lang="hr-HR" sz="2400" dirty="0" smtClean="0"/>
              <a:t> proizvodnju biomase</a:t>
            </a:r>
            <a:br>
              <a:rPr lang="hr-HR" sz="2400" dirty="0" smtClean="0"/>
            </a:br>
            <a:r>
              <a:rPr lang="hr-HR" sz="2400" dirty="0" smtClean="0"/>
              <a:t> koja se može direktno </a:t>
            </a:r>
            <a:br>
              <a:rPr lang="hr-HR" sz="2400" dirty="0" smtClean="0"/>
            </a:br>
            <a:r>
              <a:rPr lang="hr-HR" sz="2400" dirty="0" smtClean="0"/>
              <a:t>upotrebljavati kao gorivo </a:t>
            </a:r>
            <a:br>
              <a:rPr lang="hr-HR" sz="2400" dirty="0" smtClean="0"/>
            </a:br>
            <a:r>
              <a:rPr lang="hr-HR" sz="2400" dirty="0" smtClean="0"/>
              <a:t>ili za proizvodnju tekućeg </a:t>
            </a:r>
            <a:br>
              <a:rPr lang="hr-HR" sz="2400" dirty="0" smtClean="0"/>
            </a:br>
            <a:r>
              <a:rPr lang="hr-HR" sz="2400" dirty="0" smtClean="0"/>
              <a:t>biogoriva. </a:t>
            </a:r>
            <a:br>
              <a:rPr lang="hr-HR" sz="2400" dirty="0" smtClean="0"/>
            </a:br>
            <a:r>
              <a:rPr lang="hr-HR" sz="2400" dirty="0" smtClean="0"/>
              <a:t>Biogorivo proizvedeno u </a:t>
            </a:r>
            <a:br>
              <a:rPr lang="hr-HR" sz="2400" dirty="0" smtClean="0"/>
            </a:br>
            <a:r>
              <a:rPr lang="hr-HR" sz="2400" dirty="0" smtClean="0"/>
              <a:t>poljoprivredi:  biodiezel, </a:t>
            </a:r>
            <a:br>
              <a:rPr lang="hr-HR" sz="2400" dirty="0" smtClean="0"/>
            </a:br>
            <a:r>
              <a:rPr lang="hr-HR" sz="2400" dirty="0" smtClean="0"/>
              <a:t>etanol i bioplin (često kao </a:t>
            </a:r>
            <a:br>
              <a:rPr lang="hr-HR" sz="2400" dirty="0" smtClean="0"/>
            </a:br>
            <a:r>
              <a:rPr lang="hr-HR" sz="2400" dirty="0" smtClean="0"/>
              <a:t>nusprodukt kultivirane </a:t>
            </a:r>
            <a:br>
              <a:rPr lang="hr-HR" sz="2400" dirty="0" smtClean="0"/>
            </a:br>
            <a:r>
              <a:rPr lang="hr-HR" sz="2400" dirty="0" smtClean="0"/>
              <a:t>šečerne trske).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3556" name="Picture 2" descr="http://planb.hr/wp-content/uploads/2011/12/Budu%C4%87nost-biogoriva-390x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05500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sz="3100" dirty="0" smtClean="0">
                <a:solidFill>
                  <a:srgbClr val="00B0F0"/>
                </a:solidFill>
              </a:rPr>
              <a:t/>
            </a:r>
            <a:br>
              <a:rPr lang="hr-HR" sz="3100" dirty="0" smtClean="0">
                <a:solidFill>
                  <a:srgbClr val="00B0F0"/>
                </a:solidFill>
              </a:rPr>
            </a:br>
            <a:r>
              <a:rPr lang="hr-HR" sz="3100" dirty="0" smtClean="0">
                <a:solidFill>
                  <a:srgbClr val="00B0F0"/>
                </a:solidFill>
              </a:rPr>
              <a:t>Geotermalna energija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Nastaje polaganim </a:t>
            </a:r>
            <a:br>
              <a:rPr lang="hr-HR" dirty="0" smtClean="0"/>
            </a:br>
            <a:r>
              <a:rPr lang="hr-HR" dirty="0" smtClean="0"/>
              <a:t>prirodnim raspadanjem </a:t>
            </a:r>
            <a:br>
              <a:rPr lang="hr-HR" dirty="0" smtClean="0"/>
            </a:br>
            <a:r>
              <a:rPr lang="hr-HR" dirty="0" smtClean="0"/>
              <a:t>radioaktivnih elemenata </a:t>
            </a:r>
            <a:br>
              <a:rPr lang="hr-HR" dirty="0" smtClean="0"/>
            </a:br>
            <a:r>
              <a:rPr lang="hr-HR" dirty="0" smtClean="0"/>
              <a:t>koji se nalaze u zemljinoj </a:t>
            </a:r>
            <a:br>
              <a:rPr lang="hr-HR" dirty="0" smtClean="0"/>
            </a:br>
            <a:r>
              <a:rPr lang="hr-HR" dirty="0" smtClean="0"/>
              <a:t>unutrašnjosti. Ovaj izvor </a:t>
            </a:r>
            <a:br>
              <a:rPr lang="hr-HR" dirty="0" smtClean="0"/>
            </a:br>
            <a:r>
              <a:rPr lang="hr-HR" dirty="0" smtClean="0"/>
              <a:t>energije ima brojne prednosti. </a:t>
            </a:r>
            <a:br>
              <a:rPr lang="hr-HR" dirty="0" smtClean="0"/>
            </a:br>
            <a:r>
              <a:rPr lang="hr-HR" dirty="0" smtClean="0"/>
              <a:t>On je jeftin, stabilan i trajan. </a:t>
            </a:r>
            <a:br>
              <a:rPr lang="hr-HR" dirty="0" smtClean="0"/>
            </a:br>
            <a:r>
              <a:rPr lang="hr-HR" dirty="0" smtClean="0"/>
              <a:t>Budući da nema dodatnih </a:t>
            </a:r>
            <a:br>
              <a:rPr lang="hr-HR" dirty="0" smtClean="0"/>
            </a:br>
            <a:r>
              <a:rPr lang="hr-HR" dirty="0" smtClean="0"/>
              <a:t>potreba za gorivom nema </a:t>
            </a:r>
            <a:br>
              <a:rPr lang="hr-HR" dirty="0" smtClean="0"/>
            </a:br>
            <a:r>
              <a:rPr lang="hr-HR" dirty="0" smtClean="0"/>
              <a:t>niti štetnih emisija, osim </a:t>
            </a:r>
            <a:br>
              <a:rPr lang="hr-HR" dirty="0" smtClean="0"/>
            </a:br>
            <a:r>
              <a:rPr lang="hr-HR" dirty="0" smtClean="0"/>
              <a:t>vodene pare.  Glavni je </a:t>
            </a:r>
            <a:br>
              <a:rPr lang="hr-HR" dirty="0" smtClean="0"/>
            </a:br>
            <a:r>
              <a:rPr lang="hr-HR" dirty="0" smtClean="0"/>
              <a:t>nedostatak u malom broju</a:t>
            </a:r>
            <a:br>
              <a:rPr lang="hr-HR" dirty="0" smtClean="0"/>
            </a:br>
            <a:r>
              <a:rPr lang="hr-HR" dirty="0" smtClean="0"/>
              <a:t> lokacija gdje se vruća </a:t>
            </a:r>
            <a:br>
              <a:rPr lang="hr-HR" dirty="0" smtClean="0"/>
            </a:br>
            <a:r>
              <a:rPr lang="hr-HR" dirty="0" smtClean="0"/>
              <a:t>voda u podzemlju nalazi </a:t>
            </a:r>
            <a:br>
              <a:rPr lang="hr-HR" dirty="0" smtClean="0"/>
            </a:br>
            <a:r>
              <a:rPr lang="hr-HR" dirty="0" smtClean="0"/>
              <a:t>blizu površine. To su </a:t>
            </a:r>
            <a:br>
              <a:rPr lang="hr-HR" dirty="0" smtClean="0"/>
            </a:br>
            <a:r>
              <a:rPr lang="hr-HR" dirty="0" smtClean="0"/>
              <a:t>tzv. geotermalne zone. 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24580" name="Picture 4" descr="http://zastitaisigurnost.com.hr/portal/wp-content/uploads/2012/04/Strokkur_Geysir_Iceland_2005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81075"/>
            <a:ext cx="38989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5604" name="Picture 2" descr="http://www.geog.pmf.unizg.hr/e_skola/geo/mini/obnov_izvori_energ/images/Slika%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6960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700338" y="5013325"/>
            <a:ext cx="4319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Geotermalni potencijal u Hrvatskoj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188" y="549275"/>
            <a:ext cx="822960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r-HR" sz="2400" smtClean="0"/>
              <a:t>U Hrvatskoj postoji višestoljetna tradicija iskorištavanja geotermalne energije iz prirodnih izvora u medicinske svrhe i za kupanje. Geotermalna energija je osnova na kojima se zasniva ekonomski uspjeh brojnih toplica u Hrvatskoj (Varaždinske, Daruvarske, Stubičke,Bizovačke toplice, Lipik,Topusko i dr.)</a:t>
            </a:r>
          </a:p>
        </p:txBody>
      </p:sp>
      <p:pic>
        <p:nvPicPr>
          <p:cNvPr id="26628" name="Picture 2" descr="http://www.bizovacke-toplice.hr/assets/files/74_kontakt-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068638"/>
            <a:ext cx="63373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vi-VN" sz="1800" smtClean="0"/>
              <a:t>"...Kada bismo samo 3 posto teritorija Hrvatske prekrili Sunčevim pretvornicima u toplinsku i električnu energiju, dobili bismo oko osam puta više od današnje ukupne energetske potrošnje u Hrvatskoj."</a:t>
            </a:r>
          </a:p>
          <a:p>
            <a:pPr eaLnBrk="1" hangingPunct="1"/>
            <a:endParaRPr lang="vi-VN" sz="18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vi-VN" sz="1800" smtClean="0"/>
              <a:t>Dr.sc. Natko Urli s Instituta "Ruđer Bošković" u svom tekstu objavljenom u biltenu Zeleni forum</a:t>
            </a:r>
            <a:endParaRPr lang="hr-HR" sz="1800" smtClean="0"/>
          </a:p>
        </p:txBody>
      </p:sp>
      <p:pic>
        <p:nvPicPr>
          <p:cNvPr id="27652" name="Picture 8" descr="http://www.tportal.hr/ResourceManager/GetImage.aspx?imgId=41373&amp;fmtId=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284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87450" y="1700213"/>
            <a:ext cx="8229600" cy="4710112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>
              <a:buFont typeface="Wingdings 2" pitchFamily="18" charset="2"/>
              <a:buNone/>
            </a:pPr>
            <a:r>
              <a:rPr lang="hr-HR" smtClean="0">
                <a:solidFill>
                  <a:srgbClr val="00B0F0"/>
                </a:solidFill>
              </a:rPr>
              <a:t>Barbara Bilandžić 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mtClean="0">
                <a:solidFill>
                  <a:srgbClr val="00B0F0"/>
                </a:solidFill>
              </a:rPr>
              <a:t>Ivana Ezgeta, 2.a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435600" y="6165850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solidFill>
                  <a:srgbClr val="00B0F0"/>
                </a:solidFill>
              </a:rPr>
              <a:t>          II. gimnazija Osijek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100" name="Picture 2" descr="http://www.osijek031.com/slike/novosti_2009_04/2009_04_26_cernobil_karta_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20713"/>
            <a:ext cx="3810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331913" y="5084763"/>
            <a:ext cx="5976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/>
              <a:t>Područja koje je zahvatila radijacija uzrokovana katastrofom u Černobilu.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r-HR" smtClean="0"/>
              <a:t>Ova nuklearna katastrofa pokazala je kako skupe mogu biti greške prilikom rada s nuklearnim reaktorima, ali je svakako pridonijela početku značajnijih istraživanja na obnovljivim izvorima energije koji nemaju štetne utjecaje na čovjeka i okoliš.</a:t>
            </a:r>
            <a:br>
              <a:rPr lang="hr-HR" smtClean="0"/>
            </a:br>
            <a:r>
              <a:rPr lang="hr-HR" smtClean="0"/>
              <a:t>Zbog toga se taj dan obilježava kao </a:t>
            </a:r>
            <a:br>
              <a:rPr lang="hr-HR" smtClean="0"/>
            </a:br>
            <a:r>
              <a:rPr lang="hr-HR" smtClean="0">
                <a:solidFill>
                  <a:srgbClr val="00B0F0"/>
                </a:solidFill>
              </a:rPr>
              <a:t>Svjetski dan obnovljivih izvora energije</a:t>
            </a:r>
            <a:r>
              <a:rPr lang="hr-HR" smtClean="0"/>
              <a:t>.</a:t>
            </a:r>
          </a:p>
          <a:p>
            <a:pPr algn="ctr"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6148" name="Picture 2" descr="http://www.coolinarika.com/repository/images/_variations/3/0/303dca137c8232f83a003f280bbf883b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3994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763713" y="5949950"/>
            <a:ext cx="5545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Najčešće se koriste energije vjetra, sunca i vode.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7172" name="Picture 5" descr="http://www.door.hr/wordpress/wp-content/uploads/2011/06/ObnovljiviIzvoriEnergije_slikovnica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15888"/>
            <a:ext cx="9563101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313" y="549275"/>
            <a:ext cx="8229601" cy="554355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/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Većina tehnologije obnovljivih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izvora energije se na direktan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ili indirektan način napaja iz Sunca.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Sustav Zemljine atmosfere je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uravnotežen tako da je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toplinsko zračenje u svemiru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jednako pristiglom sunčevom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zračenju što rezultira određenim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 energetskim stupnjem unutar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Zemljinog atmosferskog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sustava što grubo možemo </a:t>
            </a:r>
            <a:b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hr-HR" dirty="0" smtClean="0">
                <a:latin typeface="Baskerville Old Face" pitchFamily="18" charset="0"/>
                <a:ea typeface="Batang" pitchFamily="18" charset="-127"/>
                <a:cs typeface="Arabic Typesetting" pitchFamily="66" charset="-78"/>
              </a:rPr>
              <a:t>opisati kao Zemljina klima</a:t>
            </a:r>
            <a:r>
              <a:rPr lang="hr-HR" dirty="0" smtClean="0">
                <a:ea typeface="Batang" pitchFamily="18" charset="-127"/>
                <a:cs typeface="Arabic Typesetting" pitchFamily="66" charset="-78"/>
              </a:rPr>
              <a:t>.</a:t>
            </a:r>
            <a:endParaRPr lang="hr-HR" dirty="0">
              <a:ea typeface="Batang" pitchFamily="18" charset="-127"/>
              <a:cs typeface="Arabic Typesetting" pitchFamily="66" charset="-78"/>
            </a:endParaRPr>
          </a:p>
        </p:txBody>
      </p:sp>
      <p:pic>
        <p:nvPicPr>
          <p:cNvPr id="8196" name="Picture 2" descr="http://www.aktual.hr/Resource/CropAndResize?url=%257e%252fCms_Data%252fContents%252faktual%252fFolders%252fSlike%252fCOFFEEBREAK%252fZANIMLJIVOSTI%252f%257econtents%252fH262ZZ3WYNJR92K5%252fearth1.jpg&amp;x=0&amp;y=0&amp;width=800&amp;height=800&amp;destWidth=612&amp;destHeight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24685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9220" name="Picture 6" descr="Tumblr_m3k7yyylbs1rpusb0o1_500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79438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419475" y="6381750"/>
            <a:ext cx="504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latin typeface="Lucida Calligraphy" pitchFamily="66" charset="0"/>
              </a:rPr>
              <a:t>Voda-obnovljivi  izvor  energije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hr-H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vi-VN" smtClean="0"/>
              <a:t>Energija vode (hidroenergija) je najznačajniji obnovljivi izvor energije, a ujedno i jedini koji je ekonomski konkurentan fosilnim gorivima i nuklearnoj energiji. </a:t>
            </a:r>
            <a:endParaRPr lang="hr-HR" smtClean="0"/>
          </a:p>
        </p:txBody>
      </p:sp>
      <p:pic>
        <p:nvPicPr>
          <p:cNvPr id="10244" name="Picture 2" descr="http://www.velika-polana.si/slike/c_ml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141663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D8D0C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429</Words>
  <Application>Microsoft Office PowerPoint</Application>
  <PresentationFormat>On-screen Show (4:3)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Lucida Calligraphy</vt:lpstr>
      <vt:lpstr>Batang</vt:lpstr>
      <vt:lpstr>Leelawadee</vt:lpstr>
      <vt:lpstr>Baskerville Old Face</vt:lpstr>
      <vt:lpstr>Arabic Typesetting</vt:lpstr>
      <vt:lpstr>Times New Roman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ucenik</cp:lastModifiedBy>
  <cp:revision>26</cp:revision>
  <dcterms:created xsi:type="dcterms:W3CDTF">2012-05-22T18:33:14Z</dcterms:created>
  <dcterms:modified xsi:type="dcterms:W3CDTF">2012-05-29T16:11:46Z</dcterms:modified>
</cp:coreProperties>
</file>