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F1C4300-75B5-4DCF-A3E2-99D6747C5D5C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A1ABDB-EC18-4C57-BB6B-D0D4ABDCE43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6190" y="188640"/>
            <a:ext cx="7772400" cy="2160240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bg2">
                    <a:lumMod val="50000"/>
                  </a:schemeClr>
                </a:solidFill>
              </a:rPr>
              <a:t>ODRŽIVA ENERGIJA</a:t>
            </a:r>
            <a:endParaRPr lang="hr-HR" sz="5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5824736" cy="129614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Matea Dujmović, 2.b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1825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640" y="5085184"/>
            <a:ext cx="6592696" cy="1008112"/>
          </a:xfrm>
        </p:spPr>
        <p:txBody>
          <a:bodyPr>
            <a:noAutofit/>
          </a:bodyPr>
          <a:lstStyle/>
          <a:p>
            <a:pPr algn="ctr"/>
            <a:r>
              <a:rPr lang="hr-HR" sz="3000" dirty="0" smtClean="0">
                <a:solidFill>
                  <a:schemeClr val="bg2">
                    <a:lumMod val="50000"/>
                  </a:schemeClr>
                </a:solidFill>
              </a:rPr>
              <a:t>ŠTO NAJMANJE ZAGAĐUJE I MOŽE SE UPOTRIJEBITI PRILIKOM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PROIZVODNJE</a:t>
            </a:r>
            <a:r>
              <a:rPr lang="hr-HR" sz="3000" dirty="0" smtClean="0">
                <a:solidFill>
                  <a:schemeClr val="bg2">
                    <a:lumMod val="50000"/>
                  </a:schemeClr>
                </a:solidFill>
              </a:rPr>
              <a:t> ENERGIJE?</a:t>
            </a:r>
            <a:endParaRPr lang="hr-HR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997" y="954431"/>
            <a:ext cx="6777317" cy="3508977"/>
          </a:xfrm>
        </p:spPr>
        <p:txBody>
          <a:bodyPr/>
          <a:lstStyle/>
          <a:p>
            <a:r>
              <a:rPr lang="hr-HR" dirty="0" smtClean="0"/>
              <a:t>Vjetar – najbrže rastući izvor električne energije, ipak ne dostiže dostatnu količinu</a:t>
            </a:r>
          </a:p>
          <a:p>
            <a:r>
              <a:rPr lang="hr-HR" dirty="0" smtClean="0"/>
              <a:t>Vjetro-turbine rijetko postižu više od 30% iskorištena kapaciteta tijekom godine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7067690" cy="17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hr-HR" sz="3800" dirty="0" smtClean="0">
                <a:solidFill>
                  <a:schemeClr val="bg2">
                    <a:lumMod val="50000"/>
                  </a:schemeClr>
                </a:solidFill>
              </a:rPr>
              <a:t>OTPAD</a:t>
            </a:r>
            <a:endParaRPr lang="hr-HR" sz="3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6777317" cy="3508977"/>
          </a:xfrm>
        </p:spPr>
        <p:txBody>
          <a:bodyPr/>
          <a:lstStyle/>
          <a:p>
            <a:r>
              <a:rPr lang="hr-HR" dirty="0" smtClean="0"/>
              <a:t>Stvara veliku zabrinutost u svim razmatranjima održivog razvoja</a:t>
            </a:r>
          </a:p>
          <a:p>
            <a:r>
              <a:rPr lang="hr-HR" dirty="0" smtClean="0"/>
              <a:t>Spaljivanjem fosilnih goriva proizdvodi se prvenstveno ugljikov dioksid (CO</a:t>
            </a:r>
            <a:r>
              <a:rPr lang="hr-HR" baseline="-25000" dirty="0" smtClean="0"/>
              <a:t>2</a:t>
            </a:r>
            <a:r>
              <a:rPr lang="hr-HR" dirty="0" smtClean="0"/>
              <a:t>) koji izaziva efekt staklenika</a:t>
            </a:r>
          </a:p>
          <a:p>
            <a:r>
              <a:rPr lang="hr-HR" dirty="0"/>
              <a:t>N</a:t>
            </a:r>
            <a:r>
              <a:rPr lang="hr-HR" dirty="0" smtClean="0"/>
              <a:t>a žalost, nema učinkovitog načina u izbjegavanju ispuštanja stakleničkih plinova u okoliš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5969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400" dirty="0" smtClean="0">
                <a:solidFill>
                  <a:schemeClr val="bg2">
                    <a:lumMod val="50000"/>
                  </a:schemeClr>
                </a:solidFill>
              </a:rPr>
              <a:t>MEĐUNARODNA GODINA ODRŽIVE ENERGIJE -2012.</a:t>
            </a:r>
            <a:endParaRPr lang="hr-HR" sz="3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6777317" cy="3508977"/>
          </a:xfrm>
        </p:spPr>
        <p:txBody>
          <a:bodyPr/>
          <a:lstStyle/>
          <a:p>
            <a:r>
              <a:rPr lang="hr-HR" dirty="0" smtClean="0"/>
              <a:t>U prosincu 2010. proglasila ju Glavna skupština UN-a</a:t>
            </a:r>
          </a:p>
          <a:p>
            <a:r>
              <a:rPr lang="hr-HR" dirty="0" smtClean="0"/>
              <a:t>Pristup novim povoljnim energetskim uslugama neophodnim za održivi razvoj</a:t>
            </a:r>
          </a:p>
          <a:p>
            <a:r>
              <a:rPr lang="hr-HR" dirty="0" smtClean="0"/>
              <a:t>UN 1956. odredio da se obilježavanjem ‘Međunarodnih godina’ skreće pozornost na glavna pitanja od globalne važnosti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82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bg2">
                    <a:lumMod val="50000"/>
                  </a:schemeClr>
                </a:solidFill>
              </a:rPr>
              <a:t>MISLIMO NA BUDUĆNOST!</a:t>
            </a:r>
            <a:endParaRPr lang="hr-HR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hr-HR" sz="3000" dirty="0" smtClean="0">
                <a:solidFill>
                  <a:schemeClr val="bg2">
                    <a:lumMod val="50000"/>
                  </a:schemeClr>
                </a:solidFill>
              </a:rPr>
              <a:t>ŠTO JE ODRŽIVA ENERGIJA?</a:t>
            </a:r>
            <a:endParaRPr lang="hr-HR" sz="3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88840"/>
            <a:ext cx="6777317" cy="3508977"/>
          </a:xfrm>
        </p:spPr>
        <p:txBody>
          <a:bodyPr/>
          <a:lstStyle/>
          <a:p>
            <a:r>
              <a:rPr lang="hr-HR" dirty="0" smtClean="0"/>
              <a:t>Učinkovit način proizvodnje i iskorištavanja energije sa što manje štetnog utjecaja na okoliš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6992"/>
            <a:ext cx="4681700" cy="2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692696"/>
            <a:ext cx="6777317" cy="3508977"/>
          </a:xfrm>
        </p:spPr>
        <p:txBody>
          <a:bodyPr/>
          <a:lstStyle/>
          <a:p>
            <a:r>
              <a:rPr lang="hr-HR" dirty="0" smtClean="0"/>
              <a:t>Predispozicija za sigurnu budućnost</a:t>
            </a:r>
          </a:p>
          <a:p>
            <a:r>
              <a:rPr lang="hr-HR" dirty="0" smtClean="0"/>
              <a:t>Smanjenje zagađenja okoliša, izdataka za plaćanje i količine potrebne energije</a:t>
            </a:r>
          </a:p>
          <a:p>
            <a:r>
              <a:rPr lang="hr-HR" dirty="0" smtClean="0"/>
              <a:t>Ne samo korištenje obnovljivih izvora energije, već mudro korištenje i uvođenje mjera učinkovitosti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78864"/>
            <a:ext cx="3528392" cy="2499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478864"/>
            <a:ext cx="3431133" cy="24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6849325" cy="3368253"/>
          </a:xfrm>
        </p:spPr>
        <p:txBody>
          <a:bodyPr>
            <a:normAutofit/>
          </a:bodyPr>
          <a:lstStyle/>
          <a:p>
            <a:r>
              <a:rPr lang="hr-HR" dirty="0"/>
              <a:t>Projekti energetske učinkovitosti i obnovljivih izvora </a:t>
            </a:r>
            <a:r>
              <a:rPr lang="hr-HR" dirty="0" smtClean="0"/>
              <a:t>energije uspješno su </a:t>
            </a:r>
            <a:r>
              <a:rPr lang="hr-HR" dirty="0"/>
              <a:t>provedeni ne samo u EU, nego i u </a:t>
            </a:r>
            <a:r>
              <a:rPr lang="hr-HR" dirty="0" smtClean="0"/>
              <a:t>Hrvatskoj</a:t>
            </a:r>
          </a:p>
          <a:p>
            <a:r>
              <a:rPr lang="hr-HR" dirty="0" smtClean="0"/>
              <a:t>Koristeći </a:t>
            </a:r>
            <a:r>
              <a:rPr lang="hr-HR" dirty="0"/>
              <a:t>dostupne </a:t>
            </a:r>
            <a:r>
              <a:rPr lang="hr-HR" dirty="0" smtClean="0"/>
              <a:t>tehnologije, </a:t>
            </a:r>
            <a:br>
              <a:rPr lang="hr-HR" dirty="0" smtClean="0"/>
            </a:br>
            <a:r>
              <a:rPr lang="hr-HR" dirty="0" smtClean="0"/>
              <a:t>tvrtke </a:t>
            </a:r>
            <a:r>
              <a:rPr lang="hr-HR" dirty="0"/>
              <a:t>često mogu </a:t>
            </a:r>
            <a:r>
              <a:rPr lang="hr-HR" dirty="0" smtClean="0"/>
              <a:t>smanjiti</a:t>
            </a:r>
            <a:br>
              <a:rPr lang="hr-HR" dirty="0" smtClean="0"/>
            </a:br>
            <a:r>
              <a:rPr lang="hr-HR" dirty="0" smtClean="0"/>
              <a:t>potrošnju </a:t>
            </a:r>
            <a:r>
              <a:rPr lang="hr-HR" dirty="0"/>
              <a:t>energije za više </a:t>
            </a:r>
            <a:r>
              <a:rPr lang="hr-HR" dirty="0" smtClean="0"/>
              <a:t>od</a:t>
            </a:r>
            <a:br>
              <a:rPr lang="hr-HR" dirty="0" smtClean="0"/>
            </a:br>
            <a:r>
              <a:rPr lang="hr-HR" dirty="0" smtClean="0"/>
              <a:t>20% i </a:t>
            </a:r>
            <a:r>
              <a:rPr lang="hr-HR" dirty="0"/>
              <a:t>postići značajne </a:t>
            </a:r>
            <a:r>
              <a:rPr lang="hr-HR" dirty="0" smtClean="0"/>
              <a:t>uštede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234952" cy="22349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80744" y="4565005"/>
            <a:ext cx="6849325" cy="1816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200" dirty="0">
                <a:latin typeface="+mj-lt"/>
                <a:cs typeface="Aharoni" pitchFamily="2" charset="-79"/>
              </a:rPr>
              <a:t>Usluga</a:t>
            </a:r>
            <a:r>
              <a:rPr lang="vi-VN" sz="2200" dirty="0">
                <a:cs typeface="Aharoni" pitchFamily="2" charset="-79"/>
              </a:rPr>
              <a:t> financiranja održive energije posvećena je unapređenju ulaganja u energetsku učinkovitost i obnovljive izvore energije za privatne tvrtke</a:t>
            </a:r>
            <a:endParaRPr lang="hr-HR" sz="2200" dirty="0" smtClean="0">
              <a:latin typeface="Century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33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5112568" cy="5400600"/>
          </a:xfrm>
        </p:spPr>
        <p:txBody>
          <a:bodyPr numCol="1">
            <a:noAutofit/>
          </a:bodyPr>
          <a:lstStyle/>
          <a:p>
            <a:r>
              <a:rPr lang="hr-HR" dirty="0" smtClean="0"/>
              <a:t>Posljednjih 10 do 20 godina održiva energija bila je shvaćena u pogledu dostupnosti u odnosu na stopu korištenja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Danas jednako važna i u drugim pogledima:</a:t>
            </a:r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u kontekstu etički održivog razvoja</a:t>
            </a:r>
            <a:endParaRPr lang="hr-HR" sz="2000" dirty="0"/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učinak na okoliš i pitanje otpada</a:t>
            </a:r>
            <a:endParaRPr lang="hr-HR" sz="2000" dirty="0"/>
          </a:p>
          <a:p>
            <a:pPr lvl="1">
              <a:buFont typeface="Arial" pitchFamily="34" charset="0"/>
              <a:buChar char="•"/>
            </a:pPr>
            <a:r>
              <a:rPr lang="hr-HR" sz="2000" dirty="0" smtClean="0"/>
              <a:t>kriteriji na području energetske politike</a:t>
            </a:r>
            <a:endParaRPr lang="hr-HR" sz="2000" dirty="0"/>
          </a:p>
          <a:p>
            <a:pPr lvl="1">
              <a:buFont typeface="Arial" pitchFamily="34" charset="0"/>
              <a:buChar char="•"/>
            </a:pPr>
            <a:r>
              <a:rPr lang="hr-HR" sz="2000" b="1" dirty="0" smtClean="0"/>
              <a:t>sigurnost i opcije za buduće generacije</a:t>
            </a:r>
            <a:endParaRPr lang="hr-H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269568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325" y="1098447"/>
            <a:ext cx="6777317" cy="3508977"/>
          </a:xfrm>
        </p:spPr>
        <p:txBody>
          <a:bodyPr/>
          <a:lstStyle/>
          <a:p>
            <a:r>
              <a:rPr lang="hr-HR" dirty="0" smtClean="0"/>
              <a:t>Zabrinutost globalnim zatopljenjem i efektom staklenika budi svijest o uporabi energije iz obnovljivih izvora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3936438" cy="295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3" y="2852937"/>
            <a:ext cx="318408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02" y="764704"/>
            <a:ext cx="6777317" cy="3508977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orastom broja stanovnika rast će i potreba za energijom</a:t>
            </a:r>
          </a:p>
          <a:p>
            <a:r>
              <a:rPr lang="hr-HR" dirty="0" smtClean="0"/>
              <a:t>Za razliku od prije nekoliko desetljeća, danas postoji tehnologija proizvodnje energije iz obnovljivih izvora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2314"/>
            <a:ext cx="4933892" cy="33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44816" cy="1224136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</a:rPr>
              <a:t>IZ ČEGA PROIZVODIMO ENERGIJU?</a:t>
            </a:r>
            <a:endParaRPr lang="hr-H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/>
          <a:lstStyle/>
          <a:p>
            <a:r>
              <a:rPr lang="hr-HR" dirty="0" smtClean="0"/>
              <a:t>Danas 64% dolazi od fosilnih goriva, 19% iz hidroelektrana, 16% od nuklearnih fisija i vrlo malo od drugih obnovljivih izvora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84" y="3212976"/>
            <a:ext cx="4572000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499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bg2">
                    <a:lumMod val="50000"/>
                  </a:schemeClr>
                </a:solidFill>
              </a:rPr>
              <a:t>VJETAR I SUNCE</a:t>
            </a:r>
            <a:endParaRPr lang="hr-H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hr-HR" dirty="0" smtClean="0"/>
              <a:t>Prvi se razmatraju u održivom razvoju; ne troše mineralne resurse, ne zagađuju izravno zrak, vodu i prirodu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459625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322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ODRŽIVA ENERGIJA</vt:lpstr>
      <vt:lpstr>ŠTO JE ODRŽIVA ENERGIJA?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 ČEGA PROIZVODIMO ENERGIJU?</vt:lpstr>
      <vt:lpstr>VJETAR I SUNCE</vt:lpstr>
      <vt:lpstr>ŠTO NAJMANJE ZAGAĐUJE I MOŽE SE UPOTRIJEBITI PRILIKOM PROIZVODNJE ENERGIJE?</vt:lpstr>
      <vt:lpstr>OTPAD</vt:lpstr>
      <vt:lpstr>MEĐUNARODNA GODINA ODRŽIVE ENERGIJE -2012.</vt:lpstr>
      <vt:lpstr>MISLIMO NA BUDUĆNOST!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ODRŽIVA ENERGIJA</dc:title>
  <dc:creator>Sale</dc:creator>
  <cp:lastModifiedBy>Sale</cp:lastModifiedBy>
  <cp:revision>15</cp:revision>
  <dcterms:created xsi:type="dcterms:W3CDTF">2012-05-31T19:33:30Z</dcterms:created>
  <dcterms:modified xsi:type="dcterms:W3CDTF">2012-05-31T22:04:55Z</dcterms:modified>
</cp:coreProperties>
</file>