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57" r:id="rId5"/>
    <p:sldId id="258" r:id="rId6"/>
    <p:sldId id="259" r:id="rId7"/>
    <p:sldId id="260" r:id="rId8"/>
    <p:sldId id="261" r:id="rId9"/>
    <p:sldId id="270" r:id="rId10"/>
    <p:sldId id="271" r:id="rId11"/>
    <p:sldId id="272" r:id="rId12"/>
    <p:sldId id="262" r:id="rId13"/>
    <p:sldId id="263" r:id="rId14"/>
    <p:sldId id="274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C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/>
      <c:pieChart>
        <c:varyColors val="1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</c:ser>
        <c:firstSliceAng val="0"/>
      </c:pieChart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0.91900000000000004</c:v>
                </c:pt>
                <c:pt idx="1">
                  <c:v>0.92100000000000004</c:v>
                </c:pt>
                <c:pt idx="2">
                  <c:v>0.94199999999999995</c:v>
                </c:pt>
                <c:pt idx="3">
                  <c:v>0.92800000000000005</c:v>
                </c:pt>
                <c:pt idx="4">
                  <c:v>0.92300000000000004</c:v>
                </c:pt>
                <c:pt idx="5">
                  <c:v>0.90800000000000003</c:v>
                </c:pt>
                <c:pt idx="6">
                  <c:v>0.90700000000000003</c:v>
                </c:pt>
                <c:pt idx="7">
                  <c:v>0.91700000000000004</c:v>
                </c:pt>
                <c:pt idx="8">
                  <c:v>0.90900000000000003</c:v>
                </c:pt>
                <c:pt idx="9">
                  <c:v>0.92400000000000004</c:v>
                </c:pt>
                <c:pt idx="10">
                  <c:v>0.92700000000000005</c:v>
                </c:pt>
              </c:numCache>
            </c:numRef>
          </c:val>
        </c:ser>
        <c:gapWidth val="100"/>
        <c:overlap val="100"/>
        <c:axId val="48448640"/>
        <c:axId val="98298880"/>
      </c:barChart>
      <c:valAx>
        <c:axId val="98298880"/>
        <c:scaling>
          <c:orientation val="minMax"/>
        </c:scaling>
        <c:axPos val="l"/>
        <c:majorGridlines/>
        <c:numFmt formatCode="0.00%" sourceLinked="1"/>
        <c:tickLblPos val="nextTo"/>
        <c:crossAx val="48448640"/>
        <c:crossBetween val="between"/>
      </c:valAx>
      <c:catAx>
        <c:axId val="48448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sr-Latn-CS"/>
          </a:p>
        </c:txPr>
        <c:crossAx val="98298880"/>
        <c:auto val="1"/>
        <c:lblAlgn val="ctr"/>
        <c:lblOffset val="100"/>
      </c:catAx>
    </c:plotArea>
    <c:plotVisOnly val="1"/>
    <c:dispBlanksAs val="gap"/>
  </c:chart>
  <c:txPr>
    <a:bodyPr/>
    <a:lstStyle/>
    <a:p>
      <a:pPr>
        <a:defRPr sz="1800"/>
      </a:pPr>
      <a:endParaRPr lang="sr-Latn-C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r-HR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69</c:v>
                </c:pt>
                <c:pt idx="1">
                  <c:v>70.400000000000006</c:v>
                </c:pt>
                <c:pt idx="2">
                  <c:v>72.5</c:v>
                </c:pt>
                <c:pt idx="3">
                  <c:v>77.400000000000006</c:v>
                </c:pt>
                <c:pt idx="4">
                  <c:v>78.099999999999994</c:v>
                </c:pt>
                <c:pt idx="5">
                  <c:v>81.3</c:v>
                </c:pt>
                <c:pt idx="6">
                  <c:v>81.2</c:v>
                </c:pt>
                <c:pt idx="7">
                  <c:v>84.9</c:v>
                </c:pt>
                <c:pt idx="8">
                  <c:v>88.7</c:v>
                </c:pt>
                <c:pt idx="9">
                  <c:v>93.8</c:v>
                </c:pt>
                <c:pt idx="10">
                  <c:v>94.6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Sheet1!$A$2:$A$12</c:f>
              <c:numCache>
                <c:formatCode>General</c:formatCode>
                <c:ptCount val="1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</c:ser>
        <c:axId val="71005312"/>
        <c:axId val="71006848"/>
      </c:barChart>
      <c:catAx>
        <c:axId val="71005312"/>
        <c:scaling>
          <c:orientation val="minMax"/>
        </c:scaling>
        <c:axPos val="b"/>
        <c:numFmt formatCode="General" sourceLinked="1"/>
        <c:tickLblPos val="nextTo"/>
        <c:crossAx val="71006848"/>
        <c:crosses val="autoZero"/>
        <c:auto val="1"/>
        <c:lblAlgn val="ctr"/>
        <c:lblOffset val="100"/>
      </c:catAx>
      <c:valAx>
        <c:axId val="71006848"/>
        <c:scaling>
          <c:orientation val="minMax"/>
        </c:scaling>
        <c:axPos val="l"/>
        <c:majorGridlines/>
        <c:numFmt formatCode="General" sourceLinked="1"/>
        <c:tickLblPos val="nextTo"/>
        <c:crossAx val="710053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sr-Latn-C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358389D-FF66-47B4-AB7B-8452C73D541A}" type="datetimeFigureOut">
              <a:rPr lang="hr-HR" smtClean="0"/>
              <a:t>31.5.2012.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212E85-D83C-45D3-BD66-3E59E2325D10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9.xml"/><Relationship Id="rId5" Type="http://schemas.openxmlformats.org/officeDocument/2006/relationships/slide" Target="slide11.xml"/><Relationship Id="rId10" Type="http://schemas.openxmlformats.org/officeDocument/2006/relationships/slide" Target="slide17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rmAutofit/>
          </a:bodyPr>
          <a:lstStyle/>
          <a:p>
            <a:r>
              <a:rPr lang="hr-HR" sz="7200" dirty="0" smtClean="0"/>
              <a:t>Održiva energija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12" y="5445224"/>
            <a:ext cx="6400800" cy="1752600"/>
          </a:xfrm>
        </p:spPr>
        <p:txBody>
          <a:bodyPr/>
          <a:lstStyle/>
          <a:p>
            <a:r>
              <a:rPr lang="hr-HR" dirty="0" smtClean="0"/>
              <a:t>Ivan Filipović</a:t>
            </a:r>
          </a:p>
          <a:p>
            <a:r>
              <a:rPr lang="hr-HR" dirty="0" smtClean="0"/>
              <a:t>2.b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Rezultati smanjenja emisije stakleničkih plinova u % u odnosu na 1990. godinu u RH</a:t>
            </a:r>
            <a:endParaRPr lang="hr-HR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5112568" cy="4525963"/>
          </a:xfrm>
        </p:spPr>
        <p:txBody>
          <a:bodyPr>
            <a:normAutofit fontScale="92500"/>
          </a:bodyPr>
          <a:lstStyle/>
          <a:p>
            <a:r>
              <a:rPr lang="hr-HR" dirty="0"/>
              <a:t>Obnovljivi izvori energije poput vjetra i sunca su prvi koji se razmatraju u održivom </a:t>
            </a:r>
            <a:r>
              <a:rPr lang="hr-HR" dirty="0" smtClean="0"/>
              <a:t>razvoju.</a:t>
            </a:r>
          </a:p>
          <a:p>
            <a:r>
              <a:rPr lang="hr-HR" dirty="0" smtClean="0"/>
              <a:t>O</a:t>
            </a:r>
            <a:r>
              <a:rPr lang="vi-VN" dirty="0" smtClean="0"/>
              <a:t>sim </a:t>
            </a:r>
            <a:r>
              <a:rPr lang="vi-VN" dirty="0"/>
              <a:t>izgradnje postrojenja, nema trošenje mineralnih resursa i nema izravnog zagađenja zraka, vode i prirode.</a:t>
            </a:r>
            <a:endParaRPr lang="hr-HR" dirty="0"/>
          </a:p>
        </p:txBody>
      </p:sp>
      <p:pic>
        <p:nvPicPr>
          <p:cNvPr id="24580" name="Picture 4" descr="http://www.sierraclubgreenhome.com/cms/wp-content/uploads/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484784"/>
            <a:ext cx="2857500" cy="45300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hr-HR" dirty="0" smtClean="0"/>
              <a:t>Vjetar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hr-HR" dirty="0"/>
              <a:t>Vjetar je najbrže rastući izvor električne energije u mnogim zemljama, no ipak takva proizvodnja energije nije dostigla zadovoljavajuću količinu.</a:t>
            </a:r>
          </a:p>
        </p:txBody>
      </p:sp>
      <p:pic>
        <p:nvPicPr>
          <p:cNvPr id="25602" name="Picture 2" descr="http://samapan.files.wordpress.com/2009/11/windm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23981"/>
            <a:ext cx="4752528" cy="315477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74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hr-HR" dirty="0" smtClean="0"/>
              <a:t>Sunce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hr-HR" sz="3600" dirty="0"/>
              <a:t>Sunčeva energija potječe od nuklearnih reakcija u </a:t>
            </a:r>
            <a:r>
              <a:rPr lang="hr-HR" sz="3600" dirty="0" smtClean="0"/>
              <a:t>njegovom </a:t>
            </a:r>
            <a:r>
              <a:rPr lang="hr-HR" sz="3600" dirty="0"/>
              <a:t>središtu, gdje temperatura doseže 15 milijuna °C</a:t>
            </a:r>
            <a:r>
              <a:rPr lang="hr-HR" sz="3600" dirty="0" smtClean="0"/>
              <a:t>.</a:t>
            </a:r>
          </a:p>
          <a:p>
            <a:endParaRPr lang="hr-HR" dirty="0" smtClean="0"/>
          </a:p>
          <a:p>
            <a:r>
              <a:rPr lang="vi-VN" dirty="0" smtClean="0"/>
              <a:t>Radi </a:t>
            </a:r>
            <a:r>
              <a:rPr lang="vi-VN" dirty="0"/>
              <a:t>se o fuziji, kod koje spajanjem vodikovih atoma nastaje helij, uz oslobađanje velike </a:t>
            </a:r>
            <a:r>
              <a:rPr lang="vi-VN" dirty="0" smtClean="0"/>
              <a:t>količine energije</a:t>
            </a:r>
            <a:r>
              <a:rPr lang="vi-VN" dirty="0"/>
              <a:t>.</a:t>
            </a:r>
            <a:endParaRPr lang="hr-H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Ostali izvori energije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1"/>
                </a:solidFill>
              </a:rPr>
              <a:t>Ugljen, uran i torij </a:t>
            </a:r>
            <a:r>
              <a:rPr lang="hr-HR" dirty="0">
                <a:solidFill>
                  <a:schemeClr val="bg1"/>
                </a:solidFill>
              </a:rPr>
              <a:t>su dostupni i vjerojatno neće biti potrošen ovog stoljeća. </a:t>
            </a:r>
            <a:endParaRPr lang="hr-HR" dirty="0" smtClean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Uranij je dostupnan čak i iz morske vode uz troškove koji bi imali malo utjecaja na cijene električne energije.</a:t>
            </a:r>
          </a:p>
        </p:txBody>
      </p:sp>
      <p:pic>
        <p:nvPicPr>
          <p:cNvPr id="26626" name="Picture 2" descr="http://www.mysteriesofcanada.com/images/Uran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8904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smtClean="0"/>
              <a:t>Energetski resursi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hr-HR" smtClean="0"/>
              <a:t>Ekološki prihvatljiv bio bi samo čisti ugljen. Glavna tehnologija uključuje korištenje ugljena za dobivanje vodika iz vode a zatim zakapanje ugljičnog dioksida i spaljivanja vodika.</a:t>
            </a:r>
          </a:p>
          <a:p>
            <a:r>
              <a:rPr lang="vi-VN" smtClean="0"/>
              <a:t> Prirodnog plina također ima relativno u izobilju, ali je vrlo skup za izravnu uporabu nakon dolaska do mjesta gdje je potrebna toplina.</a:t>
            </a:r>
            <a:endParaRPr lang="hr-HR" dirty="0"/>
          </a:p>
        </p:txBody>
      </p:sp>
      <p:pic>
        <p:nvPicPr>
          <p:cNvPr id="36866" name="Picture 2" descr="http://www.triplepundit.com/images_site/Clean%20Co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896" y="4941168"/>
            <a:ext cx="3076151" cy="19168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hr-HR" sz="3600" dirty="0"/>
              <a:t>Goriva za nuklearne energije ima u izobilju i ono je dokazano, ali se trenutno upotrebljava neekonomična tehnologija postrojenja i reaktora nuklearnih elektrana.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Otpad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4860032" cy="609329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Otpad </a:t>
            </a:r>
            <a:r>
              <a:rPr lang="hr-HR" dirty="0"/>
              <a:t>stvara veliku zabrinutost u bilo kojem razmatranju održivog </a:t>
            </a:r>
            <a:r>
              <a:rPr lang="hr-HR" dirty="0" smtClean="0"/>
              <a:t>razvoja.</a:t>
            </a:r>
          </a:p>
          <a:p>
            <a:r>
              <a:rPr lang="hr-HR" dirty="0"/>
              <a:t>Spaljivanjem fosilnih goriva proizvodi se prvenstveno ugljični dioksid kao otpad, koji se neizbježno baca u atmosferu</a:t>
            </a:r>
            <a:r>
              <a:rPr lang="hr-HR" dirty="0" smtClean="0"/>
              <a:t>.</a:t>
            </a:r>
          </a:p>
          <a:p>
            <a:r>
              <a:rPr lang="hr-HR" dirty="0" smtClean="0"/>
              <a:t>Sa crnim </a:t>
            </a:r>
            <a:r>
              <a:rPr lang="hr-HR" dirty="0"/>
              <a:t>ugljenom u okoliš se izbacuje oko jedne tone </a:t>
            </a:r>
            <a:r>
              <a:rPr lang="hr-HR" dirty="0" smtClean="0"/>
              <a:t>ugljičnog dioksida.</a:t>
            </a:r>
          </a:p>
          <a:p>
            <a:endParaRPr lang="hr-HR" dirty="0"/>
          </a:p>
        </p:txBody>
      </p:sp>
      <p:pic>
        <p:nvPicPr>
          <p:cNvPr id="34818" name="Picture 2" descr="http://www.colourbox.com/preview/3298794-9682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419029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32037"/>
            <a:ext cx="9324528" cy="4525963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Nažalost, još uvijek nema zadovoljavajućeg načina kako izbjeći stvaranje i ispuštanje u okoliš stakleničkih plinova koji proizlaze iz izgaranja fosilnih goriva.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r-HR" dirty="0" smtClean="0"/>
              <a:t>Tjedan održive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hr-HR" dirty="0"/>
              <a:t>Europski tjedan održive energije (EUSEW) je najveća manifestacija na temu energetske održivosti u </a:t>
            </a:r>
            <a:r>
              <a:rPr lang="hr-HR" dirty="0" smtClean="0"/>
              <a:t>Europi.</a:t>
            </a:r>
          </a:p>
          <a:p>
            <a:r>
              <a:rPr lang="hr-HR" dirty="0" smtClean="0"/>
              <a:t>Od </a:t>
            </a:r>
            <a:r>
              <a:rPr lang="hr-HR" dirty="0"/>
              <a:t>11. - 15.04. u cijeloj Europi moći će se vidjeti primjeri korištenja OIE, praćeni uz niz edukacijskih aktivnosti i diskusije na brojnim tribinama i okruglim stolovima.</a:t>
            </a:r>
          </a:p>
        </p:txBody>
      </p:sp>
      <p:pic>
        <p:nvPicPr>
          <p:cNvPr id="32772" name="Picture 4" descr="http://www.delhrv.ec.europa.eu/files/image/vijesti/131645_172679832762729_172679319429447_430375_508707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646970"/>
            <a:ext cx="6772836" cy="221103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hlinkClick r:id="rId2" action="ppaction://hlinksldjump"/>
              </a:rPr>
              <a:t>Što je održiva energija</a:t>
            </a:r>
            <a:endParaRPr lang="hr-HR" dirty="0" smtClean="0"/>
          </a:p>
          <a:p>
            <a:r>
              <a:rPr lang="hr-HR" dirty="0" smtClean="0">
                <a:hlinkClick r:id="rId3" action="ppaction://hlinksldjump"/>
              </a:rPr>
              <a:t>Potrošnja energije</a:t>
            </a:r>
            <a:endParaRPr lang="hr-HR" dirty="0" smtClean="0"/>
          </a:p>
          <a:p>
            <a:r>
              <a:rPr lang="hr-HR" dirty="0" smtClean="0">
                <a:hlinkClick r:id="rId4" action="ppaction://hlinksldjump"/>
              </a:rPr>
              <a:t>Kyoto protokol</a:t>
            </a:r>
            <a:endParaRPr lang="hr-HR" dirty="0" smtClean="0"/>
          </a:p>
          <a:p>
            <a:r>
              <a:rPr lang="hr-HR" dirty="0" smtClean="0">
                <a:hlinkClick r:id="rId5" action="ppaction://hlinksldjump"/>
              </a:rPr>
              <a:t>Izvori energije </a:t>
            </a:r>
            <a:endParaRPr lang="hr-HR" dirty="0" smtClean="0"/>
          </a:p>
          <a:p>
            <a:r>
              <a:rPr lang="hr-HR" dirty="0" smtClean="0">
                <a:hlinkClick r:id="rId6" action="ppaction://hlinksldjump"/>
              </a:rPr>
              <a:t>    Vjetar</a:t>
            </a:r>
            <a:endParaRPr lang="hr-HR" dirty="0" smtClean="0"/>
          </a:p>
          <a:p>
            <a:r>
              <a:rPr lang="hr-HR" dirty="0">
                <a:hlinkClick r:id="rId7" action="ppaction://hlinksldjump"/>
              </a:rPr>
              <a:t> </a:t>
            </a:r>
            <a:r>
              <a:rPr lang="hr-HR" dirty="0" smtClean="0">
                <a:hlinkClick r:id="rId7" action="ppaction://hlinksldjump"/>
              </a:rPr>
              <a:t>   Sunce</a:t>
            </a:r>
            <a:endParaRPr lang="hr-HR" dirty="0" smtClean="0"/>
          </a:p>
          <a:p>
            <a:r>
              <a:rPr lang="hr-HR" dirty="0">
                <a:hlinkClick r:id="rId8" action="ppaction://hlinksldjump"/>
              </a:rPr>
              <a:t> </a:t>
            </a:r>
            <a:r>
              <a:rPr lang="hr-HR" dirty="0" smtClean="0">
                <a:hlinkClick r:id="rId8" action="ppaction://hlinksldjump"/>
              </a:rPr>
              <a:t>   Ostali izvori </a:t>
            </a:r>
            <a:endParaRPr lang="hr-HR" dirty="0" smtClean="0"/>
          </a:p>
          <a:p>
            <a:r>
              <a:rPr lang="hr-HR" dirty="0" smtClean="0">
                <a:hlinkClick r:id="rId9" action="ppaction://hlinksldjump"/>
              </a:rPr>
              <a:t>Energetski resursi</a:t>
            </a:r>
            <a:endParaRPr lang="hr-HR" dirty="0" smtClean="0"/>
          </a:p>
          <a:p>
            <a:r>
              <a:rPr lang="hr-HR" dirty="0" smtClean="0">
                <a:hlinkClick r:id="rId10" action="ppaction://hlinksldjump"/>
              </a:rPr>
              <a:t>Otpad</a:t>
            </a:r>
            <a:endParaRPr lang="hr-HR" dirty="0" smtClean="0"/>
          </a:p>
          <a:p>
            <a:r>
              <a:rPr lang="hr-HR" dirty="0" smtClean="0">
                <a:hlinkClick r:id="rId11" action="ppaction://hlinksldjump"/>
              </a:rPr>
              <a:t>Tjedan održive energije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održiva energija?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Održiva energija je pojam koji označava mudro korištenje energije dobivene iz čistih izvora i modernih tehnologija</a:t>
            </a:r>
            <a:r>
              <a:rPr lang="hr-HR" dirty="0" smtClean="0"/>
              <a:t>.</a:t>
            </a:r>
          </a:p>
          <a:p>
            <a:r>
              <a:rPr lang="hr-HR" dirty="0"/>
              <a:t>E</a:t>
            </a:r>
            <a:r>
              <a:rPr lang="hr-HR" dirty="0" smtClean="0"/>
              <a:t>nergetski učinkovit način proizvodnje i korištenja energije koji ima što manje štetnog utjecaja na okoliš.</a:t>
            </a:r>
          </a:p>
          <a:p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949280"/>
            <a:ext cx="6062464" cy="56673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hr-HR" dirty="0"/>
              <a:t>Mudra upotreba energije je prvi korak u osiguravanju održive energije za sve sadašnje i buduće </a:t>
            </a:r>
            <a:r>
              <a:rPr lang="hr-HR" dirty="0" smtClean="0"/>
              <a:t>generacije!</a:t>
            </a:r>
            <a:endParaRPr lang="hr-HR" dirty="0"/>
          </a:p>
        </p:txBody>
      </p:sp>
      <p:pic>
        <p:nvPicPr>
          <p:cNvPr id="1026" name="Picture 2" descr="http://www.vibilia.rs/galerija/reportaze/155_odrziva_energij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65" b="2565"/>
          <a:stretch>
            <a:fillRect/>
          </a:stretch>
        </p:blipFill>
        <p:spPr bwMode="auto">
          <a:xfrm>
            <a:off x="1043608" y="260648"/>
            <a:ext cx="7248805" cy="54366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vi-VN" sz="2400" b="1" dirty="0"/>
              <a:t>Održiva energija </a:t>
            </a:r>
            <a:r>
              <a:rPr lang="vi-VN" sz="2400" b="1" u="sng" dirty="0"/>
              <a:t>ne znači </a:t>
            </a:r>
            <a:r>
              <a:rPr lang="vi-VN" sz="2400" b="1" dirty="0"/>
              <a:t>samo korištenje obnovljivih izvora energije, nego i mudro korištenje energije i uvođenje mjera energetske efikasnosti.</a:t>
            </a:r>
            <a:endParaRPr lang="hr-HR" sz="2400" b="1" dirty="0"/>
          </a:p>
        </p:txBody>
      </p:sp>
      <p:pic>
        <p:nvPicPr>
          <p:cNvPr id="17410" name="Picture 2" descr="http://www.croariva.com/pic/csp1685548__zadar__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2420888"/>
            <a:ext cx="4344898" cy="3816424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827585" y="1535113"/>
            <a:ext cx="7859216" cy="639762"/>
          </a:xfrm>
        </p:spPr>
        <p:txBody>
          <a:bodyPr/>
          <a:lstStyle/>
          <a:p>
            <a:pPr algn="ctr"/>
            <a:r>
              <a:rPr lang="hr-HR" b="0" dirty="0" smtClean="0"/>
              <a:t>Zadar- Pozdrav  Suncu</a:t>
            </a:r>
            <a:endParaRPr lang="hr-HR" b="0" dirty="0"/>
          </a:p>
        </p:txBody>
      </p:sp>
      <p:pic>
        <p:nvPicPr>
          <p:cNvPr id="17412" name="Picture 4" descr="http://anter1205.files.wordpress.com/2009/03/bf5aee7a24795fe45cd70f9f89cd7a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9431"/>
            <a:ext cx="4320480" cy="380788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3"/>
          </a:xfrm>
        </p:spPr>
        <p:txBody>
          <a:bodyPr/>
          <a:lstStyle/>
          <a:p>
            <a:r>
              <a:rPr lang="hr-HR" dirty="0" smtClean="0"/>
              <a:t>Zbog zabrinutost oko globalnog zatopljenja zbog učinka staklenika postaje jasno zašto raste zabrinutost o tome kako upotrebljavamo energiju iz obnovljivih izvora.</a:t>
            </a:r>
          </a:p>
          <a:p>
            <a:endParaRPr lang="hr-HR" dirty="0"/>
          </a:p>
        </p:txBody>
      </p:sp>
      <p:pic>
        <p:nvPicPr>
          <p:cNvPr id="22530" name="Picture 2" descr="http://webpages.csus.edu/~ck369/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140968"/>
            <a:ext cx="316835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FFF200">
                <a:alpha val="44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hr-HR" dirty="0" smtClean="0"/>
              <a:t>Potražnja energije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hr-HR" dirty="0"/>
              <a:t>Stanovništvo svijeta nastavit će rasti još barem nekoliko desetljeća i energetska potreba će se vrlo brzo povećati</a:t>
            </a:r>
            <a:r>
              <a:rPr lang="hr-HR" dirty="0" smtClean="0"/>
              <a:t>.</a:t>
            </a:r>
          </a:p>
          <a:p>
            <a:r>
              <a:rPr lang="hr-HR" sz="3600" u="sng" dirty="0" smtClean="0"/>
              <a:t>Iz čega proizvodimo energiju?</a:t>
            </a:r>
          </a:p>
          <a:p>
            <a:r>
              <a:rPr lang="hr-HR" dirty="0" smtClean="0"/>
              <a:t>- danas</a:t>
            </a:r>
            <a:r>
              <a:rPr lang="hr-HR" dirty="0"/>
              <a:t>, širom svijeta, 64% dolazi od fosilnih goriva, 16% od nuklearne fisija i 19% iz hidroelektrana i vrlo malo od drugih obnovljivih izvora.</a:t>
            </a:r>
          </a:p>
        </p:txBody>
      </p:sp>
      <p:pic>
        <p:nvPicPr>
          <p:cNvPr id="23556" name="Picture 4" descr="http://www2.arnes.si/~osljtrzin2/dov05/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869160"/>
            <a:ext cx="4223792" cy="17242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Kyoto protokol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temelju Kyoto Protokola mnoge zemlje trebaju smanjiti kombiniranu emisiju stakleničkih plinova razvijenih zemalja za otprilike 5 % u odnosu na vrijednost iz 1990.</a:t>
            </a:r>
          </a:p>
          <a:p>
            <a:r>
              <a:rPr lang="hr-HR" dirty="0" smtClean="0"/>
              <a:t>Zemlje Europske unije preuzele su obvezu smanjenja emisije stakleničkih plinova za 8%, dok je za Hrvatsku očekivano smanjenje za 5%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hr-HR" sz="2800" dirty="0" smtClean="0"/>
              <a:t>Rezultati smanjenja emisije stakleničkih plinova u % u odnosu na 1990. godinu u EU</a:t>
            </a:r>
            <a:endParaRPr lang="hr-HR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12576" y="692696"/>
          <a:ext cx="10101808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598</TotalTime>
  <Words>540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Module</vt:lpstr>
      <vt:lpstr>Održiva energija</vt:lpstr>
      <vt:lpstr>Sadržaj</vt:lpstr>
      <vt:lpstr>Što je održiva energija?</vt:lpstr>
      <vt:lpstr>Mudra upotreba energije je prvi korak u osiguravanju održive energije za sve sadašnje i buduće generacije!</vt:lpstr>
      <vt:lpstr>Održiva energija ne znači samo korištenje obnovljivih izvora energije, nego i mudro korištenje energije i uvođenje mjera energetske efikasnosti.</vt:lpstr>
      <vt:lpstr>Slide 6</vt:lpstr>
      <vt:lpstr>Potražnja energije</vt:lpstr>
      <vt:lpstr>Kyoto protokol</vt:lpstr>
      <vt:lpstr>Rezultati smanjenja emisije stakleničkih plinova u % u odnosu na 1990. godinu u EU</vt:lpstr>
      <vt:lpstr>Rezultati smanjenja emisije stakleničkih plinova u % u odnosu na 1990. godinu u RH</vt:lpstr>
      <vt:lpstr>Izvori energije</vt:lpstr>
      <vt:lpstr>Vjetar</vt:lpstr>
      <vt:lpstr>Sunce</vt:lpstr>
      <vt:lpstr>Ostali izvori energije</vt:lpstr>
      <vt:lpstr>Energetski resursi</vt:lpstr>
      <vt:lpstr>Slide 16</vt:lpstr>
      <vt:lpstr>Otpad</vt:lpstr>
      <vt:lpstr>Slide 18</vt:lpstr>
      <vt:lpstr>Tjedan održive energije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Održiva energija</dc:title>
  <dc:creator>Win7</dc:creator>
  <cp:lastModifiedBy>Win7</cp:lastModifiedBy>
  <cp:revision>14</cp:revision>
  <dcterms:created xsi:type="dcterms:W3CDTF">2012-05-31T10:10:21Z</dcterms:created>
  <dcterms:modified xsi:type="dcterms:W3CDTF">2012-05-31T20:08:23Z</dcterms:modified>
</cp:coreProperties>
</file>