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0" r:id="rId11"/>
    <p:sldId id="267" r:id="rId12"/>
    <p:sldId id="268" r:id="rId13"/>
    <p:sldId id="269" r:id="rId14"/>
    <p:sldId id="265" r:id="rId15"/>
    <p:sldId id="266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627" autoAdjust="0"/>
  </p:normalViewPr>
  <p:slideViewPr>
    <p:cSldViewPr>
      <p:cViewPr varScale="1">
        <p:scale>
          <a:sx n="104" d="100"/>
          <a:sy n="104" d="100"/>
        </p:scale>
        <p:origin x="-1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717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F7F0C7C-A88D-4CC3-879C-3D07F47BC8A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4831EB-EFE5-41C1-B0A4-4B0874CC5A2D}" type="slidenum">
              <a:rPr lang="en-US"/>
              <a:pPr/>
              <a:t>5</a:t>
            </a:fld>
            <a:endParaRPr lang="en-US"/>
          </a:p>
        </p:txBody>
      </p:sp>
      <p:sp>
        <p:nvSpPr>
          <p:cNvPr id="81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r-Latn-C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6CBCDD-41EB-4192-BA7A-5E5E2B0071F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77B949-8B44-499A-9357-8A538F5C7E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A7F6A6-DEAF-443B-8278-BAD4DD5D5CB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9B85B-09F7-4F8F-B20E-8212B63475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5EE6B1-C789-4706-B024-4657DD8736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FDE31C-61DD-4978-82FE-94ED131D5E1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49FBB6-065F-4575-886C-B0ADBCA3E5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CDE09F-BB79-4C97-BA62-C29EAEEDB06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248420-C8B5-4E30-A833-F80AEEDF791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9F71B1-DA6B-4826-80D3-2772F4E5109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69E2D2-0436-41DE-8120-84A5DC61DC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B0A7D0D-D2AA-432A-87FB-F75EDEC888C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  <a:latin typeface="Arial Rounded MT Bold" pitchFamily="34" charset="0"/>
              </a:rPr>
              <a:t>“</a:t>
            </a:r>
            <a:r>
              <a:rPr lang="hr-HR">
                <a:solidFill>
                  <a:schemeClr val="bg1"/>
                </a:solidFill>
                <a:latin typeface="Arial Rounded MT Bold" pitchFamily="34" charset="0"/>
              </a:rPr>
              <a:t>O</a:t>
            </a:r>
            <a:r>
              <a:rPr lang="en-US">
                <a:solidFill>
                  <a:schemeClr val="bg1"/>
                </a:solidFill>
                <a:latin typeface="Arial Rounded MT Bold" pitchFamily="34" charset="0"/>
              </a:rPr>
              <a:t>drživi razvoj" </a:t>
            </a:r>
            <a:r>
              <a:rPr lang="hr-HR">
                <a:solidFill>
                  <a:schemeClr val="bg1"/>
                </a:solidFill>
                <a:latin typeface="Arial Rounded MT Bold" pitchFamily="34" charset="0"/>
              </a:rPr>
              <a:t/>
            </a:r>
            <a:br>
              <a:rPr lang="hr-HR">
                <a:solidFill>
                  <a:schemeClr val="bg1"/>
                </a:solidFill>
                <a:latin typeface="Arial Rounded MT Bold" pitchFamily="34" charset="0"/>
              </a:rPr>
            </a:br>
            <a:r>
              <a:rPr lang="en-US">
                <a:solidFill>
                  <a:schemeClr val="bg1"/>
                </a:solidFill>
                <a:latin typeface="Arial Rounded MT Bold" pitchFamily="34" charset="0"/>
              </a:rPr>
              <a:t>(sustainable development)</a:t>
            </a:r>
            <a:r>
              <a:rPr lang="en-US"/>
              <a:t>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859338" y="5876925"/>
            <a:ext cx="3416300" cy="696913"/>
          </a:xfrm>
        </p:spPr>
        <p:txBody>
          <a:bodyPr/>
          <a:lstStyle/>
          <a:p>
            <a:r>
              <a:rPr lang="hr-HR" sz="2800">
                <a:solidFill>
                  <a:schemeClr val="bg1"/>
                </a:solidFill>
                <a:latin typeface="Arial Rounded MT Bold" pitchFamily="34" charset="0"/>
              </a:rPr>
              <a:t>Kristian Gotler 2.b</a:t>
            </a:r>
            <a:endParaRPr lang="en-US" sz="2800">
              <a:solidFill>
                <a:schemeClr val="bg1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solidFill>
                  <a:schemeClr val="tx1"/>
                </a:solidFill>
                <a:latin typeface="Arial Rounded MT Bold" pitchFamily="34" charset="0"/>
              </a:rPr>
              <a:t>Ekološki problema i zaštita klime</a:t>
            </a:r>
            <a:r>
              <a:rPr lang="en-US" sz="400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r-Latn-CS"/>
          </a:p>
        </p:txBody>
      </p:sp>
      <p:pic>
        <p:nvPicPr>
          <p:cNvPr id="18436" name="Picture 4" descr="umweltproblem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84313"/>
            <a:ext cx="9144000" cy="53736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solidFill>
                  <a:schemeClr val="bg1"/>
                </a:solidFill>
                <a:latin typeface="Arial Rounded MT Bold" pitchFamily="34" charset="0"/>
              </a:rPr>
              <a:t>Kako se može spriječiti klimatska katastrofa?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>
                <a:solidFill>
                  <a:schemeClr val="bg1"/>
                </a:solidFill>
                <a:latin typeface="Arial Rounded MT Bold" pitchFamily="34" charset="0"/>
              </a:rPr>
              <a:t>Koncentracija stakleničkih plinova u atmosferi ne smije se više povećavati. Ovo se može postići samo drastičnim smanjenjem emitiranja štetnih plinov</a:t>
            </a:r>
            <a:r>
              <a:rPr lang="hr-HR" sz="2800">
                <a:solidFill>
                  <a:schemeClr val="bg1"/>
                </a:solidFill>
                <a:latin typeface="Arial Rounded MT Bold" pitchFamily="34" charset="0"/>
              </a:rPr>
              <a:t>a</a:t>
            </a:r>
          </a:p>
          <a:p>
            <a:pPr>
              <a:lnSpc>
                <a:spcPct val="80000"/>
              </a:lnSpc>
            </a:pPr>
            <a:endParaRPr lang="hr-HR" sz="2800">
              <a:solidFill>
                <a:schemeClr val="bg1"/>
              </a:solidFill>
              <a:latin typeface="Arial Rounded MT Bold" pitchFamily="34" charset="0"/>
            </a:endParaRPr>
          </a:p>
          <a:p>
            <a:pPr>
              <a:lnSpc>
                <a:spcPct val="80000"/>
              </a:lnSpc>
            </a:pPr>
            <a:r>
              <a:rPr lang="hr-HR" sz="2800">
                <a:solidFill>
                  <a:schemeClr val="bg1"/>
                </a:solidFill>
                <a:latin typeface="Arial Rounded MT Bold" pitchFamily="34" charset="0"/>
              </a:rPr>
              <a:t>S</a:t>
            </a:r>
            <a:r>
              <a:rPr lang="en-US" sz="2800">
                <a:solidFill>
                  <a:schemeClr val="bg1"/>
                </a:solidFill>
                <a:latin typeface="Arial Rounded MT Bold" pitchFamily="34" charset="0"/>
              </a:rPr>
              <a:t>agorijevanje fosilnih resursa (nafta, zemni plin, ugljen) mora se smanjiti i to:</a:t>
            </a:r>
            <a:endParaRPr lang="hr-HR" sz="2800">
              <a:solidFill>
                <a:schemeClr val="bg1"/>
              </a:solidFill>
              <a:latin typeface="Arial Rounded MT Bold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hr-HR" sz="2800">
                <a:solidFill>
                  <a:schemeClr val="bg1"/>
                </a:solidFill>
                <a:latin typeface="Arial Rounded MT Bold" pitchFamily="34" charset="0"/>
              </a:rPr>
              <a:t>    </a:t>
            </a:r>
            <a:r>
              <a:rPr lang="en-US" sz="2800">
                <a:solidFill>
                  <a:schemeClr val="bg1"/>
                </a:solidFill>
                <a:latin typeface="Arial Rounded MT Bold" pitchFamily="34" charset="0"/>
              </a:rPr>
              <a:t>smanjenjem upotrebe energije,prelaskom na korištenje alternativnih izvora energije (sunce, vjetar, voda, biomasa).</a:t>
            </a:r>
            <a:br>
              <a:rPr lang="en-US" sz="2800">
                <a:solidFill>
                  <a:schemeClr val="bg1"/>
                </a:solidFill>
                <a:latin typeface="Arial Rounded MT Bold" pitchFamily="34" charset="0"/>
              </a:rPr>
            </a:br>
            <a:endParaRPr lang="en-US" sz="2800">
              <a:solidFill>
                <a:schemeClr val="bg1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  <a:latin typeface="Arial Rounded MT Bold" pitchFamily="34" charset="0"/>
              </a:rPr>
              <a:t>Osim toga, atmosferi se može oduzeti određena količina ugljičnog dioksida, i to pošumljavanjem </a:t>
            </a:r>
            <a:r>
              <a:rPr lang="hr-HR">
                <a:solidFill>
                  <a:schemeClr val="bg1"/>
                </a:solidFill>
                <a:latin typeface="Arial Rounded MT Bold" pitchFamily="34" charset="0"/>
              </a:rPr>
              <a:t>v</a:t>
            </a:r>
            <a:r>
              <a:rPr lang="en-US">
                <a:solidFill>
                  <a:schemeClr val="bg1"/>
                </a:solidFill>
                <a:latin typeface="Arial Rounded MT Bold" pitchFamily="34" charset="0"/>
              </a:rPr>
              <a:t>elike šumske površine koje vrše ovu funkciju moraju se očuvati, sječa šume mora biti zaustavljena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r-Latn-CS"/>
          </a:p>
        </p:txBody>
      </p:sp>
      <p:pic>
        <p:nvPicPr>
          <p:cNvPr id="17413" name="Picture 5" descr="nachhaltig_handel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550" y="401638"/>
            <a:ext cx="6697663" cy="64563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solidFill>
                  <a:schemeClr val="bg1"/>
                </a:solidFill>
                <a:latin typeface="Arial Rounded MT Bold" pitchFamily="34" charset="0"/>
              </a:rPr>
              <a:t>Definicija održivog razvoja velikih umova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400"/>
              <a:t/>
            </a:r>
            <a:br>
              <a:rPr lang="en-US" sz="2400"/>
            </a:br>
            <a:r>
              <a:rPr lang="en-US" sz="2400"/>
              <a:t/>
            </a:r>
            <a:br>
              <a:rPr lang="en-US" sz="2400"/>
            </a:br>
            <a:r>
              <a:rPr lang="en-US" sz="2800">
                <a:solidFill>
                  <a:schemeClr val="bg1"/>
                </a:solidFill>
              </a:rPr>
              <a:t>“</a:t>
            </a:r>
            <a:r>
              <a:rPr lang="en-US" sz="2800">
                <a:solidFill>
                  <a:schemeClr val="bg1"/>
                </a:solidFill>
                <a:latin typeface="Arial Rounded MT Bold" pitchFamily="34" charset="0"/>
              </a:rPr>
              <a:t>Glavni problemi s kojima se susrećemo ne mogu se riješiti na istoj razini razmišljanja na kojoj smo bili kad smo ih stvarali</a:t>
            </a:r>
            <a:r>
              <a:rPr lang="hr-HR" sz="2800">
                <a:solidFill>
                  <a:schemeClr val="bg1"/>
                </a:solidFill>
                <a:latin typeface="Arial Rounded MT Bold" pitchFamily="34" charset="0"/>
              </a:rPr>
              <a:t>.</a:t>
            </a:r>
            <a:r>
              <a:rPr lang="en-US" sz="2800">
                <a:solidFill>
                  <a:schemeClr val="bg1"/>
                </a:solidFill>
                <a:latin typeface="Arial Rounded MT Bold" pitchFamily="34" charset="0"/>
              </a:rPr>
              <a:t>“</a:t>
            </a:r>
            <a:br>
              <a:rPr lang="en-US" sz="2800">
                <a:solidFill>
                  <a:schemeClr val="bg1"/>
                </a:solidFill>
                <a:latin typeface="Arial Rounded MT Bold" pitchFamily="34" charset="0"/>
              </a:rPr>
            </a:br>
            <a:r>
              <a:rPr lang="hr-HR" sz="2800">
                <a:solidFill>
                  <a:schemeClr val="bg1"/>
                </a:solidFill>
                <a:latin typeface="Arial Rounded MT Bold" pitchFamily="34" charset="0"/>
              </a:rPr>
              <a:t> - </a:t>
            </a:r>
            <a:r>
              <a:rPr lang="en-US" sz="2800">
                <a:solidFill>
                  <a:schemeClr val="bg1"/>
                </a:solidFill>
                <a:latin typeface="Arial Rounded MT Bold" pitchFamily="34" charset="0"/>
              </a:rPr>
              <a:t>Albert Einstein</a:t>
            </a:r>
            <a:br>
              <a:rPr lang="en-US" sz="2800">
                <a:solidFill>
                  <a:schemeClr val="bg1"/>
                </a:solidFill>
                <a:latin typeface="Arial Rounded MT Bold" pitchFamily="34" charset="0"/>
              </a:rPr>
            </a:br>
            <a:endParaRPr lang="hr-HR" sz="2800">
              <a:solidFill>
                <a:schemeClr val="bg1"/>
              </a:solidFill>
              <a:latin typeface="Arial Rounded MT Bold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hr-HR" sz="2800">
                <a:solidFill>
                  <a:schemeClr val="bg1"/>
                </a:solidFill>
                <a:latin typeface="Arial Rounded MT Bold" pitchFamily="34" charset="0"/>
              </a:rPr>
              <a:t>    </a:t>
            </a:r>
            <a:r>
              <a:rPr lang="en-US" sz="2800">
                <a:solidFill>
                  <a:schemeClr val="bg1"/>
                </a:solidFill>
                <a:latin typeface="Arial Rounded MT Bold" pitchFamily="34" charset="0"/>
              </a:rPr>
              <a:t>“Ludo je nastaviti raditi na isti način kao dosad i očekivati različite rezultate.” </a:t>
            </a:r>
            <a:r>
              <a:rPr lang="hr-HR" sz="2800">
                <a:solidFill>
                  <a:schemeClr val="bg1"/>
                </a:solidFill>
                <a:latin typeface="Arial Rounded MT Bold" pitchFamily="34" charset="0"/>
              </a:rPr>
              <a:t>- </a:t>
            </a:r>
            <a:r>
              <a:rPr lang="en-US" sz="2800">
                <a:solidFill>
                  <a:schemeClr val="bg1"/>
                </a:solidFill>
                <a:latin typeface="Arial Rounded MT Bold" pitchFamily="34" charset="0"/>
              </a:rPr>
              <a:t>Anon</a:t>
            </a:r>
            <a:br>
              <a:rPr lang="en-US" sz="2800">
                <a:solidFill>
                  <a:schemeClr val="bg1"/>
                </a:solidFill>
                <a:latin typeface="Arial Rounded MT Bold" pitchFamily="34" charset="0"/>
              </a:rPr>
            </a:br>
            <a:r>
              <a:rPr lang="en-US" sz="2800">
                <a:solidFill>
                  <a:schemeClr val="bg1"/>
                </a:solidFill>
                <a:latin typeface="Arial Rounded MT Bold" pitchFamily="34" charset="0"/>
              </a:rPr>
              <a:t/>
            </a:r>
            <a:br>
              <a:rPr lang="en-US" sz="2800">
                <a:solidFill>
                  <a:schemeClr val="bg1"/>
                </a:solidFill>
                <a:latin typeface="Arial Rounded MT Bold" pitchFamily="34" charset="0"/>
              </a:rPr>
            </a:br>
            <a:endParaRPr lang="en-US" sz="2400">
              <a:solidFill>
                <a:schemeClr val="bg1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hr-HR" sz="3600">
                <a:solidFill>
                  <a:schemeClr val="bg1"/>
                </a:solidFill>
                <a:latin typeface="Arial Rounded MT Bold" pitchFamily="34" charset="0"/>
              </a:rPr>
              <a:t>“</a:t>
            </a:r>
            <a:r>
              <a:rPr lang="hr-HR" sz="2800">
                <a:solidFill>
                  <a:schemeClr val="bg1"/>
                </a:solidFill>
                <a:latin typeface="Arial Rounded MT Bold" pitchFamily="34" charset="0"/>
              </a:rPr>
              <a:t>Č</a:t>
            </a:r>
            <a:r>
              <a:rPr lang="en-US" sz="2800">
                <a:solidFill>
                  <a:schemeClr val="bg1"/>
                </a:solidFill>
                <a:latin typeface="Arial Rounded MT Bold" pitchFamily="34" charset="0"/>
              </a:rPr>
              <a:t>ovječanstvo je sposobno provoditi razvoj na način da zadovolji svoje današnje potrebe a da ne kompromitira sposobnost budućih generacija da zadovolje svoje potrebe.”</a:t>
            </a:r>
            <a:r>
              <a:rPr lang="en-US" sz="2800">
                <a:solidFill>
                  <a:schemeClr val="bg1"/>
                </a:solidFill>
              </a:rPr>
              <a:t> </a:t>
            </a:r>
            <a:br>
              <a:rPr lang="en-US" sz="2800">
                <a:solidFill>
                  <a:schemeClr val="bg1"/>
                </a:solidFill>
              </a:rPr>
            </a:br>
            <a:endParaRPr lang="hr-HR" sz="2800">
              <a:solidFill>
                <a:schemeClr val="bg1"/>
              </a:solidFill>
            </a:endParaRPr>
          </a:p>
          <a:p>
            <a:pPr>
              <a:buFontTx/>
              <a:buNone/>
            </a:pPr>
            <a:r>
              <a:rPr lang="hr-HR" sz="2000">
                <a:solidFill>
                  <a:schemeClr val="bg1"/>
                </a:solidFill>
                <a:latin typeface="Arial Rounded MT Bold" pitchFamily="34" charset="0"/>
              </a:rPr>
              <a:t>     - </a:t>
            </a:r>
            <a:r>
              <a:rPr lang="en-US" sz="2000">
                <a:solidFill>
                  <a:schemeClr val="bg1"/>
                </a:solidFill>
                <a:latin typeface="Arial Rounded MT Bold" pitchFamily="34" charset="0"/>
              </a:rPr>
              <a:t>Gro Harlem Brundtland, 1987</a:t>
            </a:r>
            <a:r>
              <a:rPr lang="hr-HR" sz="2000">
                <a:solidFill>
                  <a:schemeClr val="bg1"/>
                </a:solidFill>
                <a:latin typeface="Arial Rounded MT Bold" pitchFamily="34" charset="0"/>
              </a:rPr>
              <a:t>.</a:t>
            </a:r>
            <a:endParaRPr lang="en-US" sz="2000">
              <a:solidFill>
                <a:schemeClr val="bg1"/>
              </a:solidFill>
              <a:latin typeface="Arial Rounded MT Bold" pitchFamily="34" charset="0"/>
            </a:endParaRPr>
          </a:p>
          <a:p>
            <a:endParaRPr lang="en-US" sz="2000"/>
          </a:p>
        </p:txBody>
      </p:sp>
      <p:pic>
        <p:nvPicPr>
          <p:cNvPr id="14342" name="Picture 6" descr="800px-BlueMarble-2001-20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8038" y="4292600"/>
            <a:ext cx="4776787" cy="23891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  <a:latin typeface="Arial Rounded MT Bold" pitchFamily="34" charset="0"/>
              </a:rPr>
              <a:t>Održivi razvoj je proces promjena u kojem su iskorištavanje resursa, smjer ulaganja, orijentacija</a:t>
            </a:r>
            <a:br>
              <a:rPr lang="en-US">
                <a:solidFill>
                  <a:schemeClr val="bg1"/>
                </a:solidFill>
                <a:latin typeface="Arial Rounded MT Bold" pitchFamily="34" charset="0"/>
              </a:rPr>
            </a:br>
            <a:r>
              <a:rPr lang="en-US">
                <a:solidFill>
                  <a:schemeClr val="bg1"/>
                </a:solidFill>
                <a:latin typeface="Arial Rounded MT Bold" pitchFamily="34" charset="0"/>
              </a:rPr>
              <a:t>tehničkog razvoja i institucionalne promjene u međusobnom skladu i omogućavaju ispunjavanje</a:t>
            </a:r>
            <a:br>
              <a:rPr lang="en-US">
                <a:solidFill>
                  <a:schemeClr val="bg1"/>
                </a:solidFill>
                <a:latin typeface="Arial Rounded MT Bold" pitchFamily="34" charset="0"/>
              </a:rPr>
            </a:br>
            <a:r>
              <a:rPr lang="en-US">
                <a:solidFill>
                  <a:schemeClr val="bg1"/>
                </a:solidFill>
                <a:latin typeface="Arial Rounded MT Bold" pitchFamily="34" charset="0"/>
              </a:rPr>
              <a:t>potreba i očekivanja sadašnjih i budućih naraštaja.</a:t>
            </a:r>
            <a:br>
              <a:rPr lang="en-US">
                <a:solidFill>
                  <a:schemeClr val="bg1"/>
                </a:solidFill>
                <a:latin typeface="Arial Rounded MT Bold" pitchFamily="34" charset="0"/>
              </a:rPr>
            </a:br>
            <a:endParaRPr lang="en-US">
              <a:solidFill>
                <a:schemeClr val="bg1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sz="4000">
                <a:solidFill>
                  <a:schemeClr val="bg1"/>
                </a:solidFill>
                <a:latin typeface="Arial Rounded MT Bold" pitchFamily="34" charset="0"/>
              </a:rPr>
              <a:t>Što razlikuje održivi razvoj od neodrživog?</a:t>
            </a:r>
            <a:endParaRPr lang="en-US" sz="400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000">
                <a:solidFill>
                  <a:schemeClr val="bg1"/>
                </a:solidFill>
                <a:latin typeface="Arial Rounded MT Bold" pitchFamily="34" charset="0"/>
              </a:rPr>
              <a:t>Održivi razvoj </a:t>
            </a:r>
            <a:r>
              <a:rPr lang="hr-HR" sz="2000">
                <a:solidFill>
                  <a:schemeClr val="bg1"/>
                </a:solidFill>
                <a:latin typeface="Arial Rounded MT Bold" pitchFamily="34" charset="0"/>
              </a:rPr>
              <a:t>– cilj mu je </a:t>
            </a:r>
            <a:r>
              <a:rPr lang="en-US" sz="2000">
                <a:solidFill>
                  <a:schemeClr val="bg1"/>
                </a:solidFill>
                <a:latin typeface="Arial Rounded MT Bold" pitchFamily="34" charset="0"/>
              </a:rPr>
              <a:t>poboljš</a:t>
            </a:r>
            <a:r>
              <a:rPr lang="hr-HR" sz="2000">
                <a:solidFill>
                  <a:schemeClr val="bg1"/>
                </a:solidFill>
                <a:latin typeface="Arial Rounded MT Bold" pitchFamily="34" charset="0"/>
              </a:rPr>
              <a:t>enje</a:t>
            </a:r>
            <a:r>
              <a:rPr lang="en-US" sz="2000">
                <a:solidFill>
                  <a:schemeClr val="bg1"/>
                </a:solidFill>
                <a:latin typeface="Arial Rounded MT Bold" pitchFamily="34" charset="0"/>
              </a:rPr>
              <a:t> kvalitete života </a:t>
            </a:r>
            <a:r>
              <a:rPr lang="hr-HR" sz="2000">
                <a:solidFill>
                  <a:schemeClr val="bg1"/>
                </a:solidFill>
                <a:latin typeface="Arial Rounded MT Bold" pitchFamily="34" charset="0"/>
              </a:rPr>
              <a:t>koja se temelji na </a:t>
            </a:r>
            <a:r>
              <a:rPr lang="en-US" sz="2000">
                <a:solidFill>
                  <a:schemeClr val="bg1"/>
                </a:solidFill>
                <a:latin typeface="Arial Rounded MT Bold" pitchFamily="34" charset="0"/>
              </a:rPr>
              <a:t>općoj definiciji uključujući društvene i ekološke čimbenike</a:t>
            </a:r>
            <a:endParaRPr lang="hr-HR" sz="2000">
              <a:solidFill>
                <a:schemeClr val="bg1"/>
              </a:solidFill>
              <a:latin typeface="Arial Rounded MT Bold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2000">
                <a:solidFill>
                  <a:schemeClr val="bg1"/>
                </a:solidFill>
                <a:latin typeface="Arial Rounded MT Bold" pitchFamily="34" charset="0"/>
              </a:rPr>
              <a:t/>
            </a:r>
            <a:br>
              <a:rPr lang="en-US" sz="2000">
                <a:solidFill>
                  <a:schemeClr val="bg1"/>
                </a:solidFill>
                <a:latin typeface="Arial Rounded MT Bold" pitchFamily="34" charset="0"/>
              </a:rPr>
            </a:br>
            <a:r>
              <a:rPr lang="en-US" sz="2000">
                <a:solidFill>
                  <a:schemeClr val="bg1"/>
                </a:solidFill>
                <a:latin typeface="Arial Rounded MT Bold" pitchFamily="34" charset="0"/>
              </a:rPr>
              <a:t>-Postoji međusobna povezanost između gospodarskih, društvenih i ekoloških problema. Oni se rješavaju na cjelovit način da se postignu trajna rješenja koja se temelje na harmoniji</a:t>
            </a:r>
            <a:endParaRPr lang="hr-HR" sz="2000">
              <a:solidFill>
                <a:schemeClr val="bg1"/>
              </a:solidFill>
              <a:latin typeface="Arial Rounded MT Bold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2000">
                <a:solidFill>
                  <a:schemeClr val="bg1"/>
                </a:solidFill>
                <a:latin typeface="Arial Rounded MT Bold" pitchFamily="34" charset="0"/>
              </a:rPr>
              <a:t/>
            </a:r>
            <a:br>
              <a:rPr lang="en-US" sz="2000">
                <a:solidFill>
                  <a:schemeClr val="bg1"/>
                </a:solidFill>
                <a:latin typeface="Arial Rounded MT Bold" pitchFamily="34" charset="0"/>
              </a:rPr>
            </a:br>
            <a:r>
              <a:rPr lang="en-US" sz="2000">
                <a:solidFill>
                  <a:schemeClr val="bg1"/>
                </a:solidFill>
                <a:latin typeface="Arial Rounded MT Bold" pitchFamily="34" charset="0"/>
              </a:rPr>
              <a:t>Neodrživi razvoj – </a:t>
            </a:r>
            <a:r>
              <a:rPr lang="hr-HR" sz="2000">
                <a:solidFill>
                  <a:schemeClr val="bg1"/>
                </a:solidFill>
                <a:latin typeface="Arial Rounded MT Bold" pitchFamily="34" charset="0"/>
              </a:rPr>
              <a:t>cilj mu je</a:t>
            </a:r>
            <a:r>
              <a:rPr lang="en-US" sz="2000">
                <a:solidFill>
                  <a:schemeClr val="bg1"/>
                </a:solidFill>
                <a:latin typeface="Arial Rounded MT Bold" pitchFamily="34" charset="0"/>
              </a:rPr>
              <a:t> podizanje životnog standarda – </a:t>
            </a:r>
            <a:r>
              <a:rPr lang="hr-HR" sz="2000">
                <a:solidFill>
                  <a:schemeClr val="bg1"/>
                </a:solidFill>
                <a:latin typeface="Arial Rounded MT Bold" pitchFamily="34" charset="0"/>
              </a:rPr>
              <a:t>temelji se na</a:t>
            </a:r>
            <a:r>
              <a:rPr lang="en-US" sz="2000">
                <a:solidFill>
                  <a:schemeClr val="bg1"/>
                </a:solidFill>
                <a:latin typeface="Arial Rounded MT Bold" pitchFamily="34" charset="0"/>
              </a:rPr>
              <a:t>  financijama koje su temelj našeg blagostanja i sreće</a:t>
            </a:r>
            <a:endParaRPr lang="hr-HR" sz="2000">
              <a:solidFill>
                <a:schemeClr val="bg1"/>
              </a:solidFill>
              <a:latin typeface="Arial Rounded MT Bold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2000">
                <a:solidFill>
                  <a:schemeClr val="bg1"/>
                </a:solidFill>
                <a:latin typeface="Arial Rounded MT Bold" pitchFamily="34" charset="0"/>
              </a:rPr>
              <a:t/>
            </a:r>
            <a:br>
              <a:rPr lang="en-US" sz="2000">
                <a:solidFill>
                  <a:schemeClr val="bg1"/>
                </a:solidFill>
                <a:latin typeface="Arial Rounded MT Bold" pitchFamily="34" charset="0"/>
              </a:rPr>
            </a:br>
            <a:r>
              <a:rPr lang="en-US" sz="2000">
                <a:solidFill>
                  <a:schemeClr val="bg1"/>
                </a:solidFill>
                <a:latin typeface="Arial Rounded MT Bold" pitchFamily="34" charset="0"/>
              </a:rPr>
              <a:t>- Gospodarstvo, društvo i okoliš tri su različite, zasebne skupine problema, te se drži da zdravo gospodarstvo vodi u zdravo društvo i sigurni okoliš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solidFill>
                  <a:schemeClr val="bg1"/>
                </a:solidFill>
                <a:latin typeface="Arial Rounded MT Bold" pitchFamily="34" charset="0"/>
              </a:rPr>
              <a:t>Održivi razvoj i zaštita okoliša</a:t>
            </a:r>
            <a:br>
              <a:rPr lang="en-US" sz="4000">
                <a:solidFill>
                  <a:schemeClr val="bg1"/>
                </a:solidFill>
                <a:latin typeface="Arial Rounded MT Bold" pitchFamily="34" charset="0"/>
              </a:rPr>
            </a:br>
            <a:endParaRPr lang="en-US" sz="400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48577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>
                <a:solidFill>
                  <a:schemeClr val="bg1"/>
                </a:solidFill>
                <a:latin typeface="Arial Rounded MT Bold" pitchFamily="34" charset="0"/>
              </a:rPr>
              <a:t>SLIČNOSTI:</a:t>
            </a:r>
            <a:br>
              <a:rPr lang="en-US" sz="2000">
                <a:solidFill>
                  <a:schemeClr val="bg1"/>
                </a:solidFill>
                <a:latin typeface="Arial Rounded MT Bold" pitchFamily="34" charset="0"/>
              </a:rPr>
            </a:br>
            <a:r>
              <a:rPr lang="en-US" sz="2000">
                <a:solidFill>
                  <a:schemeClr val="bg1"/>
                </a:solidFill>
                <a:latin typeface="Arial Rounded MT Bold" pitchFamily="34" charset="0"/>
              </a:rPr>
              <a:t>Provedba zaštita okoliša podržava održivi razvoj</a:t>
            </a:r>
            <a:endParaRPr lang="hr-HR" sz="2000">
              <a:solidFill>
                <a:schemeClr val="bg1"/>
              </a:solidFill>
              <a:latin typeface="Arial Rounded MT Bold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hr-HR" sz="2000">
                <a:solidFill>
                  <a:schemeClr val="bg1"/>
                </a:solidFill>
                <a:latin typeface="Arial Rounded MT Bold" pitchFamily="34" charset="0"/>
              </a:rPr>
              <a:t>     </a:t>
            </a:r>
            <a:r>
              <a:rPr lang="en-US" sz="2000">
                <a:solidFill>
                  <a:schemeClr val="bg1"/>
                </a:solidFill>
                <a:latin typeface="Arial Rounded MT Bold" pitchFamily="34" charset="0"/>
              </a:rPr>
              <a:t>(Čisti zrak, voda i tlo su bitni za generacije koje dolaze);</a:t>
            </a:r>
            <a:br>
              <a:rPr lang="en-US" sz="2000">
                <a:solidFill>
                  <a:schemeClr val="bg1"/>
                </a:solidFill>
                <a:latin typeface="Arial Rounded MT Bold" pitchFamily="34" charset="0"/>
              </a:rPr>
            </a:br>
            <a:r>
              <a:rPr lang="en-US" sz="2000">
                <a:solidFill>
                  <a:schemeClr val="bg1"/>
                </a:solidFill>
                <a:latin typeface="Arial Rounded MT Bold" pitchFamily="34" charset="0"/>
              </a:rPr>
              <a:t>Niz pristupa zaštite okoliša (ponovna uporaba i recikliranje) </a:t>
            </a:r>
            <a:endParaRPr lang="hr-HR" sz="2000">
              <a:solidFill>
                <a:schemeClr val="bg1"/>
              </a:solidFill>
              <a:latin typeface="Arial Rounded MT Bold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hr-HR" sz="2000">
                <a:solidFill>
                  <a:schemeClr val="bg1"/>
                </a:solidFill>
                <a:latin typeface="Arial Rounded MT Bold" pitchFamily="34" charset="0"/>
              </a:rPr>
              <a:t>     </a:t>
            </a:r>
            <a:r>
              <a:rPr lang="en-US" sz="2000">
                <a:solidFill>
                  <a:schemeClr val="bg1"/>
                </a:solidFill>
                <a:latin typeface="Arial Rounded MT Bold" pitchFamily="34" charset="0"/>
              </a:rPr>
              <a:t>čuvaju resurse za buduće naraštaje;</a:t>
            </a:r>
            <a:br>
              <a:rPr lang="en-US" sz="2000">
                <a:solidFill>
                  <a:schemeClr val="bg1"/>
                </a:solidFill>
                <a:latin typeface="Arial Rounded MT Bold" pitchFamily="34" charset="0"/>
              </a:rPr>
            </a:br>
            <a:r>
              <a:rPr lang="en-US" sz="2000">
                <a:solidFill>
                  <a:schemeClr val="bg1"/>
                </a:solidFill>
                <a:latin typeface="Arial Rounded MT Bold" pitchFamily="34" charset="0"/>
              </a:rPr>
              <a:t>Obrazovanje za zaštitu okoliša podržava održivi razvoj. (Usavršavamo sposobnost identifikacije djelotvornih rješenja održivog razvoja).</a:t>
            </a:r>
            <a:br>
              <a:rPr lang="en-US" sz="2000">
                <a:solidFill>
                  <a:schemeClr val="bg1"/>
                </a:solidFill>
                <a:latin typeface="Arial Rounded MT Bold" pitchFamily="34" charset="0"/>
              </a:rPr>
            </a:br>
            <a:endParaRPr lang="hr-HR" sz="2000">
              <a:solidFill>
                <a:schemeClr val="bg1"/>
              </a:solidFill>
              <a:latin typeface="Arial Rounded MT Bold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2000">
                <a:solidFill>
                  <a:schemeClr val="bg1"/>
                </a:solidFill>
                <a:latin typeface="Arial Rounded MT Bold" pitchFamily="34" charset="0"/>
              </a:rPr>
              <a:t>RAZLIKE: </a:t>
            </a:r>
            <a:br>
              <a:rPr lang="en-US" sz="2000">
                <a:solidFill>
                  <a:schemeClr val="bg1"/>
                </a:solidFill>
                <a:latin typeface="Arial Rounded MT Bold" pitchFamily="34" charset="0"/>
              </a:rPr>
            </a:br>
            <a:r>
              <a:rPr lang="en-US" sz="2000">
                <a:solidFill>
                  <a:schemeClr val="bg1"/>
                </a:solidFill>
                <a:latin typeface="Arial Rounded MT Bold" pitchFamily="34" charset="0"/>
              </a:rPr>
              <a:t>Održivi razvoj je znatno širi pojam od zaštite okoliša</a:t>
            </a:r>
            <a:br>
              <a:rPr lang="en-US" sz="2000">
                <a:solidFill>
                  <a:schemeClr val="bg1"/>
                </a:solidFill>
                <a:latin typeface="Arial Rounded MT Bold" pitchFamily="34" charset="0"/>
              </a:rPr>
            </a:br>
            <a:r>
              <a:rPr lang="en-US" sz="2000">
                <a:solidFill>
                  <a:schemeClr val="bg1"/>
                </a:solidFill>
                <a:latin typeface="Arial Rounded MT Bold" pitchFamily="34" charset="0"/>
              </a:rPr>
              <a:t>Zaštita okoliša podrazumijeva smanjenje onečišćenja. To ne znači da će buduće generacije automatski naslijediti istu količinu prirodnog, društvenog i gospodarskog bogatstva kao njihovu prethodnici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  <a:latin typeface="Arial Rounded MT Bold" pitchFamily="34" charset="0"/>
              </a:rPr>
              <a:t>Dimenzije održivog razvoja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None/>
            </a:pPr>
            <a:r>
              <a:rPr lang="en-US">
                <a:solidFill>
                  <a:schemeClr val="bg1"/>
                </a:solidFill>
                <a:latin typeface="Arial Rounded MT Bold" pitchFamily="34" charset="0"/>
              </a:rPr>
              <a:t>Održivi razvoj je koncept koji integrira:</a:t>
            </a:r>
            <a:endParaRPr lang="hr-HR">
              <a:solidFill>
                <a:schemeClr val="bg1"/>
              </a:solidFill>
              <a:latin typeface="Arial Rounded MT Bold" pitchFamily="34" charset="0"/>
            </a:endParaRPr>
          </a:p>
          <a:p>
            <a:pPr marL="609600" indent="-609600">
              <a:buFontTx/>
              <a:buNone/>
            </a:pPr>
            <a:r>
              <a:rPr lang="en-US">
                <a:solidFill>
                  <a:schemeClr val="bg1"/>
                </a:solidFill>
                <a:latin typeface="Arial Rounded MT Bold" pitchFamily="34" charset="0"/>
              </a:rPr>
              <a:t>gospodarski uspjeh,kvalitetu okoliša i </a:t>
            </a:r>
            <a:br>
              <a:rPr lang="en-US">
                <a:solidFill>
                  <a:schemeClr val="bg1"/>
                </a:solidFill>
                <a:latin typeface="Arial Rounded MT Bold" pitchFamily="34" charset="0"/>
              </a:rPr>
            </a:br>
            <a:r>
              <a:rPr lang="en-US">
                <a:solidFill>
                  <a:schemeClr val="bg1"/>
                </a:solidFill>
                <a:latin typeface="Arial Rounded MT Bold" pitchFamily="34" charset="0"/>
              </a:rPr>
              <a:t>društvenu odgovornost.</a:t>
            </a:r>
            <a:br>
              <a:rPr lang="en-US">
                <a:solidFill>
                  <a:schemeClr val="bg1"/>
                </a:solidFill>
                <a:latin typeface="Arial Rounded MT Bold" pitchFamily="34" charset="0"/>
              </a:rPr>
            </a:br>
            <a:endParaRPr lang="en-US">
              <a:solidFill>
                <a:schemeClr val="bg1"/>
              </a:solidFill>
              <a:latin typeface="Arial Rounded MT Bold" pitchFamily="34" charset="0"/>
            </a:endParaRPr>
          </a:p>
        </p:txBody>
      </p:sp>
      <p:pic>
        <p:nvPicPr>
          <p:cNvPr id="6150" name="Picture 6" descr="okoli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8888" y="3429000"/>
            <a:ext cx="5400675" cy="31813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  <a:latin typeface="Arial Rounded MT Bold" pitchFamily="34" charset="0"/>
              </a:rPr>
              <a:t>Gospodarska dimenzija</a:t>
            </a:r>
            <a:br>
              <a:rPr lang="en-US">
                <a:solidFill>
                  <a:schemeClr val="bg1"/>
                </a:solidFill>
                <a:latin typeface="Arial Rounded MT Bold" pitchFamily="34" charset="0"/>
              </a:rPr>
            </a:br>
            <a:r>
              <a:rPr lang="en-US">
                <a:solidFill>
                  <a:schemeClr val="bg1"/>
                </a:solidFill>
                <a:latin typeface="Arial Rounded MT Bold" pitchFamily="34" charset="0"/>
              </a:rPr>
              <a:t>uključuje:</a:t>
            </a:r>
            <a:br>
              <a:rPr lang="en-US">
                <a:solidFill>
                  <a:schemeClr val="bg1"/>
                </a:solidFill>
                <a:latin typeface="Arial Rounded MT Bold" pitchFamily="34" charset="0"/>
              </a:rPr>
            </a:br>
            <a:r>
              <a:rPr lang="en-US">
                <a:solidFill>
                  <a:schemeClr val="bg1"/>
                </a:solidFill>
                <a:latin typeface="Arial Rounded MT Bold" pitchFamily="34" charset="0"/>
              </a:rPr>
              <a:t>-zaposlenje</a:t>
            </a:r>
            <a:br>
              <a:rPr lang="en-US">
                <a:solidFill>
                  <a:schemeClr val="bg1"/>
                </a:solidFill>
                <a:latin typeface="Arial Rounded MT Bold" pitchFamily="34" charset="0"/>
              </a:rPr>
            </a:br>
            <a:r>
              <a:rPr lang="en-US">
                <a:solidFill>
                  <a:schemeClr val="bg1"/>
                </a:solidFill>
                <a:latin typeface="Arial Rounded MT Bold" pitchFamily="34" charset="0"/>
              </a:rPr>
              <a:t>-plaću </a:t>
            </a:r>
            <a:br>
              <a:rPr lang="en-US">
                <a:solidFill>
                  <a:schemeClr val="bg1"/>
                </a:solidFill>
                <a:latin typeface="Arial Rounded MT Bold" pitchFamily="34" charset="0"/>
              </a:rPr>
            </a:br>
            <a:r>
              <a:rPr lang="en-US">
                <a:solidFill>
                  <a:schemeClr val="bg1"/>
                </a:solidFill>
                <a:latin typeface="Arial Rounded MT Bold" pitchFamily="34" charset="0"/>
              </a:rPr>
              <a:t>-investicije</a:t>
            </a:r>
            <a:br>
              <a:rPr lang="en-US">
                <a:solidFill>
                  <a:schemeClr val="bg1"/>
                </a:solidFill>
                <a:latin typeface="Arial Rounded MT Bold" pitchFamily="34" charset="0"/>
              </a:rPr>
            </a:br>
            <a:r>
              <a:rPr lang="en-US">
                <a:solidFill>
                  <a:schemeClr val="bg1"/>
                </a:solidFill>
                <a:latin typeface="Arial Rounded MT Bold" pitchFamily="34" charset="0"/>
              </a:rPr>
              <a:t>-trgovinu</a:t>
            </a:r>
            <a:br>
              <a:rPr lang="en-US">
                <a:solidFill>
                  <a:schemeClr val="bg1"/>
                </a:solidFill>
                <a:latin typeface="Arial Rounded MT Bold" pitchFamily="34" charset="0"/>
              </a:rPr>
            </a:br>
            <a:r>
              <a:rPr lang="en-US">
                <a:solidFill>
                  <a:schemeClr val="bg1"/>
                </a:solidFill>
                <a:latin typeface="Arial Rounded MT Bold" pitchFamily="34" charset="0"/>
              </a:rPr>
              <a:t>-inovacije</a:t>
            </a:r>
            <a:br>
              <a:rPr lang="en-US">
                <a:solidFill>
                  <a:schemeClr val="bg1"/>
                </a:solidFill>
                <a:latin typeface="Arial Rounded MT Bold" pitchFamily="34" charset="0"/>
              </a:rPr>
            </a:br>
            <a:r>
              <a:rPr lang="en-US">
                <a:solidFill>
                  <a:schemeClr val="bg1"/>
                </a:solidFill>
                <a:latin typeface="Arial Rounded MT Bold" pitchFamily="34" charset="0"/>
              </a:rPr>
              <a:t>-poduzetništvo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  <a:latin typeface="Arial Rounded MT Bold" pitchFamily="34" charset="0"/>
              </a:rPr>
              <a:t>Ekološka dimenzija</a:t>
            </a:r>
            <a:br>
              <a:rPr lang="en-US">
                <a:solidFill>
                  <a:schemeClr val="bg1"/>
                </a:solidFill>
                <a:latin typeface="Arial Rounded MT Bold" pitchFamily="34" charset="0"/>
              </a:rPr>
            </a:br>
            <a:r>
              <a:rPr lang="en-US">
                <a:solidFill>
                  <a:schemeClr val="bg1"/>
                </a:solidFill>
                <a:latin typeface="Arial Rounded MT Bold" pitchFamily="34" charset="0"/>
              </a:rPr>
              <a:t>uključuje: </a:t>
            </a:r>
            <a:br>
              <a:rPr lang="en-US">
                <a:solidFill>
                  <a:schemeClr val="bg1"/>
                </a:solidFill>
                <a:latin typeface="Arial Rounded MT Bold" pitchFamily="34" charset="0"/>
              </a:rPr>
            </a:br>
            <a:r>
              <a:rPr lang="en-US">
                <a:solidFill>
                  <a:schemeClr val="bg1"/>
                </a:solidFill>
                <a:latin typeface="Arial Rounded MT Bold" pitchFamily="34" charset="0"/>
              </a:rPr>
              <a:t>-zrak</a:t>
            </a:r>
            <a:br>
              <a:rPr lang="en-US">
                <a:solidFill>
                  <a:schemeClr val="bg1"/>
                </a:solidFill>
                <a:latin typeface="Arial Rounded MT Bold" pitchFamily="34" charset="0"/>
              </a:rPr>
            </a:br>
            <a:r>
              <a:rPr lang="en-US">
                <a:solidFill>
                  <a:schemeClr val="bg1"/>
                </a:solidFill>
                <a:latin typeface="Arial Rounded MT Bold" pitchFamily="34" charset="0"/>
              </a:rPr>
              <a:t>-vodu i kvalitetu tla</a:t>
            </a:r>
            <a:br>
              <a:rPr lang="en-US">
                <a:solidFill>
                  <a:schemeClr val="bg1"/>
                </a:solidFill>
                <a:latin typeface="Arial Rounded MT Bold" pitchFamily="34" charset="0"/>
              </a:rPr>
            </a:br>
            <a:r>
              <a:rPr lang="en-US">
                <a:solidFill>
                  <a:schemeClr val="bg1"/>
                </a:solidFill>
                <a:latin typeface="Arial Rounded MT Bold" pitchFamily="34" charset="0"/>
              </a:rPr>
              <a:t>-zaštitu divljih habitata</a:t>
            </a:r>
            <a:br>
              <a:rPr lang="en-US">
                <a:solidFill>
                  <a:schemeClr val="bg1"/>
                </a:solidFill>
                <a:latin typeface="Arial Rounded MT Bold" pitchFamily="34" charset="0"/>
              </a:rPr>
            </a:br>
            <a:r>
              <a:rPr lang="en-US">
                <a:solidFill>
                  <a:schemeClr val="bg1"/>
                </a:solidFill>
                <a:latin typeface="Arial Rounded MT Bold" pitchFamily="34" charset="0"/>
              </a:rPr>
              <a:t>-djelotvorno korištenje i ponovna uporaba prirodnih resursa i energije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  <a:latin typeface="Arial Rounded MT Bold" pitchFamily="34" charset="0"/>
              </a:rPr>
              <a:t>Društvena dimenzija</a:t>
            </a:r>
            <a:br>
              <a:rPr lang="en-US">
                <a:solidFill>
                  <a:schemeClr val="bg1"/>
                </a:solidFill>
                <a:latin typeface="Arial Rounded MT Bold" pitchFamily="34" charset="0"/>
              </a:rPr>
            </a:br>
            <a:r>
              <a:rPr lang="en-US">
                <a:solidFill>
                  <a:schemeClr val="bg1"/>
                </a:solidFill>
                <a:latin typeface="Arial Rounded MT Bold" pitchFamily="34" charset="0"/>
              </a:rPr>
              <a:t>uključuje:</a:t>
            </a:r>
            <a:br>
              <a:rPr lang="en-US">
                <a:solidFill>
                  <a:schemeClr val="bg1"/>
                </a:solidFill>
                <a:latin typeface="Arial Rounded MT Bold" pitchFamily="34" charset="0"/>
              </a:rPr>
            </a:br>
            <a:r>
              <a:rPr lang="en-US">
                <a:solidFill>
                  <a:schemeClr val="bg1"/>
                </a:solidFill>
                <a:latin typeface="Arial Rounded MT Bold" pitchFamily="34" charset="0"/>
              </a:rPr>
              <a:t>-zdravlje</a:t>
            </a:r>
            <a:br>
              <a:rPr lang="en-US">
                <a:solidFill>
                  <a:schemeClr val="bg1"/>
                </a:solidFill>
                <a:latin typeface="Arial Rounded MT Bold" pitchFamily="34" charset="0"/>
              </a:rPr>
            </a:br>
            <a:r>
              <a:rPr lang="en-US">
                <a:solidFill>
                  <a:schemeClr val="bg1"/>
                </a:solidFill>
                <a:latin typeface="Arial Rounded MT Bold" pitchFamily="34" charset="0"/>
              </a:rPr>
              <a:t>-riješeno stambeno pitanje</a:t>
            </a:r>
            <a:br>
              <a:rPr lang="en-US">
                <a:solidFill>
                  <a:schemeClr val="bg1"/>
                </a:solidFill>
                <a:latin typeface="Arial Rounded MT Bold" pitchFamily="34" charset="0"/>
              </a:rPr>
            </a:br>
            <a:r>
              <a:rPr lang="en-US">
                <a:solidFill>
                  <a:schemeClr val="bg1"/>
                </a:solidFill>
                <a:latin typeface="Arial Rounded MT Bold" pitchFamily="34" charset="0"/>
              </a:rPr>
              <a:t>-školovanje</a:t>
            </a:r>
            <a:br>
              <a:rPr lang="en-US">
                <a:solidFill>
                  <a:schemeClr val="bg1"/>
                </a:solidFill>
                <a:latin typeface="Arial Rounded MT Bold" pitchFamily="34" charset="0"/>
              </a:rPr>
            </a:br>
            <a:r>
              <a:rPr lang="en-US">
                <a:solidFill>
                  <a:schemeClr val="bg1"/>
                </a:solidFill>
                <a:latin typeface="Arial Rounded MT Bold" pitchFamily="34" charset="0"/>
              </a:rPr>
              <a:t>-prevenciju kriminala</a:t>
            </a:r>
            <a:br>
              <a:rPr lang="en-US">
                <a:solidFill>
                  <a:schemeClr val="bg1"/>
                </a:solidFill>
                <a:latin typeface="Arial Rounded MT Bold" pitchFamily="34" charset="0"/>
              </a:rPr>
            </a:br>
            <a:r>
              <a:rPr lang="en-US">
                <a:solidFill>
                  <a:schemeClr val="bg1"/>
                </a:solidFill>
                <a:latin typeface="Arial Rounded MT Bold" pitchFamily="34" charset="0"/>
              </a:rPr>
              <a:t>-demokraciju</a:t>
            </a:r>
            <a:br>
              <a:rPr lang="en-US">
                <a:solidFill>
                  <a:schemeClr val="bg1"/>
                </a:solidFill>
                <a:latin typeface="Arial Rounded MT Bold" pitchFamily="34" charset="0"/>
              </a:rPr>
            </a:br>
            <a:r>
              <a:rPr lang="en-US">
                <a:solidFill>
                  <a:schemeClr val="bg1"/>
                </a:solidFill>
                <a:latin typeface="Arial Rounded MT Bold" pitchFamily="34" charset="0"/>
              </a:rPr>
              <a:t>-slobodno vrijeme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solidFill>
                  <a:schemeClr val="bg1"/>
                </a:solidFill>
                <a:latin typeface="Arial Rounded MT Bold" pitchFamily="34" charset="0"/>
              </a:rPr>
              <a:t>Poduzetništvo i održivi razvoj</a:t>
            </a:r>
            <a:br>
              <a:rPr lang="en-US" sz="4000">
                <a:solidFill>
                  <a:schemeClr val="bg1"/>
                </a:solidFill>
                <a:latin typeface="Arial Rounded MT Bold" pitchFamily="34" charset="0"/>
              </a:rPr>
            </a:br>
            <a:endParaRPr lang="en-US" sz="400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>
                <a:solidFill>
                  <a:schemeClr val="bg1"/>
                </a:solidFill>
                <a:latin typeface="Arial Rounded MT Bold" pitchFamily="34" charset="0"/>
              </a:rPr>
              <a:t>Za poduzetnike održivi razvoj znači prilagodbu poslovnih strategija i aktivnosti na način da zadovolji potrebe poduzeća i njegovih dioničara danas, </a:t>
            </a:r>
            <a:br>
              <a:rPr lang="en-US" sz="2400">
                <a:solidFill>
                  <a:schemeClr val="bg1"/>
                </a:solidFill>
                <a:latin typeface="Arial Rounded MT Bold" pitchFamily="34" charset="0"/>
              </a:rPr>
            </a:br>
            <a:r>
              <a:rPr lang="en-US" sz="2400">
                <a:solidFill>
                  <a:schemeClr val="bg1"/>
                </a:solidFill>
                <a:latin typeface="Arial Rounded MT Bold" pitchFamily="34" charset="0"/>
              </a:rPr>
              <a:t>te zaštitu, ljudskih i prirodnih resursa koje će biti potrebne budućim generacijama.</a:t>
            </a:r>
            <a:endParaRPr lang="hr-HR" sz="2400">
              <a:solidFill>
                <a:schemeClr val="bg1"/>
              </a:solidFill>
              <a:latin typeface="Arial Rounded MT Bold" pitchFamily="34" charset="0"/>
            </a:endParaRPr>
          </a:p>
          <a:p>
            <a:pPr>
              <a:lnSpc>
                <a:spcPct val="80000"/>
              </a:lnSpc>
            </a:pPr>
            <a:endParaRPr lang="hr-HR" sz="2400">
              <a:solidFill>
                <a:schemeClr val="bg1"/>
              </a:solidFill>
              <a:latin typeface="Arial Rounded MT Bold" pitchFamily="34" charset="0"/>
            </a:endParaRPr>
          </a:p>
          <a:p>
            <a:pPr>
              <a:lnSpc>
                <a:spcPct val="80000"/>
              </a:lnSpc>
            </a:pPr>
            <a:endParaRPr lang="hr-HR" sz="2400">
              <a:solidFill>
                <a:schemeClr val="bg1"/>
              </a:solidFill>
              <a:latin typeface="Arial Rounded MT Bold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2400">
                <a:solidFill>
                  <a:schemeClr val="bg1"/>
                </a:solidFill>
                <a:latin typeface="Arial Rounded MT Bold" pitchFamily="34" charset="0"/>
              </a:rPr>
              <a:t>Prvi puta se na poduzetništvo gleda kao na dio rješenja, a ne jednostavno kao na uzrok problema;</a:t>
            </a:r>
            <a:br>
              <a:rPr lang="en-US" sz="2400">
                <a:solidFill>
                  <a:schemeClr val="bg1"/>
                </a:solidFill>
                <a:latin typeface="Arial Rounded MT Bold" pitchFamily="34" charset="0"/>
              </a:rPr>
            </a:br>
            <a:r>
              <a:rPr lang="en-US" sz="2400">
                <a:solidFill>
                  <a:schemeClr val="bg1"/>
                </a:solidFill>
                <a:latin typeface="Arial Rounded MT Bold" pitchFamily="34" charset="0"/>
              </a:rPr>
              <a:t>Pomak ka održivom razvoju zahtijeva kontinuirani industrijski razvoj.</a:t>
            </a:r>
            <a:br>
              <a:rPr lang="en-US" sz="2400">
                <a:solidFill>
                  <a:schemeClr val="bg1"/>
                </a:solidFill>
                <a:latin typeface="Arial Rounded MT Bold" pitchFamily="34" charset="0"/>
              </a:rPr>
            </a:br>
            <a:endParaRPr lang="en-US" sz="2400">
              <a:solidFill>
                <a:schemeClr val="bg1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237</Words>
  <Application>Microsoft Office PowerPoint</Application>
  <PresentationFormat>On-screen Show (4:3)</PresentationFormat>
  <Paragraphs>37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Arial Rounded MT Bold</vt:lpstr>
      <vt:lpstr>Default Design</vt:lpstr>
      <vt:lpstr>“Održivi razvoj"  (sustainable development) </vt:lpstr>
      <vt:lpstr>Slide 2</vt:lpstr>
      <vt:lpstr>Što razlikuje održivi razvoj od neodrživog?</vt:lpstr>
      <vt:lpstr>Održivi razvoj i zaštita okoliša </vt:lpstr>
      <vt:lpstr>Dimenzije održivog razvoja</vt:lpstr>
      <vt:lpstr>Slide 6</vt:lpstr>
      <vt:lpstr>Slide 7</vt:lpstr>
      <vt:lpstr>Slide 8</vt:lpstr>
      <vt:lpstr>Poduzetništvo i održivi razvoj </vt:lpstr>
      <vt:lpstr>Ekološki problema i zaštita klime </vt:lpstr>
      <vt:lpstr>Kako se može spriječiti klimatska katastrofa?</vt:lpstr>
      <vt:lpstr>Slide 12</vt:lpstr>
      <vt:lpstr>Slide 13</vt:lpstr>
      <vt:lpstr>Definicija održivog razvoja velikih umova</vt:lpstr>
      <vt:lpstr>Slide 15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Održivi razvoj</dc:title>
  <dc:creator>Korisnik</dc:creator>
  <cp:lastModifiedBy>ucenik</cp:lastModifiedBy>
  <cp:revision>7</cp:revision>
  <dcterms:created xsi:type="dcterms:W3CDTF">2012-06-01T10:05:41Z</dcterms:created>
  <dcterms:modified xsi:type="dcterms:W3CDTF">2012-06-01T14:03:12Z</dcterms:modified>
</cp:coreProperties>
</file>