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AF6F7C-60E5-447C-A935-611D37931595}" type="datetimeFigureOut">
              <a:rPr lang="hr-HR" smtClean="0"/>
              <a:pPr/>
              <a:t>29.5.2012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5F9AFB-FB25-4D83-A6E8-242C637F3E9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6408712" cy="1129658"/>
          </a:xfrm>
        </p:spPr>
        <p:txBody>
          <a:bodyPr>
            <a:normAutofit/>
          </a:bodyPr>
          <a:lstStyle/>
          <a:p>
            <a:r>
              <a:rPr lang="hr-HR" sz="4800" dirty="0" smtClean="0"/>
              <a:t>Održivost energije </a:t>
            </a:r>
            <a:endParaRPr lang="hr-H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1916832"/>
            <a:ext cx="6172200" cy="35939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000" dirty="0" smtClean="0">
                <a:hlinkClick r:id="rId2" action="ppaction://hlinksldjump"/>
              </a:rPr>
              <a:t>Tjedan održive energije 2008. godine</a:t>
            </a:r>
            <a:endParaRPr lang="hr-HR" sz="2000" dirty="0" smtClean="0"/>
          </a:p>
          <a:p>
            <a:pPr>
              <a:buFont typeface="Wingdings" pitchFamily="2" charset="2"/>
              <a:buChar char="v"/>
            </a:pPr>
            <a:r>
              <a:rPr lang="hr-HR" sz="2000" dirty="0" smtClean="0">
                <a:hlinkClick r:id="rId3" action="ppaction://hlinksldjump"/>
              </a:rPr>
              <a:t>Tjedan održive energije 2009. godine</a:t>
            </a:r>
            <a:endParaRPr lang="hr-HR" sz="2000" dirty="0" smtClean="0"/>
          </a:p>
          <a:p>
            <a:pPr>
              <a:buFont typeface="Wingdings" pitchFamily="2" charset="2"/>
              <a:buChar char="v"/>
            </a:pPr>
            <a:r>
              <a:rPr lang="hr-HR" sz="2000" dirty="0" smtClean="0">
                <a:hlinkClick r:id="rId4" action="ppaction://hlinksldjump"/>
              </a:rPr>
              <a:t>Tjedan  održive energije 2010. godine</a:t>
            </a:r>
            <a:endParaRPr lang="hr-HR" sz="2000" dirty="0" smtClean="0"/>
          </a:p>
          <a:p>
            <a:pPr>
              <a:buFont typeface="Wingdings" pitchFamily="2" charset="2"/>
              <a:buChar char="v"/>
            </a:pPr>
            <a:r>
              <a:rPr lang="hr-HR" sz="2000" dirty="0" smtClean="0">
                <a:hlinkClick r:id="rId5" action="ppaction://hlinksldjump"/>
              </a:rPr>
              <a:t>Tjedan održive energije 2011. godine </a:t>
            </a:r>
            <a:endParaRPr lang="hr-HR" sz="2000" dirty="0"/>
          </a:p>
        </p:txBody>
      </p:sp>
      <p:pic>
        <p:nvPicPr>
          <p:cNvPr id="17410" name="Picture 2" descr="http://www.cropssf.hr/img/cropssf_mai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3645024"/>
            <a:ext cx="4667250" cy="29622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Tjedan održive energije 2008. godine</a:t>
            </a:r>
            <a:r>
              <a:rPr lang="hr-HR" sz="3200" dirty="0" smtClean="0"/>
              <a:t/>
            </a:r>
            <a:br>
              <a:rPr lang="hr-HR" sz="3200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obilježavao se od 29.1. do 2.2.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hr-HR" dirty="0" smtClean="0"/>
              <a:t> </a:t>
            </a:r>
            <a:endParaRPr lang="hr-HR" dirty="0"/>
          </a:p>
        </p:txBody>
      </p:sp>
      <p:sp>
        <p:nvSpPr>
          <p:cNvPr id="5" name="Curved Left Arrow 4"/>
          <p:cNvSpPr/>
          <p:nvPr/>
        </p:nvSpPr>
        <p:spPr>
          <a:xfrm rot="970801">
            <a:off x="6816996" y="1196348"/>
            <a:ext cx="1440160" cy="2880320"/>
          </a:xfrm>
          <a:prstGeom prst="curvedLeftArrow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636912"/>
            <a:ext cx="5616624" cy="1015663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r-HR" dirty="0"/>
              <a:t> </a:t>
            </a:r>
            <a:r>
              <a:rPr lang="hr-HR" sz="2000" dirty="0"/>
              <a:t>kako bi se u javnosti promovirao koncept održivog razvoja i ključne uloge energetike za postizanje održivog razvoja</a:t>
            </a:r>
            <a:endParaRPr lang="hr-HR" dirty="0"/>
          </a:p>
        </p:txBody>
      </p:sp>
      <p:pic>
        <p:nvPicPr>
          <p:cNvPr id="4100" name="Picture 4" descr="http://www.energetika.ba/thumbnail.php?file=news/2011/january/vjetroelektrana_786654724.jpg&amp;size=article_medi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149080"/>
            <a:ext cx="3048000" cy="228600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8172400" y="573325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Tjedan održive energije 2009. godine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r>
              <a:rPr lang="pl-PL" dirty="0" smtClean="0"/>
              <a:t>Obilježavao se od 9. do 13.2.</a:t>
            </a:r>
          </a:p>
          <a:p>
            <a:r>
              <a:rPr lang="vi-VN" dirty="0" smtClean="0">
                <a:latin typeface="Century Schoolbook (Body"/>
                <a:cs typeface="Calibri" pitchFamily="34" charset="0"/>
              </a:rPr>
              <a:t>organiziraju se razni događaji, a raznovrsnost događaja i uključenih sektora naglašava kako je održiv razvoj širok pojam i da obuhvaća društvo u cijelosti</a:t>
            </a:r>
            <a:endParaRPr lang="hr-HR" dirty="0" smtClean="0">
              <a:latin typeface="Century Schoolbook (Body"/>
              <a:cs typeface="Calibri" pitchFamily="34" charset="0"/>
            </a:endParaRPr>
          </a:p>
          <a:p>
            <a:r>
              <a:rPr lang="hr-HR" dirty="0" smtClean="0">
                <a:latin typeface="Century Schoolbook (Body"/>
                <a:cs typeface="Calibri" pitchFamily="34" charset="0"/>
              </a:rPr>
              <a:t>Cilj             2008.</a:t>
            </a:r>
          </a:p>
          <a:p>
            <a:r>
              <a:rPr lang="hr-HR" dirty="0" smtClean="0">
                <a:latin typeface="Century Schoolbook (Body"/>
                <a:cs typeface="Calibri" pitchFamily="34" charset="0"/>
              </a:rPr>
              <a:t>Više od </a:t>
            </a:r>
            <a:r>
              <a:rPr lang="hr-HR" dirty="0" smtClean="0"/>
              <a:t>30000 sudionika</a:t>
            </a:r>
            <a:endParaRPr lang="hr-HR" dirty="0" smtClean="0">
              <a:latin typeface="Century Schoolbook (Body"/>
              <a:cs typeface="Calibri" pitchFamily="34" charset="0"/>
            </a:endParaRPr>
          </a:p>
          <a:p>
            <a:pPr>
              <a:buNone/>
            </a:pPr>
            <a:endParaRPr lang="hr-HR" dirty="0">
              <a:latin typeface="Century Schoolbook (Body"/>
              <a:cs typeface="Calibri" pitchFamily="34" charset="0"/>
            </a:endParaRPr>
          </a:p>
        </p:txBody>
      </p:sp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8172400" y="573325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ight Arrow 4"/>
          <p:cNvSpPr/>
          <p:nvPr/>
        </p:nvSpPr>
        <p:spPr>
          <a:xfrm>
            <a:off x="1331640" y="3789040"/>
            <a:ext cx="86409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078" name="Picture 6" descr="http://www.os-knezmislav-kastelsucurac.skole.hr/upload/os-knezmislav-kastelsucurac/images/newsimg/1188/images_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645024"/>
            <a:ext cx="2880320" cy="2649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Tjedan  održive energije 2010. godine</a:t>
            </a:r>
            <a:br>
              <a:rPr lang="hr-HR" sz="3200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22. – 26. 3.</a:t>
            </a:r>
          </a:p>
          <a:p>
            <a:r>
              <a:rPr lang="hr-HR" dirty="0" smtClean="0"/>
              <a:t> Kampanja doprinosi ispunjenju ciljeva energetske politike EU na području obnovljivih izvora energije, energetske učinkovitosti, čistog transporta i alternativnih goriva</a:t>
            </a:r>
          </a:p>
          <a:p>
            <a:endParaRPr lang="hr-HR" dirty="0"/>
          </a:p>
        </p:txBody>
      </p:sp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8172400" y="5733256"/>
            <a:ext cx="5040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0" name="Picture 2" descr="http://goingrenewable.webs.com/Logo_CarreEUSEW_2010%5B1%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573016"/>
            <a:ext cx="3168352" cy="2651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Tjedan održive energije 2011. godine </a:t>
            </a:r>
            <a:br>
              <a:rPr lang="hr-HR" sz="3200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r>
              <a:rPr lang="hr-HR" dirty="0" smtClean="0"/>
              <a:t>Od 11. - 15.04</a:t>
            </a:r>
          </a:p>
          <a:p>
            <a:r>
              <a:rPr lang="hr-HR" dirty="0" smtClean="0"/>
              <a:t>Događaji  u Hrvatskoj: </a:t>
            </a:r>
            <a:br>
              <a:rPr lang="hr-HR" dirty="0" smtClean="0"/>
            </a:br>
            <a:r>
              <a:rPr lang="hr-HR" dirty="0" smtClean="0"/>
              <a:t>   </a:t>
            </a:r>
            <a:r>
              <a:rPr lang="hr-HR" sz="2000" dirty="0" smtClean="0"/>
              <a:t>- Riječki energetski tjedan</a:t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>   - Dani obnovljivih izvora energija u Tehničkoj školi     </a:t>
            </a:r>
            <a:br>
              <a:rPr lang="hr-HR" sz="2000" dirty="0" smtClean="0"/>
            </a:br>
            <a:r>
              <a:rPr lang="hr-HR" sz="2000" dirty="0" smtClean="0"/>
              <a:t>       Sisak</a:t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>   - Tribina organizacija civilnog društva: Koliko</a:t>
            </a:r>
            <a:br>
              <a:rPr lang="hr-HR" sz="2000" dirty="0" smtClean="0"/>
            </a:br>
            <a:r>
              <a:rPr lang="hr-HR" sz="2000" dirty="0" smtClean="0"/>
              <a:t>      Vam je važan održiv energetski razvoj? </a:t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>   - Dan energije u Bujama 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http://www.lg-action.eu/uploads/RTEmagicC_eusew2011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980728"/>
            <a:ext cx="2584210" cy="1440160"/>
          </a:xfrm>
          <a:prstGeom prst="rect">
            <a:avLst/>
          </a:prstGeom>
          <a:noFill/>
        </p:spPr>
      </p:pic>
      <p:pic>
        <p:nvPicPr>
          <p:cNvPr id="1028" name="Picture 4" descr="http://www.mojaenergija.hr/var/me/storage/images/aktualno/izbor-vijesti/rijecki-energetski-tjedan/350560-6-eng-GB/Rijecki-energetski-tjedan_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492896"/>
            <a:ext cx="1440160" cy="7673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</a:sp3d>
        </p:spPr>
      </p:pic>
      <p:pic>
        <p:nvPicPr>
          <p:cNvPr id="1030" name="Picture 6" descr="http://www.mojaenergija.hr/var/me/storage/images/aktualno/najave-i-dogadaji/najave-dogadanja-u-2011.-godini/travanj-2011/ii.-zagrebacki-energetski-tjedan/346681-5-eng-GB/II.-zagrebacki-energetski-tjedan_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365104"/>
            <a:ext cx="1080120" cy="1525671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sp3d>
            <a:bevelT/>
          </a:sp3d>
        </p:spPr>
      </p:pic>
      <p:sp>
        <p:nvSpPr>
          <p:cNvPr id="7" name="Oval 6">
            <a:hlinkClick r:id="rId5" action="ppaction://hlinksldjump"/>
          </p:cNvPr>
          <p:cNvSpPr/>
          <p:nvPr/>
        </p:nvSpPr>
        <p:spPr>
          <a:xfrm>
            <a:off x="8172400" y="573325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D8D0C8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135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Održivost energije </vt:lpstr>
      <vt:lpstr>Tjedan održive energije 2008. godine </vt:lpstr>
      <vt:lpstr>Tjedan održive energije 2009. godine</vt:lpstr>
      <vt:lpstr>Tjedan  održive energije 2010. godine </vt:lpstr>
      <vt:lpstr>Tjedan održive energije 2011. godine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Budrovac</dc:creator>
  <cp:lastModifiedBy>ucenik</cp:lastModifiedBy>
  <cp:revision>9</cp:revision>
  <dcterms:created xsi:type="dcterms:W3CDTF">2012-05-29T08:35:12Z</dcterms:created>
  <dcterms:modified xsi:type="dcterms:W3CDTF">2012-05-29T15:54:13Z</dcterms:modified>
</cp:coreProperties>
</file>