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1" r:id="rId31"/>
    <p:sldId id="288" r:id="rId32"/>
    <p:sldId id="292" r:id="rId33"/>
    <p:sldId id="293" r:id="rId3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94" d="100"/>
          <a:sy n="94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87D0A-2070-41FD-BA21-90704669105C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9426C-C9F6-4D38-9EE4-F9E7BDF2D8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13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9426C-C9F6-4D38-9EE4-F9E7BDF2D882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18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420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174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794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542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216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98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743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020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774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838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665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10D4-05FD-44CA-8246-F9C658007818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D14B7-1560-432F-BA26-1A635F46C9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597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r-HR" dirty="0" smtClean="0">
                <a:latin typeface="Arial Black" pitchFamily="34" charset="0"/>
              </a:rPr>
              <a:t>P U L A    </a:t>
            </a:r>
            <a:br>
              <a:rPr lang="hr-HR" dirty="0" smtClean="0">
                <a:latin typeface="Arial Black" pitchFamily="34" charset="0"/>
              </a:rPr>
            </a:br>
            <a:r>
              <a:rPr lang="hr-HR" dirty="0" smtClean="0">
                <a:latin typeface="Arial Black" pitchFamily="34" charset="0"/>
              </a:rPr>
              <a:t>(8.-10.svibnja 2014. )</a:t>
            </a:r>
            <a:endParaRPr lang="hr-HR" dirty="0">
              <a:latin typeface="Arial Black" pitchFamily="34" charset="0"/>
            </a:endParaRPr>
          </a:p>
        </p:txBody>
      </p:sp>
      <p:pic>
        <p:nvPicPr>
          <p:cNvPr id="3074" name="Picture 2" descr="D:\LJERKA1\PROJEKTNA -PULA\grad\DSC011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6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C:\Users\Win7_Home\Desktop\PULA 2014\P10406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7561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n7_Home\Desktop\PULA 2014\P10406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808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in7_Home\Desktop\PULA 2014\P10406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20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4" descr="10353535_761339853897154_7580289926806065947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7907" y="908720"/>
            <a:ext cx="7548185" cy="52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1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800" b="1" dirty="0" smtClean="0">
                <a:latin typeface="Lucida Handwriting" pitchFamily="66" charset="0"/>
              </a:rPr>
              <a:t>I još malo slika iz akvarija  .........</a:t>
            </a:r>
            <a:endParaRPr lang="hr-HR" sz="2800" b="1" dirty="0">
              <a:latin typeface="Lucida Handwriting" pitchFamily="66" charset="0"/>
            </a:endParaRPr>
          </a:p>
        </p:txBody>
      </p:sp>
      <p:pic>
        <p:nvPicPr>
          <p:cNvPr id="4" name="Rezervirano mjesto sadržaja 5" descr="1801192_761335330564273_6304092083673977275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0826" y="1357720"/>
            <a:ext cx="3574474" cy="2143288"/>
          </a:xfrm>
          <a:prstGeom prst="rect">
            <a:avLst/>
          </a:prstGeom>
        </p:spPr>
      </p:pic>
      <p:pic>
        <p:nvPicPr>
          <p:cNvPr id="5" name="Rezervirano mjesto sadržaja 3" descr="10273247_761340273897112_1118703608197806857_o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268760"/>
            <a:ext cx="3312368" cy="1986127"/>
          </a:xfrm>
          <a:prstGeom prst="rect">
            <a:avLst/>
          </a:prstGeom>
        </p:spPr>
      </p:pic>
      <p:pic>
        <p:nvPicPr>
          <p:cNvPr id="6" name="Rezervirano mjesto sadržaja 3" descr="10285675_761335917230881_3743621995039813804_o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717032"/>
            <a:ext cx="4236311" cy="2540132"/>
          </a:xfrm>
          <a:prstGeom prst="rect">
            <a:avLst/>
          </a:prstGeom>
        </p:spPr>
      </p:pic>
      <p:pic>
        <p:nvPicPr>
          <p:cNvPr id="7" name="Rezervirano mjesto sadržaja 3" descr="10314759_681677955202324_6751126123853639076_n.jpg"/>
          <p:cNvPicPr>
            <a:picLocks noGrp="1" noChangeAspect="1"/>
          </p:cNvPicPr>
          <p:nvPr/>
        </p:nvPicPr>
        <p:blipFill>
          <a:blip r:embed="rId6" cstate="print"/>
          <a:srcRect r="8441" b="-1293"/>
          <a:stretch>
            <a:fillRect/>
          </a:stretch>
        </p:blipFill>
        <p:spPr>
          <a:xfrm>
            <a:off x="5724128" y="3459656"/>
            <a:ext cx="2070999" cy="30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6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403749_761336440564162_6690214304924416357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3878586" cy="2325637"/>
          </a:xfrm>
          <a:prstGeom prst="rect">
            <a:avLst/>
          </a:prstGeom>
        </p:spPr>
      </p:pic>
      <p:pic>
        <p:nvPicPr>
          <p:cNvPr id="5" name="Rezervirano mjesto sadržaja 4" descr="1513735_761337103897429_3397753249797000337_n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6780" y="131681"/>
            <a:ext cx="2073831" cy="3456384"/>
          </a:xfrm>
          <a:prstGeom prst="rect">
            <a:avLst/>
          </a:prstGeom>
        </p:spPr>
      </p:pic>
      <p:pic>
        <p:nvPicPr>
          <p:cNvPr id="6" name="Rezervirano mjesto sadržaja 4" descr="10390321_761336827230790_6512881083062404681_n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2796232"/>
            <a:ext cx="1373371" cy="2288952"/>
          </a:xfrm>
          <a:prstGeom prst="rect">
            <a:avLst/>
          </a:prstGeom>
        </p:spPr>
      </p:pic>
      <p:pic>
        <p:nvPicPr>
          <p:cNvPr id="7" name="Rezervirano mjesto sadržaja 4" descr="10330406_761336957230777_6222124456514121651_n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0700" y="2871345"/>
            <a:ext cx="2122254" cy="3537090"/>
          </a:xfrm>
          <a:prstGeom prst="rect">
            <a:avLst/>
          </a:prstGeom>
        </p:spPr>
      </p:pic>
      <p:pic>
        <p:nvPicPr>
          <p:cNvPr id="8" name="Rezervirano mjesto sadržaja 3" descr="10298357_761339967230476_5152999154933961106_o.jpg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3997412"/>
            <a:ext cx="3810579" cy="2284859"/>
          </a:xfrm>
          <a:prstGeom prst="rect">
            <a:avLst/>
          </a:prstGeom>
        </p:spPr>
      </p:pic>
      <p:pic>
        <p:nvPicPr>
          <p:cNvPr id="9" name="Rezervirano mjesto sadržaja 5" descr="10333827_761337573897382_7324074567277097975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951283"/>
            <a:ext cx="2427173" cy="1455355"/>
          </a:xfrm>
          <a:prstGeom prst="rect">
            <a:avLst/>
          </a:prstGeom>
        </p:spPr>
      </p:pic>
      <p:pic>
        <p:nvPicPr>
          <p:cNvPr id="10" name="Rezervirano mjesto sadržaja 5" descr="10375910_761337647230708_2359377365484143847_n.jpg"/>
          <p:cNvPicPr>
            <a:picLocks noGrp="1"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712285"/>
            <a:ext cx="1546191" cy="25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8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4" descr="10370629_10203576807602867_158889831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548680"/>
            <a:ext cx="2890416" cy="3853888"/>
          </a:xfrm>
          <a:prstGeom prst="rect">
            <a:avLst/>
          </a:prstGeom>
        </p:spPr>
      </p:pic>
      <p:pic>
        <p:nvPicPr>
          <p:cNvPr id="5" name="Rezervirano mjesto sadržaja 5" descr="10405792_10203576809962926_380122758_n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48680"/>
            <a:ext cx="2893368" cy="3857824"/>
          </a:xfrm>
          <a:prstGeom prst="rect">
            <a:avLst/>
          </a:prstGeom>
        </p:spPr>
      </p:pic>
      <p:pic>
        <p:nvPicPr>
          <p:cNvPr id="6" name="Rezervirano mjesto sadržaja 4" descr="10379803_761338973897242_6447173701800585959_o.jpg"/>
          <p:cNvPicPr>
            <a:picLocks noGrp="1" noChangeAspect="1"/>
          </p:cNvPicPr>
          <p:nvPr/>
        </p:nvPicPr>
        <p:blipFill>
          <a:blip r:embed="rId5" cstate="print"/>
          <a:srcRect t="8835" r="26641" b="28623"/>
          <a:stretch>
            <a:fillRect/>
          </a:stretch>
        </p:blipFill>
        <p:spPr>
          <a:xfrm>
            <a:off x="1115616" y="4916949"/>
            <a:ext cx="2987214" cy="1527035"/>
          </a:xfrm>
          <a:prstGeom prst="rect">
            <a:avLst/>
          </a:prstGeom>
        </p:spPr>
      </p:pic>
      <p:pic>
        <p:nvPicPr>
          <p:cNvPr id="7" name="Rezervirano mjesto sadržaja 5" descr="10379900_761338760563930_6227387909716228384_o.jpg"/>
          <p:cNvPicPr>
            <a:picLocks noGrp="1" noChangeAspect="1"/>
          </p:cNvPicPr>
          <p:nvPr/>
        </p:nvPicPr>
        <p:blipFill>
          <a:blip r:embed="rId6" cstate="print"/>
          <a:srcRect l="16178" t="11808" r="10954" b="26920"/>
          <a:stretch>
            <a:fillRect/>
          </a:stretch>
        </p:blipFill>
        <p:spPr>
          <a:xfrm>
            <a:off x="4716016" y="4912579"/>
            <a:ext cx="3037384" cy="15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12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906265_761338490563957_1309552521544503218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4608512" cy="27633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Rezervirano mjesto sadržaja 5" descr="10273155_761338080563998_169932841069114093_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19872" y="3068959"/>
            <a:ext cx="5262736" cy="3155585"/>
          </a:xfrm>
        </p:spPr>
      </p:pic>
    </p:spTree>
    <p:extLst>
      <p:ext uri="{BB962C8B-B14F-4D97-AF65-F5344CB8AC3E}">
        <p14:creationId xmlns:p14="http://schemas.microsoft.com/office/powerpoint/2010/main" val="496624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10269252_761337787230694_4159366143652127695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3179" r="17982" b="1871"/>
          <a:stretch>
            <a:fillRect/>
          </a:stretch>
        </p:blipFill>
        <p:spPr>
          <a:xfrm>
            <a:off x="611560" y="1844824"/>
            <a:ext cx="2736304" cy="2736304"/>
          </a:xfrm>
        </p:spPr>
      </p:pic>
      <p:pic>
        <p:nvPicPr>
          <p:cNvPr id="6" name="Rezervirano mjesto sadržaja 5" descr="10380155_761337557230717_5608747958605624428_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5943" t="-86" r="28784" b="-1016"/>
          <a:stretch>
            <a:fillRect/>
          </a:stretch>
        </p:blipFill>
        <p:spPr>
          <a:xfrm>
            <a:off x="3354218" y="2492896"/>
            <a:ext cx="2585934" cy="2908194"/>
          </a:xfrm>
        </p:spPr>
      </p:pic>
      <p:pic>
        <p:nvPicPr>
          <p:cNvPr id="7" name="Slika 6" descr="10389653_761337520564054_5232357063757047507_n.jpg"/>
          <p:cNvPicPr>
            <a:picLocks noChangeAspect="1"/>
          </p:cNvPicPr>
          <p:nvPr/>
        </p:nvPicPr>
        <p:blipFill>
          <a:blip r:embed="rId4" cstate="print"/>
          <a:srcRect l="7500" t="7570" r="2500" b="24930"/>
          <a:stretch>
            <a:fillRect/>
          </a:stretch>
        </p:blipFill>
        <p:spPr>
          <a:xfrm>
            <a:off x="5940152" y="2996952"/>
            <a:ext cx="259228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11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sz="4800" b="1" dirty="0" smtClean="0">
                <a:latin typeface="Lucida Handwriting" pitchFamily="66" charset="0"/>
              </a:rPr>
              <a:t>Zagonetka</a:t>
            </a:r>
            <a:endParaRPr lang="hr-HR" sz="4800" b="1" dirty="0">
              <a:latin typeface="Lucida Handwriting" pitchFamily="66" charset="0"/>
            </a:endParaRPr>
          </a:p>
        </p:txBody>
      </p:sp>
      <p:pic>
        <p:nvPicPr>
          <p:cNvPr id="4" name="Rezervirano mjesto sadržaja 3" descr="10273834_761335427230930_107807985649553705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2706" b="11832"/>
          <a:stretch>
            <a:fillRect/>
          </a:stretch>
        </p:blipFill>
        <p:spPr>
          <a:xfrm>
            <a:off x="2339752" y="1210872"/>
            <a:ext cx="4392488" cy="5524450"/>
          </a:xfrm>
        </p:spPr>
      </p:pic>
      <p:sp>
        <p:nvSpPr>
          <p:cNvPr id="5" name="TekstniOkvir 4"/>
          <p:cNvSpPr txBox="1"/>
          <p:nvPr/>
        </p:nvSpPr>
        <p:spPr>
          <a:xfrm>
            <a:off x="2267744" y="3068960"/>
            <a:ext cx="4464496" cy="101566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6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MEDUZA !</a:t>
            </a:r>
            <a:endParaRPr lang="hr-HR" sz="6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35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hr-HR" sz="3100" b="1" i="1" u="sng" dirty="0" smtClean="0">
                <a:solidFill>
                  <a:srgbClr val="C00000"/>
                </a:solidFill>
                <a:latin typeface="Lucida Handwriting" pitchFamily="66" charset="0"/>
              </a:rPr>
              <a:t>II.  Obala</a:t>
            </a:r>
            <a:br>
              <a:rPr lang="hr-HR" sz="3100" b="1" i="1" u="sng" dirty="0" smtClean="0">
                <a:solidFill>
                  <a:srgbClr val="C00000"/>
                </a:solidFill>
                <a:latin typeface="Lucida Handwriting" pitchFamily="66" charset="0"/>
              </a:rPr>
            </a:br>
            <a:r>
              <a:rPr lang="hr-HR" sz="3600" b="1" dirty="0" smtClean="0">
                <a:latin typeface="Lucida Handwriting" pitchFamily="66" charset="0"/>
              </a:rPr>
              <a:t>- </a:t>
            </a:r>
            <a:r>
              <a:rPr lang="hr-HR" sz="2700" b="1" dirty="0" smtClean="0">
                <a:latin typeface="Lucida Handwriting" pitchFamily="66" charset="0"/>
              </a:rPr>
              <a:t>terenski  rad  na  obali,  supralitoral </a:t>
            </a:r>
            <a:br>
              <a:rPr lang="hr-HR" sz="2700" b="1" dirty="0" smtClean="0">
                <a:latin typeface="Lucida Handwriting" pitchFamily="66" charset="0"/>
              </a:rPr>
            </a:br>
            <a:r>
              <a:rPr lang="hr-HR" sz="2700" b="1" dirty="0">
                <a:latin typeface="Lucida Handwriting" pitchFamily="66" charset="0"/>
              </a:rPr>
              <a:t> </a:t>
            </a:r>
            <a:r>
              <a:rPr lang="hr-HR" sz="2700" b="1" dirty="0" smtClean="0">
                <a:latin typeface="Lucida Handwriting" pitchFamily="66" charset="0"/>
              </a:rPr>
              <a:t>  i  mediolitoral,  skupljnje  uzoraka  i </a:t>
            </a:r>
            <a:br>
              <a:rPr lang="hr-HR" sz="2700" b="1" dirty="0" smtClean="0">
                <a:latin typeface="Lucida Handwriting" pitchFamily="66" charset="0"/>
              </a:rPr>
            </a:br>
            <a:r>
              <a:rPr lang="hr-HR" sz="2700" b="1" dirty="0">
                <a:latin typeface="Lucida Handwriting" pitchFamily="66" charset="0"/>
              </a:rPr>
              <a:t> </a:t>
            </a:r>
            <a:r>
              <a:rPr lang="hr-HR" sz="2700" b="1" dirty="0" smtClean="0">
                <a:latin typeface="Lucida Handwriting" pitchFamily="66" charset="0"/>
              </a:rPr>
              <a:t>  određivanje  vrsta  po  ključu</a:t>
            </a:r>
            <a:endParaRPr lang="hr-HR" sz="2700" b="1" dirty="0">
              <a:latin typeface="Lucida Handwriting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276872"/>
            <a:ext cx="9001000" cy="439248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3600" dirty="0"/>
          </a:p>
        </p:txBody>
      </p:sp>
      <p:pic>
        <p:nvPicPr>
          <p:cNvPr id="3074" name="Picture 2" descr="C:\Users\Win7_Home\Desktop\PULA 2014\P104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4772"/>
            <a:ext cx="4241780" cy="29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in7_Home\Desktop\PULA 2014\P1040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6319"/>
            <a:ext cx="4464496" cy="29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Win7_Home\Desktop\PULA 2014\P1040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83" y="4653136"/>
            <a:ext cx="2564038" cy="19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in7_Home\Desktop\PULA 2014\P10407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74936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1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8648"/>
            <a:ext cx="9036496" cy="667271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pic>
        <p:nvPicPr>
          <p:cNvPr id="4098" name="Picture 2" descr="C:\Users\Win7_Home\Desktop\PULA 2014\P104075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754" y="188640"/>
            <a:ext cx="28070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in7_Home\Desktop\PULA 2014\P1040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5" y="188640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in7_Home\Desktop\PULA 2014\P1040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40460"/>
            <a:ext cx="3504390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in7_Home\Desktop\PULA 2014\P10407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4" y="4299668"/>
            <a:ext cx="3094369" cy="23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Win7_Home\Desktop\PULA 2014\P10407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876346"/>
            <a:ext cx="3600401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hr-HR" b="1" dirty="0" smtClean="0">
                <a:latin typeface="Lucida Handwriting" pitchFamily="66" charset="0"/>
              </a:rPr>
              <a:t>PLAVA  ŠKOLA </a:t>
            </a:r>
            <a:endParaRPr lang="hr-HR" b="1" dirty="0">
              <a:latin typeface="Lucida Handwriting" pitchFamily="66" charset="0"/>
            </a:endParaRPr>
          </a:p>
        </p:txBody>
      </p:sp>
      <p:pic>
        <p:nvPicPr>
          <p:cNvPr id="4098" name="Picture 2" descr="D:\LJERKA1\PROJEKTNA -PULA\PULA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9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0162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hr-HR" sz="3600" b="1" i="1" u="sng" dirty="0" smtClean="0">
                <a:solidFill>
                  <a:srgbClr val="C00000"/>
                </a:solidFill>
                <a:latin typeface="Lucida Handwriting" pitchFamily="66" charset="0"/>
              </a:rPr>
              <a:t>III.  Brod</a:t>
            </a:r>
            <a:br>
              <a:rPr lang="hr-HR" sz="3600" b="1" i="1" u="sng" dirty="0" smtClean="0">
                <a:solidFill>
                  <a:srgbClr val="C00000"/>
                </a:solidFill>
                <a:latin typeface="Lucida Handwriting" pitchFamily="66" charset="0"/>
              </a:rPr>
            </a:br>
            <a:r>
              <a:rPr lang="hr-HR" sz="2700" b="1" dirty="0" smtClean="0">
                <a:latin typeface="Lucida Handwriting" pitchFamily="66" charset="0"/>
              </a:rPr>
              <a:t>- terenski rad na brodu – upoznavanje </a:t>
            </a:r>
            <a:br>
              <a:rPr lang="hr-HR" sz="2700" b="1" dirty="0" smtClean="0">
                <a:latin typeface="Lucida Handwriting" pitchFamily="66" charset="0"/>
              </a:rPr>
            </a:br>
            <a:r>
              <a:rPr lang="hr-HR" sz="2700" b="1" dirty="0">
                <a:latin typeface="Lucida Handwriting" pitchFamily="66" charset="0"/>
              </a:rPr>
              <a:t> </a:t>
            </a:r>
            <a:r>
              <a:rPr lang="hr-HR" sz="2700" b="1" dirty="0" smtClean="0">
                <a:latin typeface="Lucida Handwriting" pitchFamily="66" charset="0"/>
              </a:rPr>
              <a:t>  s osnovama ribarstva, sakupljanje uzoraka </a:t>
            </a:r>
            <a:br>
              <a:rPr lang="hr-HR" sz="2700" b="1" dirty="0" smtClean="0">
                <a:latin typeface="Lucida Handwriting" pitchFamily="66" charset="0"/>
              </a:rPr>
            </a:br>
            <a:r>
              <a:rPr lang="hr-HR" sz="2700" b="1" dirty="0">
                <a:latin typeface="Lucida Handwriting" pitchFamily="66" charset="0"/>
              </a:rPr>
              <a:t> </a:t>
            </a:r>
            <a:r>
              <a:rPr lang="hr-HR" sz="2700" b="1" dirty="0" smtClean="0">
                <a:latin typeface="Lucida Handwriting" pitchFamily="66" charset="0"/>
              </a:rPr>
              <a:t>  podizanjem ribarskih mreža i povlačenjem </a:t>
            </a:r>
            <a:br>
              <a:rPr lang="hr-HR" sz="2700" b="1" dirty="0" smtClean="0">
                <a:latin typeface="Lucida Handwriting" pitchFamily="66" charset="0"/>
              </a:rPr>
            </a:br>
            <a:r>
              <a:rPr lang="hr-HR" sz="2700" b="1" dirty="0">
                <a:latin typeface="Lucida Handwriting" pitchFamily="66" charset="0"/>
              </a:rPr>
              <a:t> </a:t>
            </a:r>
            <a:r>
              <a:rPr lang="hr-HR" sz="2700" b="1" dirty="0" smtClean="0">
                <a:latin typeface="Lucida Handwriting" pitchFamily="66" charset="0"/>
              </a:rPr>
              <a:t>  planktonske mrežice, </a:t>
            </a:r>
            <a:endParaRPr lang="hr-HR" sz="2000" b="1" dirty="0">
              <a:latin typeface="Lucida Handwriting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564904"/>
            <a:ext cx="8784976" cy="41044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hr-HR" dirty="0"/>
          </a:p>
        </p:txBody>
      </p:sp>
      <p:pic>
        <p:nvPicPr>
          <p:cNvPr id="5122" name="Picture 2" descr="C:\Users\Win7_Home\Desktop\PULA 2014\P104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4536504" cy="27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Win7_Home\Desktop\PULA 2014\P104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3928159" cy="29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4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hr-HR" dirty="0"/>
          </a:p>
        </p:txBody>
      </p:sp>
      <p:pic>
        <p:nvPicPr>
          <p:cNvPr id="6146" name="Picture 2" descr="C:\Users\Win7_Home\Desktop\PULA 2014\P1040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Win7_Home\Desktop\PULA 2014\P1040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22" y="117140"/>
            <a:ext cx="2879643" cy="21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Win7_Home\Desktop\PULA 2014\P1040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965404" cy="22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Win7_Home\Desktop\PULA 2014\P10407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12423"/>
            <a:ext cx="3254857" cy="24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Win7_Home\Desktop\PULA 2014\P1040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57" y="5013176"/>
            <a:ext cx="2131486" cy="15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Win7_Home\Desktop\PULA 2014\P10407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46" y="4003162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9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7_Home\Desktop\PULA 2014\P104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Win7_Home\Desktop\PULA 2014\P1040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Win7_Home\Desktop\PULA 2014\P104072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3314741" cy="248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Win7_Home\Desktop\PULA 2014\P10407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2"/>
            <a:ext cx="2310287" cy="17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Win7_Home\Desktop\PULA 2014\P10407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82" y="375781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3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882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hr-HR" sz="3600" b="1" i="1" u="sng" dirty="0" smtClean="0">
                <a:solidFill>
                  <a:srgbClr val="C00000"/>
                </a:solidFill>
                <a:latin typeface="Lucida Handwriting" pitchFamily="66" charset="0"/>
              </a:rPr>
              <a:t>IV. Biologija </a:t>
            </a:r>
            <a:br>
              <a:rPr lang="hr-HR" sz="3600" b="1" i="1" u="sng" dirty="0" smtClean="0">
                <a:solidFill>
                  <a:srgbClr val="C00000"/>
                </a:solidFill>
                <a:latin typeface="Lucida Handwriting" pitchFamily="66" charset="0"/>
              </a:rPr>
            </a:br>
            <a:r>
              <a:rPr lang="hr-HR" sz="2200" b="1" dirty="0" smtClean="0">
                <a:latin typeface="Lucida Handwriting" pitchFamily="66" charset="0"/>
              </a:rPr>
              <a:t>- biološka radionica  (praktikum )- prehrambeni lanci </a:t>
            </a:r>
            <a:br>
              <a:rPr lang="hr-HR" sz="2200" b="1" dirty="0" smtClean="0">
                <a:latin typeface="Lucida Handwriting" pitchFamily="66" charset="0"/>
              </a:rPr>
            </a:br>
            <a:r>
              <a:rPr lang="hr-HR" sz="2200" b="1" dirty="0">
                <a:latin typeface="Lucida Handwriting" pitchFamily="66" charset="0"/>
              </a:rPr>
              <a:t> </a:t>
            </a:r>
            <a:r>
              <a:rPr lang="hr-HR" sz="2200" b="1" dirty="0" smtClean="0">
                <a:latin typeface="Lucida Handwriting" pitchFamily="66" charset="0"/>
              </a:rPr>
              <a:t>  i biotički čimbenici  uz praktičan rad, analiza </a:t>
            </a:r>
            <a:br>
              <a:rPr lang="hr-HR" sz="2200" b="1" dirty="0" smtClean="0">
                <a:latin typeface="Lucida Handwriting" pitchFamily="66" charset="0"/>
              </a:rPr>
            </a:br>
            <a:r>
              <a:rPr lang="hr-HR" sz="2200" b="1" dirty="0">
                <a:latin typeface="Lucida Handwriting" pitchFamily="66" charset="0"/>
              </a:rPr>
              <a:t> </a:t>
            </a:r>
            <a:r>
              <a:rPr lang="hr-HR" sz="2200" b="1" dirty="0" smtClean="0">
                <a:latin typeface="Lucida Handwriting" pitchFamily="66" charset="0"/>
              </a:rPr>
              <a:t>  biocenoze morskih cvjetnica i mikroskopiranje , </a:t>
            </a:r>
            <a:br>
              <a:rPr lang="hr-HR" sz="2200" b="1" dirty="0" smtClean="0">
                <a:latin typeface="Lucida Handwriting" pitchFamily="66" charset="0"/>
              </a:rPr>
            </a:br>
            <a:r>
              <a:rPr lang="hr-HR" sz="2200" b="1" dirty="0">
                <a:latin typeface="Lucida Handwriting" pitchFamily="66" charset="0"/>
              </a:rPr>
              <a:t> </a:t>
            </a:r>
            <a:r>
              <a:rPr lang="hr-HR" sz="2200" b="1" dirty="0" smtClean="0">
                <a:latin typeface="Lucida Handwriting" pitchFamily="66" charset="0"/>
              </a:rPr>
              <a:t> seciranje morske mačke , vađenje krvi  škarpoću</a:t>
            </a:r>
            <a:endParaRPr lang="hr-HR" sz="2200" b="1" dirty="0">
              <a:latin typeface="Lucida Handwriting" pitchFamily="66" charset="0"/>
            </a:endParaRPr>
          </a:p>
        </p:txBody>
      </p:sp>
      <p:pic>
        <p:nvPicPr>
          <p:cNvPr id="4" name="Rezervirano mjesto sadržaja 4" descr="seciranj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564904"/>
            <a:ext cx="2807940" cy="3743920"/>
          </a:xfrm>
          <a:prstGeom prst="rect">
            <a:avLst/>
          </a:prstGeom>
        </p:spPr>
      </p:pic>
      <p:pic>
        <p:nvPicPr>
          <p:cNvPr id="5" name="Rezervirano mjesto sadržaja 5" descr="seciranje 2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636912"/>
            <a:ext cx="2716358" cy="36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5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vađenje krv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57935"/>
            <a:ext cx="4803660" cy="2880320"/>
          </a:xfrm>
          <a:prstGeom prst="rect">
            <a:avLst/>
          </a:prstGeom>
        </p:spPr>
      </p:pic>
      <p:pic>
        <p:nvPicPr>
          <p:cNvPr id="8194" name="Picture 2" descr="D:\LJERKA1\PROJEKTNA -PULA\biol\P1000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2" y="188640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LJERKA1\PROJEKTNA -PULA\biol\DSC007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LJERKA1\PROJEKTNA -PULA\biol\DSC007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0" y="4700283"/>
            <a:ext cx="3347864" cy="18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LJERKA1\PROJEKTNA -PULA\biol\P10009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577" y="249289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52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4482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hr-HR" sz="3600" b="1" i="1" u="sng" dirty="0" smtClean="0">
                <a:solidFill>
                  <a:srgbClr val="C00000"/>
                </a:solidFill>
                <a:latin typeface="Lucida Handwriting" pitchFamily="66" charset="0"/>
              </a:rPr>
              <a:t>V. Kemija</a:t>
            </a:r>
            <a:br>
              <a:rPr lang="hr-HR" sz="3600" b="1" i="1" u="sng" dirty="0" smtClean="0">
                <a:solidFill>
                  <a:srgbClr val="C00000"/>
                </a:solidFill>
                <a:latin typeface="Lucida Handwriting" pitchFamily="66" charset="0"/>
              </a:rPr>
            </a:br>
            <a:r>
              <a:rPr lang="hr-HR" b="1" dirty="0" smtClean="0">
                <a:solidFill>
                  <a:srgbClr val="C00000"/>
                </a:solidFill>
                <a:latin typeface="Lucida Handwriting" pitchFamily="66" charset="0"/>
              </a:rPr>
              <a:t>  </a:t>
            </a:r>
            <a:r>
              <a:rPr lang="hr-HR" sz="2200" b="1" dirty="0" smtClean="0">
                <a:latin typeface="Lucida Handwriting" pitchFamily="66" charset="0"/>
              </a:rPr>
              <a:t>kemijska radionica ( praktikum ) – </a:t>
            </a:r>
            <a:br>
              <a:rPr lang="hr-HR" sz="2200" b="1" dirty="0" smtClean="0">
                <a:latin typeface="Lucida Handwriting" pitchFamily="66" charset="0"/>
              </a:rPr>
            </a:br>
            <a:r>
              <a:rPr lang="hr-HR" sz="2200" b="1" dirty="0">
                <a:latin typeface="Lucida Handwriting" pitchFamily="66" charset="0"/>
              </a:rPr>
              <a:t> </a:t>
            </a:r>
            <a:r>
              <a:rPr lang="hr-HR" sz="2200" b="1" dirty="0" smtClean="0">
                <a:latin typeface="Lucida Handwriting" pitchFamily="66" charset="0"/>
              </a:rPr>
              <a:t>   upoznavanje </a:t>
            </a:r>
            <a:r>
              <a:rPr lang="hr-HR" sz="2200" b="1" dirty="0">
                <a:latin typeface="Lucida Handwriting" pitchFamily="66" charset="0"/>
              </a:rPr>
              <a:t>s </a:t>
            </a:r>
            <a:r>
              <a:rPr lang="hr-HR" sz="2200" b="1" dirty="0" smtClean="0">
                <a:latin typeface="Lucida Handwriting" pitchFamily="66" charset="0"/>
              </a:rPr>
              <a:t>kemijsko- </a:t>
            </a:r>
            <a:r>
              <a:rPr lang="hr-HR" sz="2200" b="1" dirty="0">
                <a:latin typeface="Lucida Handwriting" pitchFamily="66" charset="0"/>
              </a:rPr>
              <a:t>fizikalnim svojstvima mora </a:t>
            </a:r>
            <a:br>
              <a:rPr lang="hr-HR" sz="2200" b="1" dirty="0">
                <a:latin typeface="Lucida Handwriting" pitchFamily="66" charset="0"/>
              </a:rPr>
            </a:br>
            <a:r>
              <a:rPr lang="hr-HR" sz="2200" b="1" dirty="0">
                <a:latin typeface="Lucida Handwriting" pitchFamily="66" charset="0"/>
              </a:rPr>
              <a:t>   ( gustoća, temperatura, svjetlost, salinitet, </a:t>
            </a:r>
            <a:r>
              <a:rPr lang="hr-HR" sz="2200" b="1" dirty="0" smtClean="0">
                <a:latin typeface="Lucida Handwriting" pitchFamily="66" charset="0"/>
              </a:rPr>
              <a:t> </a:t>
            </a:r>
            <a:br>
              <a:rPr lang="hr-HR" sz="2200" b="1" dirty="0" smtClean="0">
                <a:latin typeface="Lucida Handwriting" pitchFamily="66" charset="0"/>
              </a:rPr>
            </a:br>
            <a:r>
              <a:rPr lang="hr-HR" sz="2200" b="1" dirty="0">
                <a:latin typeface="Lucida Handwriting" pitchFamily="66" charset="0"/>
              </a:rPr>
              <a:t> </a:t>
            </a:r>
            <a:r>
              <a:rPr lang="hr-HR" sz="2200" b="1" dirty="0" smtClean="0">
                <a:latin typeface="Lucida Handwriting" pitchFamily="66" charset="0"/>
              </a:rPr>
              <a:t>     pH- vrijednost</a:t>
            </a:r>
            <a:r>
              <a:rPr lang="hr-HR" sz="2200" b="1" dirty="0">
                <a:latin typeface="Lucida Handwriting" pitchFamily="66" charset="0"/>
              </a:rPr>
              <a:t>, </a:t>
            </a:r>
            <a:r>
              <a:rPr lang="hr-HR" sz="2200" b="1" dirty="0" smtClean="0">
                <a:latin typeface="Lucida Handwriting" pitchFamily="66" charset="0"/>
              </a:rPr>
              <a:t>gibanje </a:t>
            </a:r>
            <a:r>
              <a:rPr lang="hr-HR" sz="2200" b="1" dirty="0">
                <a:latin typeface="Lucida Handwriting" pitchFamily="66" charset="0"/>
              </a:rPr>
              <a:t>mora..... </a:t>
            </a:r>
            <a:r>
              <a:rPr lang="hr-HR" sz="2200" b="1" dirty="0" smtClean="0">
                <a:latin typeface="Lucida Handwriting" pitchFamily="66" charset="0"/>
              </a:rPr>
              <a:t>), DNA ekstrakcija</a:t>
            </a:r>
            <a:endParaRPr lang="hr-HR" sz="2200" b="1" dirty="0">
              <a:latin typeface="Lucida Handwriting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80928"/>
            <a:ext cx="8712968" cy="399330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hr-HR" dirty="0"/>
          </a:p>
        </p:txBody>
      </p:sp>
      <p:pic>
        <p:nvPicPr>
          <p:cNvPr id="9218" name="Picture 2" descr="C:\Users\Win7_Home\Desktop\PULA 2014\P1040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62926"/>
            <a:ext cx="4344484" cy="32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Win7_Home\Desktop\PULA 2014\P1040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64454"/>
            <a:ext cx="4331974" cy="32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5" descr="1276386_1493995980815045_2720413423321030131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039985" cy="3029989"/>
          </a:xfrm>
          <a:prstGeom prst="rect">
            <a:avLst/>
          </a:prstGeom>
        </p:spPr>
      </p:pic>
      <p:pic>
        <p:nvPicPr>
          <p:cNvPr id="5" name="Rezervirano mjesto sadržaja 7" descr="10329117_681677981868988_5206386374453763720_n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645024"/>
            <a:ext cx="1800982" cy="2401309"/>
          </a:xfrm>
          <a:prstGeom prst="rect">
            <a:avLst/>
          </a:prstGeom>
        </p:spPr>
      </p:pic>
      <p:pic>
        <p:nvPicPr>
          <p:cNvPr id="6" name="Rezervirano mjesto sadržaja 4" descr="10297557_1493996014148375_2028548281715062846_n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429000"/>
            <a:ext cx="2029272" cy="2705696"/>
          </a:xfrm>
          <a:prstGeom prst="rect">
            <a:avLst/>
          </a:prstGeom>
        </p:spPr>
      </p:pic>
      <p:pic>
        <p:nvPicPr>
          <p:cNvPr id="10242" name="Picture 2" descr="D:\LJERKA1\PROJEKTNA -PULA\kemija\P1010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28" y="3473181"/>
            <a:ext cx="3489777" cy="26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LJERKA1\PROJEKTNA -PULA\kemija\P1000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6" y="404663"/>
            <a:ext cx="3502486" cy="26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2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LJERKA1\PROJEKTNA -PULA\kemija\DSC006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5843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LJERKA1\PROJEKTNA -PULA\kemija\DSC01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0198" y="1986590"/>
            <a:ext cx="5256584" cy="29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LJERKA1\PROJEKTNA -PULA\kemija\P1000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297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8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13681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hr-HR" sz="3200" b="1" dirty="0" smtClean="0">
                <a:latin typeface="Lucida Handwriting" pitchFamily="66" charset="0"/>
              </a:rPr>
              <a:t>Nakon napornog dana, odmor na plaži…</a:t>
            </a:r>
            <a:endParaRPr lang="hr-HR" sz="3200" b="1" dirty="0">
              <a:latin typeface="Lucida Handwriting" pitchFamily="66" charset="0"/>
            </a:endParaRPr>
          </a:p>
        </p:txBody>
      </p:sp>
      <p:pic>
        <p:nvPicPr>
          <p:cNvPr id="3" name="Rezervirano mjesto sadržaja 5" descr="Untitled.png"/>
          <p:cNvPicPr>
            <a:picLocks noChangeAspect="1"/>
          </p:cNvPicPr>
          <p:nvPr/>
        </p:nvPicPr>
        <p:blipFill>
          <a:blip r:embed="rId2" cstate="print"/>
          <a:srcRect l="7385" t="7785" r="4460"/>
          <a:stretch>
            <a:fillRect/>
          </a:stretch>
        </p:blipFill>
        <p:spPr>
          <a:xfrm>
            <a:off x="1403648" y="2204864"/>
            <a:ext cx="5904656" cy="42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hr-HR" sz="2800" b="1" dirty="0">
                <a:latin typeface="Lucida Handwriting" pitchFamily="66" charset="0"/>
              </a:rPr>
              <a:t>1</a:t>
            </a:r>
            <a:r>
              <a:rPr lang="hr-HR" sz="2800" b="1" dirty="0" smtClean="0">
                <a:latin typeface="Lucida Handwriting" pitchFamily="66" charset="0"/>
              </a:rPr>
              <a:t>0. Svibnja 2014. </a:t>
            </a:r>
            <a:br>
              <a:rPr lang="hr-HR" sz="2800" b="1" dirty="0" smtClean="0">
                <a:latin typeface="Lucida Handwriting" pitchFamily="66" charset="0"/>
              </a:rPr>
            </a:br>
            <a:r>
              <a:rPr lang="hr-HR" sz="2800" b="1" dirty="0" smtClean="0">
                <a:latin typeface="Lucida Handwriting" pitchFamily="66" charset="0"/>
              </a:rPr>
              <a:t>poslije praktičnog rada, odlazak u Fažanu ,</a:t>
            </a:r>
            <a:br>
              <a:rPr lang="hr-HR" sz="2800" b="1" dirty="0" smtClean="0">
                <a:latin typeface="Lucida Handwriting" pitchFamily="66" charset="0"/>
              </a:rPr>
            </a:br>
            <a:r>
              <a:rPr lang="hr-HR" sz="2800" b="1" dirty="0" smtClean="0">
                <a:latin typeface="Lucida Handwriting" pitchFamily="66" charset="0"/>
              </a:rPr>
              <a:t>obilazak Brijuna i povratak kući</a:t>
            </a:r>
            <a:endParaRPr lang="hr-HR" sz="2800" b="1" dirty="0">
              <a:latin typeface="Lucida Handwriting" pitchFamily="66" charset="0"/>
            </a:endParaRPr>
          </a:p>
        </p:txBody>
      </p:sp>
      <p:pic>
        <p:nvPicPr>
          <p:cNvPr id="4" name="Rezervirano mjesto sadržaja 3" descr="Faža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492895"/>
            <a:ext cx="5040560" cy="33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4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pPr algn="l"/>
            <a:r>
              <a:rPr lang="hr-HR" sz="2400" b="1" dirty="0" smtClean="0">
                <a:latin typeface="Lucida Handwriting" pitchFamily="66" charset="0"/>
              </a:rPr>
              <a:t>Već šestu godinu zaredom održana projektna nastava u Puli</a:t>
            </a:r>
            <a:br>
              <a:rPr lang="hr-HR" sz="2400" b="1" dirty="0" smtClean="0">
                <a:latin typeface="Lucida Handwriting" pitchFamily="66" charset="0"/>
              </a:rPr>
            </a:br>
            <a:r>
              <a:rPr lang="hr-HR" sz="2400" b="1" dirty="0" smtClean="0">
                <a:latin typeface="Lucida Handwriting" pitchFamily="66" charset="0"/>
              </a:rPr>
              <a:t>učenici II.razreda   jezične   gimnazije ( njih 61 ) i voditelji  profesori :  prof. Lj.Šostarec, prof.Lj.Verner,  prof.M.Smolčić i  </a:t>
            </a:r>
            <a:br>
              <a:rPr lang="hr-HR" sz="2400" b="1" dirty="0" smtClean="0">
                <a:latin typeface="Lucida Handwriting" pitchFamily="66" charset="0"/>
              </a:rPr>
            </a:br>
            <a:r>
              <a:rPr lang="hr-HR" sz="2400" b="1" dirty="0" smtClean="0">
                <a:latin typeface="Lucida Handwriting" pitchFamily="66" charset="0"/>
              </a:rPr>
              <a:t>prof.R. Tomas-Grđan  </a:t>
            </a:r>
            <a:endParaRPr lang="hr-HR" sz="2400" b="1" dirty="0">
              <a:latin typeface="Lucida Handwriting" pitchFamily="66" charset="0"/>
            </a:endParaRPr>
          </a:p>
        </p:txBody>
      </p:sp>
      <p:pic>
        <p:nvPicPr>
          <p:cNvPr id="5123" name="Picture 3" descr="C:\Users\Win7_Home\Desktop\PULA 2014\P10406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492375"/>
            <a:ext cx="556895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85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                                          </a:t>
            </a:r>
            <a:r>
              <a:rPr lang="hr-HR" b="1" dirty="0" smtClean="0">
                <a:latin typeface="Lucida Handwriting" pitchFamily="66" charset="0"/>
              </a:rPr>
              <a:t>Brijuni</a:t>
            </a:r>
            <a:endParaRPr lang="hr-HR" b="1" dirty="0">
              <a:latin typeface="Lucida Handwriting" pitchFamily="66" charset="0"/>
            </a:endParaRPr>
          </a:p>
        </p:txBody>
      </p:sp>
      <p:pic>
        <p:nvPicPr>
          <p:cNvPr id="4" name="Rezervirano mjesto sadržaja 3" descr="Brijuni 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3284984"/>
            <a:ext cx="8229600" cy="3221182"/>
          </a:xfrm>
        </p:spPr>
      </p:pic>
      <p:pic>
        <p:nvPicPr>
          <p:cNvPr id="5" name="Rezervirano mjesto sadržaja 3" descr="Brijuni 11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32656"/>
            <a:ext cx="4257419" cy="28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0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laž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3528392" cy="2646293"/>
          </a:xfrm>
          <a:prstGeom prst="rect">
            <a:avLst/>
          </a:prstGeom>
        </p:spPr>
      </p:pic>
      <p:pic>
        <p:nvPicPr>
          <p:cNvPr id="5" name="Rezervirano mjesto sadržaja 3" descr="Brijuni 5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421228"/>
            <a:ext cx="3828224" cy="2550555"/>
          </a:xfrm>
          <a:prstGeom prst="rect">
            <a:avLst/>
          </a:prstGeom>
        </p:spPr>
      </p:pic>
      <p:pic>
        <p:nvPicPr>
          <p:cNvPr id="6" name="Rezervirano mjesto sadržaja 3" descr="Brijuni 3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2656"/>
            <a:ext cx="4037548" cy="2690016"/>
          </a:xfrm>
          <a:prstGeom prst="rect">
            <a:avLst/>
          </a:prstGeom>
        </p:spPr>
      </p:pic>
      <p:pic>
        <p:nvPicPr>
          <p:cNvPr id="7" name="Rezervirano mjesto sadržaja 3" descr="Brijuni 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5564" y="3421228"/>
            <a:ext cx="3895904" cy="25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Brijuni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4977" y="404664"/>
            <a:ext cx="4464496" cy="3326050"/>
          </a:xfrm>
        </p:spPr>
      </p:pic>
      <p:pic>
        <p:nvPicPr>
          <p:cNvPr id="5" name="Rezervirano mjesto sadržaja 3" descr="Brijuni 9.jpg"/>
          <p:cNvPicPr>
            <a:picLocks noChangeAspect="1"/>
          </p:cNvPicPr>
          <p:nvPr/>
        </p:nvPicPr>
        <p:blipFill>
          <a:blip r:embed="rId3" cstate="print"/>
          <a:srcRect r="2246" b="2192"/>
          <a:stretch>
            <a:fillRect/>
          </a:stretch>
        </p:blipFill>
        <p:spPr>
          <a:xfrm>
            <a:off x="4499992" y="3845618"/>
            <a:ext cx="4392488" cy="2823742"/>
          </a:xfrm>
          <a:prstGeom prst="rect">
            <a:avLst/>
          </a:prstGeom>
        </p:spPr>
      </p:pic>
      <p:pic>
        <p:nvPicPr>
          <p:cNvPr id="6" name="Rezervirano mjesto sadržaja 3" descr="Brijuni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437112"/>
            <a:ext cx="3825495" cy="1424745"/>
          </a:xfrm>
          <a:prstGeom prst="rect">
            <a:avLst/>
          </a:prstGeom>
        </p:spPr>
      </p:pic>
      <p:pic>
        <p:nvPicPr>
          <p:cNvPr id="7" name="Rezervirano mjesto sadržaja 3" descr="Brijuni - Botanički 1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5138" y="1268760"/>
            <a:ext cx="2867302" cy="21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1926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hr-HR" dirty="0" smtClean="0"/>
              <a:t>    </a:t>
            </a:r>
          </a:p>
          <a:p>
            <a:pPr marL="0" indent="0">
              <a:buNone/>
            </a:pPr>
            <a:r>
              <a:rPr lang="hr-HR" b="1" dirty="0">
                <a:latin typeface="Lucida Handwriting" pitchFamily="66" charset="0"/>
              </a:rPr>
              <a:t> </a:t>
            </a:r>
            <a:r>
              <a:rPr lang="hr-HR" b="1" dirty="0" smtClean="0">
                <a:latin typeface="Lucida Handwriting" pitchFamily="66" charset="0"/>
              </a:rPr>
              <a:t> </a:t>
            </a:r>
          </a:p>
          <a:p>
            <a:pPr marL="0" indent="0">
              <a:buNone/>
            </a:pPr>
            <a:r>
              <a:rPr lang="hr-HR" b="1" dirty="0">
                <a:latin typeface="Lucida Handwriting" pitchFamily="66" charset="0"/>
              </a:rPr>
              <a:t> </a:t>
            </a:r>
            <a:r>
              <a:rPr lang="hr-HR" b="1" dirty="0" smtClean="0">
                <a:latin typeface="Lucida Handwriting" pitchFamily="66" charset="0"/>
              </a:rPr>
              <a:t> </a:t>
            </a:r>
            <a:r>
              <a:rPr lang="hr-HR" b="1" dirty="0" smtClean="0">
                <a:solidFill>
                  <a:schemeClr val="tx1"/>
                </a:solidFill>
                <a:latin typeface="Lucida Handwriting" pitchFamily="66" charset="0"/>
              </a:rPr>
              <a:t>Još jedno bogato i zanimljivo 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tx1"/>
                </a:solidFill>
                <a:latin typeface="Lucida Handwriting" pitchFamily="66" charset="0"/>
              </a:rPr>
              <a:t> </a:t>
            </a:r>
            <a:r>
              <a:rPr lang="hr-HR" b="1" dirty="0" smtClean="0">
                <a:solidFill>
                  <a:schemeClr val="tx1"/>
                </a:solidFill>
                <a:latin typeface="Lucida Handwriting" pitchFamily="66" charset="0"/>
              </a:rPr>
              <a:t> iskustvo</a:t>
            </a:r>
          </a:p>
          <a:p>
            <a:pPr marL="0" indent="0">
              <a:buNone/>
            </a:pPr>
            <a:endParaRPr lang="hr-HR" b="1" dirty="0" smtClean="0">
              <a:solidFill>
                <a:schemeClr val="tx1"/>
              </a:solidFill>
              <a:latin typeface="Lucida Handwriting" pitchFamily="66" charset="0"/>
            </a:endParaRPr>
          </a:p>
          <a:p>
            <a:pPr marL="0" indent="0">
              <a:buNone/>
            </a:pPr>
            <a:r>
              <a:rPr lang="hr-HR" b="1" dirty="0" smtClean="0">
                <a:solidFill>
                  <a:schemeClr val="tx1"/>
                </a:solidFill>
                <a:latin typeface="Lucida Handwriting" pitchFamily="66" charset="0"/>
              </a:rPr>
              <a:t>   Do slijedeće godine ......</a:t>
            </a:r>
            <a:endParaRPr lang="hr-HR" b="1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1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200" b="1" dirty="0" smtClean="0">
                <a:latin typeface="Lucida Handwriting" pitchFamily="66" charset="0"/>
              </a:rPr>
              <a:t>8.svibnja 2014. </a:t>
            </a:r>
            <a:br>
              <a:rPr lang="hr-HR" sz="3200" b="1" dirty="0" smtClean="0">
                <a:latin typeface="Lucida Handwriting" pitchFamily="66" charset="0"/>
              </a:rPr>
            </a:br>
            <a:r>
              <a:rPr lang="hr-HR" sz="3200" b="1" dirty="0" smtClean="0">
                <a:latin typeface="Lucida Handwriting" pitchFamily="66" charset="0"/>
              </a:rPr>
              <a:t>DOLAZAK U HOTEL „ PULA „</a:t>
            </a:r>
            <a:endParaRPr lang="hr-HR" sz="3200" b="1" dirty="0">
              <a:latin typeface="Lucida Handwriting" pitchFamily="66" charset="0"/>
            </a:endParaRPr>
          </a:p>
        </p:txBody>
      </p:sp>
      <p:pic>
        <p:nvPicPr>
          <p:cNvPr id="4" name="Rezervirano mjesto sadržaja 4" descr="hot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3645024"/>
            <a:ext cx="3810000" cy="2857500"/>
          </a:xfrm>
          <a:prstGeom prst="rect">
            <a:avLst/>
          </a:prstGeom>
        </p:spPr>
      </p:pic>
      <p:pic>
        <p:nvPicPr>
          <p:cNvPr id="5" name="Rezervirano mjesto sadržaja 5" descr="hotel 2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72816"/>
            <a:ext cx="4166926" cy="27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1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2400" b="1" dirty="0" smtClean="0">
                <a:latin typeface="Lucida Handwriting" pitchFamily="66" charset="0"/>
              </a:rPr>
              <a:t>Nakon smještaja , odlazak autobusom do  AQUARIUMA -VERUDELA </a:t>
            </a:r>
            <a:endParaRPr lang="hr-HR" sz="2400" b="1" dirty="0">
              <a:latin typeface="Lucida Handwriting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hr-HR" dirty="0"/>
          </a:p>
        </p:txBody>
      </p:sp>
      <p:pic>
        <p:nvPicPr>
          <p:cNvPr id="1026" name="Picture 2" descr="C:\Users\Win7_Home\Desktop\PULA 2014\P1040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4505"/>
            <a:ext cx="3355388" cy="251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n7_Home\Desktop\PULA 2014\P1040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38007"/>
            <a:ext cx="3384378" cy="25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Win7_Home\Desktop\PULA 2014\P1040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1198"/>
            <a:ext cx="3702035" cy="233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Win7_Home\Desktop\PULA 2014\P10406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861047"/>
            <a:ext cx="3662895" cy="27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5202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2800" b="1" dirty="0" smtClean="0">
                <a:latin typeface="Lucida Handwriting" pitchFamily="66" charset="0"/>
              </a:rPr>
              <a:t>AQUARIUM  PULA ,najveći</a:t>
            </a:r>
            <a:br>
              <a:rPr lang="hr-HR" sz="2800" b="1" dirty="0" smtClean="0">
                <a:latin typeface="Lucida Handwriting" pitchFamily="66" charset="0"/>
              </a:rPr>
            </a:br>
            <a:r>
              <a:rPr lang="hr-HR" sz="2800" b="1" dirty="0" smtClean="0">
                <a:latin typeface="Lucida Handwriting" pitchFamily="66" charset="0"/>
              </a:rPr>
              <a:t> akvarij  u Hrvatskoj – otvoren je 2002.godine, a nalazi se u utvrdi Verudela, zaštićenom kulturnom  dobru iz doba  Ausrougarske monarhije</a:t>
            </a:r>
            <a:endParaRPr lang="hr-HR" sz="2800" b="1" dirty="0">
              <a:latin typeface="Lucida Handwriting" pitchFamily="66" charset="0"/>
            </a:endParaRPr>
          </a:p>
        </p:txBody>
      </p:sp>
      <p:pic>
        <p:nvPicPr>
          <p:cNvPr id="1026" name="Picture 2" descr="D:\LJERKA1\PROJEKTNA -PULA\PULA\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256584" cy="39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09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sz="2800" b="1" dirty="0" smtClean="0">
                <a:latin typeface="Lucida Handwriting" pitchFamily="66" charset="0"/>
              </a:rPr>
              <a:t/>
            </a:r>
            <a:br>
              <a:rPr lang="hr-HR" sz="2800" b="1" dirty="0" smtClean="0">
                <a:latin typeface="Lucida Handwriting" pitchFamily="66" charset="0"/>
              </a:rPr>
            </a:br>
            <a:r>
              <a:rPr lang="hr-HR" sz="2800" b="1" dirty="0" smtClean="0">
                <a:latin typeface="Lucida Handwriting" pitchFamily="66" charset="0"/>
              </a:rPr>
              <a:t>Upoznavanje </a:t>
            </a:r>
            <a:r>
              <a:rPr lang="hr-HR" sz="2800" b="1" dirty="0">
                <a:latin typeface="Lucida Handwriting" pitchFamily="66" charset="0"/>
              </a:rPr>
              <a:t>učenika s voditeljima programa, trodnevnim nastavnim sadržajima, podijela učenika u skupine</a:t>
            </a:r>
            <a:r>
              <a:rPr lang="hr-HR" sz="2800" dirty="0"/>
              <a:t/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hr-HR" b="1" i="1" u="sng" dirty="0" smtClean="0">
                <a:solidFill>
                  <a:srgbClr val="C00000"/>
                </a:solidFill>
                <a:latin typeface="Lucida Handwriting" pitchFamily="66" charset="0"/>
              </a:rPr>
              <a:t>I.  Obilazak akvarija</a:t>
            </a:r>
          </a:p>
          <a:p>
            <a:r>
              <a:rPr lang="hr-HR" sz="2400" b="1" dirty="0" smtClean="0">
                <a:latin typeface="Lucida Handwriting" pitchFamily="66" charset="0"/>
              </a:rPr>
              <a:t>Što se može vidjeti </a:t>
            </a:r>
            <a:r>
              <a:rPr lang="hr-HR" b="1" dirty="0" smtClean="0">
                <a:latin typeface="Lucida Handwriting" pitchFamily="66" charset="0"/>
              </a:rPr>
              <a:t>?</a:t>
            </a:r>
          </a:p>
          <a:p>
            <a:r>
              <a:rPr lang="hr-HR" sz="2400" b="1" dirty="0" smtClean="0">
                <a:latin typeface="Lucida Handwriting" pitchFamily="66" charset="0"/>
              </a:rPr>
              <a:t>- sjevernojadransku floru i faunu</a:t>
            </a:r>
          </a:p>
          <a:p>
            <a:r>
              <a:rPr lang="hr-HR" sz="2400" b="1" dirty="0" smtClean="0">
                <a:latin typeface="Lucida Handwriting" pitchFamily="66" charset="0"/>
              </a:rPr>
              <a:t>- ribe europskih rijeka i jezera</a:t>
            </a:r>
          </a:p>
          <a:p>
            <a:r>
              <a:rPr lang="hr-HR" sz="2400" b="1" dirty="0" smtClean="0">
                <a:latin typeface="Lucida Handwriting" pitchFamily="66" charset="0"/>
              </a:rPr>
              <a:t>- južnojadransku i mediteransku floru </a:t>
            </a:r>
          </a:p>
          <a:p>
            <a:r>
              <a:rPr lang="hr-HR" sz="2400" b="1" dirty="0">
                <a:latin typeface="Lucida Handwriting" pitchFamily="66" charset="0"/>
              </a:rPr>
              <a:t> </a:t>
            </a:r>
            <a:r>
              <a:rPr lang="hr-HR" sz="2400" b="1" dirty="0" smtClean="0">
                <a:latin typeface="Lucida Handwriting" pitchFamily="66" charset="0"/>
              </a:rPr>
              <a:t> i    faunu</a:t>
            </a:r>
          </a:p>
          <a:p>
            <a:r>
              <a:rPr lang="hr-HR" sz="2400" b="1" dirty="0" smtClean="0">
                <a:latin typeface="Lucida Handwriting" pitchFamily="66" charset="0"/>
              </a:rPr>
              <a:t>- tropske morske i slatkovodne organizme</a:t>
            </a:r>
            <a:endParaRPr lang="hr-HR" sz="2400" b="1" dirty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7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800" b="1" dirty="0" smtClean="0">
                <a:latin typeface="Lucida Handwriting" pitchFamily="66" charset="0"/>
              </a:rPr>
              <a:t>AQUARIUM je i centar za oporavak morskih kornjača</a:t>
            </a:r>
            <a:endParaRPr lang="hr-HR" sz="2800" b="1" dirty="0">
              <a:latin typeface="Lucida Handwriting" pitchFamily="66" charset="0"/>
            </a:endParaRPr>
          </a:p>
        </p:txBody>
      </p:sp>
      <p:pic>
        <p:nvPicPr>
          <p:cNvPr id="4" name="Rezervirano mjesto sadržaja 4" descr="10314647_681678181868968_602145246451785591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597570"/>
            <a:ext cx="3394472" cy="4525963"/>
          </a:xfrm>
          <a:prstGeom prst="rect">
            <a:avLst/>
          </a:prstGeom>
        </p:spPr>
      </p:pic>
      <p:pic>
        <p:nvPicPr>
          <p:cNvPr id="5" name="Rezervirano mjesto sadržaja 5" descr="10371418_681678161868970_2955371048965709867_n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179" y="1701990"/>
            <a:ext cx="3347485" cy="44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sz="4800" b="1" dirty="0" smtClean="0">
                <a:latin typeface="Lucida Handwriting" pitchFamily="66" charset="0"/>
              </a:rPr>
              <a:t>Morske kornjače</a:t>
            </a:r>
            <a:endParaRPr lang="hr-HR" sz="4800" b="1" dirty="0">
              <a:latin typeface="Lucida Handwriting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b="1" dirty="0" smtClean="0">
                <a:latin typeface="Lucida Handwriting" pitchFamily="66" charset="0"/>
              </a:rPr>
              <a:t>Sve kornjače imaju svoje ime, a slike onih o kojima su brinuli ,te ih uspješno vratili u more, nalaze se u knjižicama na zidu.</a:t>
            </a:r>
          </a:p>
          <a:p>
            <a:r>
              <a:rPr lang="hr-HR" b="1" dirty="0" smtClean="0">
                <a:latin typeface="Lucida Handwriting" pitchFamily="66" charset="0"/>
              </a:rPr>
              <a:t>Karlo je samo jedan od mnogih uspješno spašenih kornjača.</a:t>
            </a:r>
            <a:endParaRPr lang="hr-HR" b="1" dirty="0">
              <a:latin typeface="Lucida Handwriting" pitchFamily="66" charset="0"/>
            </a:endParaRPr>
          </a:p>
        </p:txBody>
      </p:sp>
      <p:pic>
        <p:nvPicPr>
          <p:cNvPr id="5" name="Rezervirano mjesto sadržaja 4" descr="10407697_681677971868989_6457930134084674139_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718914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166</Words>
  <Application>Microsoft Office PowerPoint</Application>
  <PresentationFormat>On-screen Show (4:3)</PresentationFormat>
  <Paragraphs>35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 U L A     (8.-10.svibnja 2014. )</vt:lpstr>
      <vt:lpstr>PLAVA  ŠKOLA </vt:lpstr>
      <vt:lpstr>Već šestu godinu zaredom održana projektna nastava u Puli učenici II.razreda   jezične   gimnazije ( njih 61 ) i voditelji  profesori :  prof. Lj.Šostarec, prof.Lj.Verner,  prof.M.Smolčić i   prof.R. Tomas-Grđan  </vt:lpstr>
      <vt:lpstr>8.svibnja 2014.  DOLAZAK U HOTEL „ PULA „</vt:lpstr>
      <vt:lpstr>Nakon smještaja , odlazak autobusom do  AQUARIUMA -VERUDELA </vt:lpstr>
      <vt:lpstr>AQUARIUM  PULA ,najveći  akvarij  u Hrvatskoj – otvoren je 2002.godine, a nalazi se u utvrdi Verudela, zaštićenom kulturnom  dobru iz doba  Ausrougarske monarhije</vt:lpstr>
      <vt:lpstr> Upoznavanje učenika s voditeljima programa, trodnevnim nastavnim sadržajima, podijela učenika u skupine </vt:lpstr>
      <vt:lpstr>AQUARIUM je i centar za oporavak morskih kornjača</vt:lpstr>
      <vt:lpstr>Morske kornjače</vt:lpstr>
      <vt:lpstr>PowerPoint Presentation</vt:lpstr>
      <vt:lpstr>PowerPoint Presentation</vt:lpstr>
      <vt:lpstr>I još malo slika iz akvarija  .........</vt:lpstr>
      <vt:lpstr>PowerPoint Presentation</vt:lpstr>
      <vt:lpstr>PowerPoint Presentation</vt:lpstr>
      <vt:lpstr>PowerPoint Presentation</vt:lpstr>
      <vt:lpstr>PowerPoint Presentation</vt:lpstr>
      <vt:lpstr>Zagonetka</vt:lpstr>
      <vt:lpstr>II.  Obala - terenski  rad  na  obali,  supralitoral     i  mediolitoral,  skupljnje  uzoraka  i     određivanje  vrsta  po  ključu</vt:lpstr>
      <vt:lpstr>PowerPoint Presentation</vt:lpstr>
      <vt:lpstr>III.  Brod - terenski rad na brodu – upoznavanje     s osnovama ribarstva, sakupljanje uzoraka     podizanjem ribarskih mreža i povlačenjem     planktonske mrežice, </vt:lpstr>
      <vt:lpstr>PowerPoint Presentation</vt:lpstr>
      <vt:lpstr>PowerPoint Presentation</vt:lpstr>
      <vt:lpstr>IV. Biologija  - biološka radionica  (praktikum )- prehrambeni lanci     i biotički čimbenici  uz praktičan rad, analiza     biocenoze morskih cvjetnica i mikroskopiranje ,    seciranje morske mačke , vađenje krvi  škarpoću</vt:lpstr>
      <vt:lpstr>PowerPoint Presentation</vt:lpstr>
      <vt:lpstr>V. Kemija   kemijska radionica ( praktikum ) –      upoznavanje s kemijsko- fizikalnim svojstvima mora     ( gustoća, temperatura, svjetlost, salinitet,         pH- vrijednost, gibanje mora..... ), DNA ekstrakcija</vt:lpstr>
      <vt:lpstr>PowerPoint Presentation</vt:lpstr>
      <vt:lpstr>PowerPoint Presentation</vt:lpstr>
      <vt:lpstr>Nakon napornog dana, odmor na plaži…</vt:lpstr>
      <vt:lpstr>10. Svibnja 2014.  poslije praktičnog rada, odlazak u Fažanu , obilazak Brijuna i povratak kući</vt:lpstr>
      <vt:lpstr>                                          Brijuni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 U L A    2014.</dc:title>
  <dc:creator>Win7_Home</dc:creator>
  <cp:lastModifiedBy>Win7_Home</cp:lastModifiedBy>
  <cp:revision>33</cp:revision>
  <dcterms:created xsi:type="dcterms:W3CDTF">2014-05-17T14:44:05Z</dcterms:created>
  <dcterms:modified xsi:type="dcterms:W3CDTF">2014-06-02T09:21:28Z</dcterms:modified>
</cp:coreProperties>
</file>